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notesSlides/notesSlide3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49.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8.xml" ContentType="application/vnd.openxmlformats-officedocument.drawingml.chart+xml"/>
  <Override PartName="/ppt/notesSlides/notesSlide83.xml" ContentType="application/vnd.openxmlformats-officedocument.presentationml.notesSlide+xml"/>
  <Override PartName="/ppt/charts/chart19.xml" ContentType="application/vnd.openxmlformats-officedocument.drawingml.chart+xml"/>
  <Override PartName="/ppt/notesSlides/notesSlide84.xml" ContentType="application/vnd.openxmlformats-officedocument.presentationml.notesSlide+xml"/>
  <Override PartName="/ppt/charts/chart20.xml" ContentType="application/vnd.openxmlformats-officedocument.drawingml.chart+xml"/>
  <Override PartName="/ppt/notesSlides/notesSlide85.xml" ContentType="application/vnd.openxmlformats-officedocument.presentationml.notesSlide+xml"/>
  <Override PartName="/ppt/charts/chart21.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3" r:id="rId5"/>
  </p:sldMasterIdLst>
  <p:notesMasterIdLst>
    <p:notesMasterId r:id="rId103"/>
  </p:notesMasterIdLst>
  <p:handoutMasterIdLst>
    <p:handoutMasterId r:id="rId104"/>
  </p:handoutMasterIdLst>
  <p:sldIdLst>
    <p:sldId id="453" r:id="rId6"/>
    <p:sldId id="359" r:id="rId7"/>
    <p:sldId id="358" r:id="rId8"/>
    <p:sldId id="445" r:id="rId9"/>
    <p:sldId id="446" r:id="rId10"/>
    <p:sldId id="447" r:id="rId11"/>
    <p:sldId id="556" r:id="rId12"/>
    <p:sldId id="366" r:id="rId13"/>
    <p:sldId id="449" r:id="rId14"/>
    <p:sldId id="466" r:id="rId15"/>
    <p:sldId id="463" r:id="rId16"/>
    <p:sldId id="454" r:id="rId17"/>
    <p:sldId id="451" r:id="rId18"/>
    <p:sldId id="450" r:id="rId19"/>
    <p:sldId id="505" r:id="rId20"/>
    <p:sldId id="452" r:id="rId21"/>
    <p:sldId id="459" r:id="rId22"/>
    <p:sldId id="460" r:id="rId23"/>
    <p:sldId id="461" r:id="rId24"/>
    <p:sldId id="564" r:id="rId25"/>
    <p:sldId id="565" r:id="rId26"/>
    <p:sldId id="557" r:id="rId27"/>
    <p:sldId id="462" r:id="rId28"/>
    <p:sldId id="290" r:id="rId29"/>
    <p:sldId id="467" r:id="rId30"/>
    <p:sldId id="372" r:id="rId31"/>
    <p:sldId id="464" r:id="rId32"/>
    <p:sldId id="465" r:id="rId33"/>
    <p:sldId id="558" r:id="rId34"/>
    <p:sldId id="469" r:id="rId35"/>
    <p:sldId id="471" r:id="rId36"/>
    <p:sldId id="468" r:id="rId37"/>
    <p:sldId id="472" r:id="rId38"/>
    <p:sldId id="475" r:id="rId39"/>
    <p:sldId id="506" r:id="rId40"/>
    <p:sldId id="507" r:id="rId41"/>
    <p:sldId id="559" r:id="rId42"/>
    <p:sldId id="375" r:id="rId43"/>
    <p:sldId id="476" r:id="rId44"/>
    <p:sldId id="477" r:id="rId45"/>
    <p:sldId id="567" r:id="rId46"/>
    <p:sldId id="568" r:id="rId47"/>
    <p:sldId id="569" r:id="rId48"/>
    <p:sldId id="570" r:id="rId49"/>
    <p:sldId id="571" r:id="rId50"/>
    <p:sldId id="572" r:id="rId51"/>
    <p:sldId id="573" r:id="rId52"/>
    <p:sldId id="574" r:id="rId53"/>
    <p:sldId id="575" r:id="rId54"/>
    <p:sldId id="377" r:id="rId55"/>
    <p:sldId id="582" r:id="rId56"/>
    <p:sldId id="583" r:id="rId57"/>
    <p:sldId id="584" r:id="rId58"/>
    <p:sldId id="585" r:id="rId59"/>
    <p:sldId id="586" r:id="rId60"/>
    <p:sldId id="587" r:id="rId61"/>
    <p:sldId id="588" r:id="rId62"/>
    <p:sldId id="589" r:id="rId63"/>
    <p:sldId id="590" r:id="rId64"/>
    <p:sldId id="386" r:id="rId65"/>
    <p:sldId id="387" r:id="rId66"/>
    <p:sldId id="502" r:id="rId67"/>
    <p:sldId id="394" r:id="rId68"/>
    <p:sldId id="497" r:id="rId69"/>
    <p:sldId id="498" r:id="rId70"/>
    <p:sldId id="576" r:id="rId71"/>
    <p:sldId id="577" r:id="rId72"/>
    <p:sldId id="578" r:id="rId73"/>
    <p:sldId id="579" r:id="rId74"/>
    <p:sldId id="580" r:id="rId75"/>
    <p:sldId id="581" r:id="rId76"/>
    <p:sldId id="406" r:id="rId77"/>
    <p:sldId id="499" r:id="rId78"/>
    <p:sldId id="411" r:id="rId79"/>
    <p:sldId id="500" r:id="rId80"/>
    <p:sldId id="501" r:id="rId81"/>
    <p:sldId id="560" r:id="rId82"/>
    <p:sldId id="523" r:id="rId83"/>
    <p:sldId id="525" r:id="rId84"/>
    <p:sldId id="527" r:id="rId85"/>
    <p:sldId id="526" r:id="rId86"/>
    <p:sldId id="532" r:id="rId87"/>
    <p:sldId id="533" r:id="rId88"/>
    <p:sldId id="528" r:id="rId89"/>
    <p:sldId id="529" r:id="rId90"/>
    <p:sldId id="531" r:id="rId91"/>
    <p:sldId id="534" r:id="rId92"/>
    <p:sldId id="566" r:id="rId93"/>
    <p:sldId id="561" r:id="rId94"/>
    <p:sldId id="549" r:id="rId95"/>
    <p:sldId id="550" r:id="rId96"/>
    <p:sldId id="551" r:id="rId97"/>
    <p:sldId id="552" r:id="rId98"/>
    <p:sldId id="553" r:id="rId99"/>
    <p:sldId id="554" r:id="rId100"/>
    <p:sldId id="555" r:id="rId101"/>
    <p:sldId id="563" r:id="rId102"/>
  </p:sldIdLst>
  <p:sldSz cx="9906000" cy="6858000" type="A4"/>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143" userDrawn="1">
          <p15:clr>
            <a:srgbClr val="A4A3A4"/>
          </p15:clr>
        </p15:guide>
        <p15:guide id="3" orient="horz" pos="3952" userDrawn="1">
          <p15:clr>
            <a:srgbClr val="A4A3A4"/>
          </p15:clr>
        </p15:guide>
        <p15:guide id="4" orient="horz" pos="25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95A"/>
    <a:srgbClr val="17747D"/>
    <a:srgbClr val="00CC99"/>
    <a:srgbClr val="9999FF"/>
    <a:srgbClr val="9966FF"/>
    <a:srgbClr val="CCCCFF"/>
    <a:srgbClr val="FFFFCC"/>
    <a:srgbClr val="AECCD2"/>
    <a:srgbClr val="006666"/>
    <a:srgbClr val="1C3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24" autoAdjust="0"/>
    <p:restoredTop sz="94652" autoAdjust="0"/>
  </p:normalViewPr>
  <p:slideViewPr>
    <p:cSldViewPr snapToGrid="0" showGuides="1">
      <p:cViewPr varScale="1">
        <p:scale>
          <a:sx n="71" d="100"/>
          <a:sy n="71" d="100"/>
        </p:scale>
        <p:origin x="912" y="60"/>
      </p:cViewPr>
      <p:guideLst>
        <p:guide orient="horz" pos="935"/>
        <p:guide pos="3143"/>
        <p:guide orient="horz" pos="3952"/>
        <p:guide orient="horz" pos="2523"/>
      </p:guideLst>
    </p:cSldViewPr>
  </p:slideViewPr>
  <p:notesTextViewPr>
    <p:cViewPr>
      <p:scale>
        <a:sx n="1" d="1"/>
        <a:sy n="1" d="1"/>
      </p:scale>
      <p:origin x="0" y="0"/>
    </p:cViewPr>
  </p:notesTextViewPr>
  <p:sorterViewPr>
    <p:cViewPr>
      <p:scale>
        <a:sx n="100" d="100"/>
        <a:sy n="100" d="100"/>
      </p:scale>
      <p:origin x="0" y="-5592"/>
    </p:cViewPr>
  </p:sorterViewPr>
  <p:notesViewPr>
    <p:cSldViewPr snapToGrid="0">
      <p:cViewPr varScale="1">
        <p:scale>
          <a:sx n="62" d="100"/>
          <a:sy n="62" d="100"/>
        </p:scale>
        <p:origin x="334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192.168.25.250\Dados\ATEC\2020\ATENDIMENTO\PLANILHA%20ATENDIMENTO%20MENSAL%202020.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1" Type="http://schemas.openxmlformats.org/officeDocument/2006/relationships/oleObject" Target="file:///\\192.168.25.250\dados\ADM\ADMINISTRATIVO%20CAU\PRESTACAO%20DE%20CONTAS\2019\Graficos.od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192.168.25.250\Dados\ADM\ADMINISTRATIVO%20CAU\PRESTACAO%20DE%20CONTAS\2020\Graficos.od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192.168.25.250\Dados\ADM\ADMINISTRATIVO%20CAU\PRESTACAO%20DE%20CONTAS\2020\Graficos.od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192.168.25.250\Dados\ADM\ADMINISTRATIVO%20CAU\PRESTACAO%20DE%20CONTAS\2020\Graficos.od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92.168.25.250\Dados\ADM\ADMINISTRATIVO%20CAU\PRESTACAO%20DE%20CONTAS\2020\Graficos.od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192.168.25.250\Dados\AFIN\GEST&#195;O%20TCU\2020\Gr&#225;ficos%20Auxiliares%202020.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192.168.25.250\Dados\AFIN\GEST&#195;O%20TCU\2020\Gr&#225;ficos%20Auxiliares%20202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192.168.25.250\Dados\AFIN\GEST&#195;O%20TCU\2020\Gr&#225;ficos%20Auxiliares%202020.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192.168.25.250\Dados\AFIN\GEST&#195;O%20TCU\2020\Gr&#225;ficos%20Auxiliares%202020.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Série 1</c:v>
                </c:pt>
              </c:strCache>
            </c:strRef>
          </c:tx>
          <c:spPr>
            <a:ln w="12700" cap="rnd">
              <a:solidFill>
                <a:srgbClr val="CE295E"/>
              </a:solidFill>
              <a:round/>
            </a:ln>
            <a:effectLst/>
          </c:spPr>
          <c:marker>
            <c:symbol val="circle"/>
            <c:size val="5"/>
            <c:spPr>
              <a:solidFill>
                <a:srgbClr val="CE295E"/>
              </a:solidFill>
              <a:ln w="9525">
                <a:noFill/>
              </a:ln>
              <a:effectLst/>
            </c:spPr>
          </c:marke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xmlns:c16r2="http://schemas.microsoft.com/office/drawing/2015/06/chart">
            <c:ext xmlns:c16="http://schemas.microsoft.com/office/drawing/2014/chart" uri="{C3380CC4-5D6E-409C-BE32-E72D297353CC}">
              <c16:uniqueId val="{00000000-690E-42EB-81DD-E4D391155CCB}"/>
            </c:ext>
          </c:extLst>
        </c:ser>
        <c:ser>
          <c:idx val="1"/>
          <c:order val="1"/>
          <c:tx>
            <c:strRef>
              <c:f>Sheet1!$C$1</c:f>
              <c:strCache>
                <c:ptCount val="1"/>
                <c:pt idx="0">
                  <c:v>Série 2</c:v>
                </c:pt>
              </c:strCache>
            </c:strRef>
          </c:tx>
          <c:spPr>
            <a:ln w="12700" cap="rnd">
              <a:solidFill>
                <a:srgbClr val="404040"/>
              </a:solidFill>
              <a:round/>
            </a:ln>
            <a:effectLst/>
          </c:spPr>
          <c:marker>
            <c:symbol val="circle"/>
            <c:size val="5"/>
            <c:spPr>
              <a:solidFill>
                <a:srgbClr val="404040"/>
              </a:solidFill>
              <a:ln w="9525">
                <a:noFill/>
              </a:ln>
              <a:effectLst/>
            </c:spPr>
          </c:marke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xmlns:c16r2="http://schemas.microsoft.com/office/drawing/2015/06/chart">
            <c:ext xmlns:c16="http://schemas.microsoft.com/office/drawing/2014/chart" uri="{C3380CC4-5D6E-409C-BE32-E72D297353CC}">
              <c16:uniqueId val="{00000001-690E-42EB-81DD-E4D391155CCB}"/>
            </c:ext>
          </c:extLst>
        </c:ser>
        <c:dLbls>
          <c:showLegendKey val="0"/>
          <c:showVal val="0"/>
          <c:showCatName val="0"/>
          <c:showSerName val="0"/>
          <c:showPercent val="0"/>
          <c:showBubbleSize val="0"/>
        </c:dLbls>
        <c:axId val="327478984"/>
        <c:axId val="326906584"/>
      </c:radarChart>
      <c:catAx>
        <c:axId val="327478984"/>
        <c:scaling>
          <c:orientation val="minMax"/>
        </c:scaling>
        <c:delete val="1"/>
        <c:axPos val="b"/>
        <c:numFmt formatCode="m/d/yyyy" sourceLinked="1"/>
        <c:majorTickMark val="none"/>
        <c:minorTickMark val="none"/>
        <c:tickLblPos val="nextTo"/>
        <c:crossAx val="326906584"/>
        <c:crosses val="autoZero"/>
        <c:auto val="1"/>
        <c:lblAlgn val="ctr"/>
        <c:lblOffset val="100"/>
        <c:noMultiLvlLbl val="0"/>
      </c:catAx>
      <c:valAx>
        <c:axId val="326906584"/>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3274789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t-BR" sz="1200" b="1" dirty="0">
                <a:latin typeface="Arial" panose="020B0604020202020204" pitchFamily="34" charset="0"/>
                <a:cs typeface="Arial" panose="020B0604020202020204" pitchFamily="34" charset="0"/>
              </a:rPr>
              <a:t>Atendimento</a:t>
            </a:r>
            <a:r>
              <a:rPr lang="pt-BR" sz="1200" b="1" baseline="0" dirty="0">
                <a:latin typeface="Arial" panose="020B0604020202020204" pitchFamily="34" charset="0"/>
                <a:cs typeface="Arial" panose="020B0604020202020204" pitchFamily="34" charset="0"/>
              </a:rPr>
              <a:t> por mês 2019 x 2020</a:t>
            </a:r>
            <a:endParaRPr lang="pt-BR" sz="12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BR"/>
        </a:p>
      </c:txPr>
    </c:title>
    <c:autoTitleDeleted val="0"/>
    <c:plotArea>
      <c:layout/>
      <c:barChart>
        <c:barDir val="col"/>
        <c:grouping val="clustered"/>
        <c:varyColors val="0"/>
        <c:ser>
          <c:idx val="0"/>
          <c:order val="0"/>
          <c:tx>
            <c:strRef>
              <c:f>gráficos!$A$48</c:f>
              <c:strCache>
                <c:ptCount val="1"/>
                <c:pt idx="0">
                  <c:v>2019</c:v>
                </c:pt>
              </c:strCache>
            </c:strRef>
          </c:tx>
          <c:spPr>
            <a:solidFill>
              <a:schemeClr val="accent2">
                <a:tint val="77000"/>
              </a:schemeClr>
            </a:solidFill>
            <a:ln>
              <a:noFill/>
            </a:ln>
            <a:effectLst/>
          </c:spPr>
          <c:invertIfNegative val="0"/>
          <c:cat>
            <c:strRef>
              <c:f>gráficos!$B$47:$M$47</c:f>
              <c:strCache>
                <c:ptCount val="12"/>
                <c:pt idx="0">
                  <c:v>Janeiro</c:v>
                </c:pt>
                <c:pt idx="1">
                  <c:v>Fevereiro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gráficos!$B$48:$M$48</c:f>
              <c:numCache>
                <c:formatCode>General</c:formatCode>
                <c:ptCount val="12"/>
                <c:pt idx="0">
                  <c:v>1793</c:v>
                </c:pt>
                <c:pt idx="1">
                  <c:v>1221</c:v>
                </c:pt>
                <c:pt idx="2">
                  <c:v>1155</c:v>
                </c:pt>
                <c:pt idx="3">
                  <c:v>1573</c:v>
                </c:pt>
                <c:pt idx="4">
                  <c:v>1390</c:v>
                </c:pt>
                <c:pt idx="5">
                  <c:v>1624</c:v>
                </c:pt>
                <c:pt idx="6">
                  <c:v>1470</c:v>
                </c:pt>
                <c:pt idx="7">
                  <c:v>2601</c:v>
                </c:pt>
                <c:pt idx="8">
                  <c:v>2266</c:v>
                </c:pt>
                <c:pt idx="9">
                  <c:v>1801</c:v>
                </c:pt>
                <c:pt idx="10">
                  <c:v>2140</c:v>
                </c:pt>
                <c:pt idx="11">
                  <c:v>823</c:v>
                </c:pt>
              </c:numCache>
            </c:numRef>
          </c:val>
          <c:extLst xmlns:c16r2="http://schemas.microsoft.com/office/drawing/2015/06/chart">
            <c:ext xmlns:c16="http://schemas.microsoft.com/office/drawing/2014/chart" uri="{C3380CC4-5D6E-409C-BE32-E72D297353CC}">
              <c16:uniqueId val="{00000000-C481-4B46-8E29-9AEAC5F07B8E}"/>
            </c:ext>
          </c:extLst>
        </c:ser>
        <c:ser>
          <c:idx val="1"/>
          <c:order val="1"/>
          <c:tx>
            <c:strRef>
              <c:f>gráficos!$A$49</c:f>
              <c:strCache>
                <c:ptCount val="1"/>
                <c:pt idx="0">
                  <c:v>2020</c:v>
                </c:pt>
              </c:strCache>
            </c:strRef>
          </c:tx>
          <c:spPr>
            <a:solidFill>
              <a:schemeClr val="accent2">
                <a:shade val="76000"/>
              </a:schemeClr>
            </a:solidFill>
            <a:ln>
              <a:noFill/>
            </a:ln>
            <a:effectLst/>
          </c:spPr>
          <c:invertIfNegative val="0"/>
          <c:cat>
            <c:strRef>
              <c:f>gráficos!$B$47:$M$47</c:f>
              <c:strCache>
                <c:ptCount val="12"/>
                <c:pt idx="0">
                  <c:v>Janeiro</c:v>
                </c:pt>
                <c:pt idx="1">
                  <c:v>Fevereiro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gráficos!$B$49:$M$49</c:f>
              <c:numCache>
                <c:formatCode>General</c:formatCode>
                <c:ptCount val="12"/>
                <c:pt idx="0">
                  <c:v>1470</c:v>
                </c:pt>
                <c:pt idx="1">
                  <c:v>303</c:v>
                </c:pt>
                <c:pt idx="2">
                  <c:v>948</c:v>
                </c:pt>
                <c:pt idx="3">
                  <c:v>564</c:v>
                </c:pt>
                <c:pt idx="4">
                  <c:v>989</c:v>
                </c:pt>
                <c:pt idx="5">
                  <c:v>1786</c:v>
                </c:pt>
                <c:pt idx="6">
                  <c:v>2407</c:v>
                </c:pt>
                <c:pt idx="7">
                  <c:v>1782</c:v>
                </c:pt>
                <c:pt idx="8">
                  <c:v>4615</c:v>
                </c:pt>
                <c:pt idx="9">
                  <c:v>3111</c:v>
                </c:pt>
                <c:pt idx="10">
                  <c:v>2062</c:v>
                </c:pt>
                <c:pt idx="11">
                  <c:v>616</c:v>
                </c:pt>
              </c:numCache>
            </c:numRef>
          </c:val>
          <c:extLst xmlns:c16r2="http://schemas.microsoft.com/office/drawing/2015/06/chart">
            <c:ext xmlns:c16="http://schemas.microsoft.com/office/drawing/2014/chart" uri="{C3380CC4-5D6E-409C-BE32-E72D297353CC}">
              <c16:uniqueId val="{00000001-C481-4B46-8E29-9AEAC5F07B8E}"/>
            </c:ext>
          </c:extLst>
        </c:ser>
        <c:dLbls>
          <c:showLegendKey val="0"/>
          <c:showVal val="0"/>
          <c:showCatName val="0"/>
          <c:showSerName val="0"/>
          <c:showPercent val="0"/>
          <c:showBubbleSize val="0"/>
        </c:dLbls>
        <c:gapWidth val="219"/>
        <c:overlap val="-27"/>
        <c:axId val="415308224"/>
        <c:axId val="415307832"/>
      </c:barChart>
      <c:catAx>
        <c:axId val="4153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15307832"/>
        <c:crosses val="autoZero"/>
        <c:auto val="1"/>
        <c:lblAlgn val="ctr"/>
        <c:lblOffset val="100"/>
        <c:noMultiLvlLbl val="0"/>
      </c:catAx>
      <c:valAx>
        <c:axId val="4153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15308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pt-BR" sz="1400" dirty="0"/>
              <a:t>Atendimentos</a:t>
            </a:r>
          </a:p>
          <a:p>
            <a:pPr>
              <a:defRPr sz="1400"/>
            </a:pPr>
            <a:r>
              <a:rPr lang="pt-BR" sz="1400" dirty="0"/>
              <a:t> CAU/GO x CAU/BR</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pt-B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3">
                  <a:tint val="77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CB92-4FCD-8DD9-059609F4A1AE}"/>
              </c:ext>
            </c:extLst>
          </c:dPt>
          <c:dPt>
            <c:idx val="1"/>
            <c:bubble3D val="0"/>
            <c:spPr>
              <a:solidFill>
                <a:schemeClr val="accent3">
                  <a:shade val="76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CB92-4FCD-8DD9-059609F4A1A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pt-B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gráficos!$A$34:$A$35</c:f>
              <c:strCache>
                <c:ptCount val="2"/>
                <c:pt idx="0">
                  <c:v>CAU/GO</c:v>
                </c:pt>
                <c:pt idx="1">
                  <c:v>CAU/BR</c:v>
                </c:pt>
              </c:strCache>
            </c:strRef>
          </c:cat>
          <c:val>
            <c:numRef>
              <c:f>gráficos!$B$34:$B$35</c:f>
              <c:numCache>
                <c:formatCode>General</c:formatCode>
                <c:ptCount val="2"/>
                <c:pt idx="0" formatCode="#,##0">
                  <c:v>27740</c:v>
                </c:pt>
                <c:pt idx="1">
                  <c:v>1133</c:v>
                </c:pt>
              </c:numCache>
            </c:numRef>
          </c:val>
          <c:extLst xmlns:c16r2="http://schemas.microsoft.com/office/drawing/2015/06/chart">
            <c:ext xmlns:c16="http://schemas.microsoft.com/office/drawing/2014/chart" uri="{C3380CC4-5D6E-409C-BE32-E72D297353CC}">
              <c16:uniqueId val="{00000004-CB92-4FCD-8DD9-059609F4A1AE}"/>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7941010847368031"/>
          <c:y val="0.5457007160448587"/>
          <c:w val="0.20099643769410247"/>
          <c:h val="0.2168783058286059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pt-BR"/>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Arial" panose="020B0604020202020204" pitchFamily="34" charset="0"/>
          <a:cs typeface="Arial" panose="020B0604020202020204" pitchFamily="34" charset="0"/>
        </a:defRPr>
      </a:pPr>
      <a:endParaRPr lang="pt-B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Série 1</c:v>
                </c:pt>
              </c:strCache>
            </c:strRef>
          </c:tx>
          <c:spPr>
            <a:ln w="12700" cap="rnd">
              <a:solidFill>
                <a:srgbClr val="CE295E"/>
              </a:solidFill>
              <a:round/>
            </a:ln>
            <a:effectLst/>
          </c:spPr>
          <c:marker>
            <c:symbol val="circle"/>
            <c:size val="5"/>
            <c:spPr>
              <a:solidFill>
                <a:srgbClr val="CE295E"/>
              </a:solidFill>
              <a:ln w="9525">
                <a:noFill/>
              </a:ln>
              <a:effectLst/>
            </c:spPr>
          </c:marker>
          <c:cat>
            <c:numRef>
              <c:f>Sheet1!$A$2:$A$6</c:f>
              <c:numCache>
                <c:formatCode>dd/mm/yyyy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ser>
        <c:ser>
          <c:idx val="1"/>
          <c:order val="1"/>
          <c:tx>
            <c:strRef>
              <c:f>Sheet1!$C$1</c:f>
              <c:strCache>
                <c:ptCount val="1"/>
                <c:pt idx="0">
                  <c:v>Série 2</c:v>
                </c:pt>
              </c:strCache>
            </c:strRef>
          </c:tx>
          <c:spPr>
            <a:ln w="12700" cap="rnd">
              <a:solidFill>
                <a:srgbClr val="404040"/>
              </a:solidFill>
              <a:round/>
            </a:ln>
            <a:effectLst/>
          </c:spPr>
          <c:marker>
            <c:symbol val="circle"/>
            <c:size val="5"/>
            <c:spPr>
              <a:solidFill>
                <a:srgbClr val="404040"/>
              </a:solidFill>
              <a:ln w="9525">
                <a:noFill/>
              </a:ln>
              <a:effectLst/>
            </c:spPr>
          </c:marker>
          <c:cat>
            <c:numRef>
              <c:f>Sheet1!$A$2:$A$6</c:f>
              <c:numCache>
                <c:formatCode>dd/mm/yyyy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ser>
        <c:dLbls>
          <c:showLegendKey val="0"/>
          <c:showVal val="0"/>
          <c:showCatName val="0"/>
          <c:showSerName val="0"/>
          <c:showPercent val="0"/>
          <c:showBubbleSize val="0"/>
        </c:dLbls>
        <c:axId val="407609400"/>
        <c:axId val="407611752"/>
      </c:radarChart>
      <c:catAx>
        <c:axId val="407609400"/>
        <c:scaling>
          <c:orientation val="minMax"/>
        </c:scaling>
        <c:delete val="1"/>
        <c:axPos val="b"/>
        <c:numFmt formatCode="dd/mm/yyyy" sourceLinked="1"/>
        <c:majorTickMark val="none"/>
        <c:minorTickMark val="none"/>
        <c:tickLblPos val="nextTo"/>
        <c:crossAx val="407611752"/>
        <c:crosses val="autoZero"/>
        <c:auto val="1"/>
        <c:lblAlgn val="ctr"/>
        <c:lblOffset val="100"/>
        <c:noMultiLvlLbl val="0"/>
      </c:catAx>
      <c:valAx>
        <c:axId val="407611752"/>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407609400"/>
        <c:crosses val="autoZero"/>
        <c:crossBetween val="between"/>
      </c:valAx>
      <c:spPr>
        <a:noFill/>
        <a:ln>
          <a:noFill/>
        </a:ln>
        <a:effectLst/>
      </c:spPr>
    </c:plotArea>
    <c:plotVisOnly val="1"/>
    <c:dispBlanksAs val="gap"/>
    <c:showDLblsOverMax val="0"/>
  </c:chart>
  <c:spPr>
    <a:noFill/>
    <a:ln>
      <a:noFill/>
    </a:ln>
    <a:effectLst/>
  </c:spPr>
  <c:txPr>
    <a:bodyPr/>
    <a:lstStyle/>
    <a:p>
      <a:pPr>
        <a:defRPr lang="en-US"/>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90"/>
      </c:pieChart>
      <c:spPr>
        <a:noFill/>
        <a:ln w="9360">
          <a:solidFill>
            <a:srgbClr val="B3B3B3"/>
          </a:solidFill>
          <a:prstDash val="solid"/>
        </a:ln>
      </c:spPr>
    </c:plotArea>
    <c:legend>
      <c:legendPos val="r"/>
      <c:layout/>
      <c:overlay val="0"/>
      <c:spPr>
        <a:noFill/>
        <a:ln>
          <a:noFill/>
        </a:ln>
      </c:spPr>
      <c:txPr>
        <a:bodyPr rot="0" spcFirstLastPara="0" vertOverflow="ellipsis" vert="horz" wrap="square" anchor="ctr" anchorCtr="1"/>
        <a:lstStyle/>
        <a:p>
          <a:pPr>
            <a:defRPr lang="pt-BR" sz="1200" b="0" i="0" u="none" strike="noStrike" kern="1200" baseline="0">
              <a:solidFill>
                <a:srgbClr val="000000"/>
              </a:solidFill>
              <a:latin typeface="Calibri" panose="020F0502020204030204"/>
              <a:ea typeface="+mn-ea"/>
              <a:cs typeface="+mn-cs"/>
            </a:defRPr>
          </a:pPr>
          <a:endParaRPr lang="pt-BR"/>
        </a:p>
      </c:txPr>
    </c:legend>
    <c:plotVisOnly val="1"/>
    <c:dispBlanksAs val="zero"/>
    <c:showDLblsOverMax val="0"/>
  </c:chart>
  <c:spPr>
    <a:ln>
      <a:noFill/>
    </a:ln>
  </c:spPr>
  <c:txPr>
    <a:bodyPr/>
    <a:lstStyle/>
    <a:p>
      <a:pPr>
        <a:defRPr lang="pt-BR"/>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2B2B2"/>
              </a:solidFill>
              <a:ln>
                <a:noFill/>
              </a:ln>
            </c:spPr>
            <c:extLst xmlns:c16r2="http://schemas.microsoft.com/office/drawing/2015/06/chart">
              <c:ext xmlns:c16="http://schemas.microsoft.com/office/drawing/2014/chart" uri="{C3380CC4-5D6E-409C-BE32-E72D297353CC}">
                <c16:uniqueId val="{00000001-92C0-4EB8-8FFB-43E3920EA9CE}"/>
              </c:ext>
            </c:extLst>
          </c:dPt>
          <c:dPt>
            <c:idx val="1"/>
            <c:bubble3D val="0"/>
            <c:spPr>
              <a:solidFill>
                <a:srgbClr val="CC00CC"/>
              </a:solidFill>
              <a:ln>
                <a:noFill/>
              </a:ln>
            </c:spPr>
            <c:extLst xmlns:c16r2="http://schemas.microsoft.com/office/drawing/2015/06/chart">
              <c:ext xmlns:c16="http://schemas.microsoft.com/office/drawing/2014/chart" uri="{C3380CC4-5D6E-409C-BE32-E72D297353CC}">
                <c16:uniqueId val="{00000003-92C0-4EB8-8FFB-43E3920EA9CE}"/>
              </c:ext>
            </c:extLst>
          </c:dPt>
          <c:dPt>
            <c:idx val="2"/>
            <c:bubble3D val="0"/>
            <c:spPr>
              <a:solidFill>
                <a:srgbClr val="FFD320"/>
              </a:solidFill>
              <a:ln>
                <a:noFill/>
              </a:ln>
            </c:spPr>
            <c:extLst xmlns:c16r2="http://schemas.microsoft.com/office/drawing/2015/06/chart">
              <c:ext xmlns:c16="http://schemas.microsoft.com/office/drawing/2014/chart" uri="{C3380CC4-5D6E-409C-BE32-E72D297353CC}">
                <c16:uniqueId val="{00000005-92C0-4EB8-8FFB-43E3920EA9CE}"/>
              </c:ext>
            </c:extLst>
          </c:dPt>
          <c:dPt>
            <c:idx val="3"/>
            <c:bubble3D val="0"/>
            <c:spPr>
              <a:solidFill>
                <a:srgbClr val="99CC66"/>
              </a:solidFill>
              <a:ln>
                <a:noFill/>
              </a:ln>
            </c:spPr>
            <c:extLst xmlns:c16r2="http://schemas.microsoft.com/office/drawing/2015/06/chart">
              <c:ext xmlns:c16="http://schemas.microsoft.com/office/drawing/2014/chart" uri="{C3380CC4-5D6E-409C-BE32-E72D297353CC}">
                <c16:uniqueId val="{00000007-92C0-4EB8-8FFB-43E3920EA9CE}"/>
              </c:ext>
            </c:extLst>
          </c:dPt>
          <c:dPt>
            <c:idx val="4"/>
            <c:bubble3D val="0"/>
            <c:spPr>
              <a:solidFill>
                <a:srgbClr val="FF8080"/>
              </a:solidFill>
              <a:ln>
                <a:noFill/>
              </a:ln>
            </c:spPr>
            <c:extLst xmlns:c16r2="http://schemas.microsoft.com/office/drawing/2015/06/chart">
              <c:ext xmlns:c16="http://schemas.microsoft.com/office/drawing/2014/chart" uri="{C3380CC4-5D6E-409C-BE32-E72D297353CC}">
                <c16:uniqueId val="{00000009-92C0-4EB8-8FFB-43E3920EA9CE}"/>
              </c:ext>
            </c:extLst>
          </c:dPt>
          <c:dPt>
            <c:idx val="5"/>
            <c:bubble3D val="0"/>
            <c:spPr>
              <a:solidFill>
                <a:srgbClr val="83CAFF"/>
              </a:solidFill>
              <a:ln>
                <a:noFill/>
              </a:ln>
            </c:spPr>
            <c:extLst xmlns:c16r2="http://schemas.microsoft.com/office/drawing/2015/06/chart">
              <c:ext xmlns:c16="http://schemas.microsoft.com/office/drawing/2014/chart" uri="{C3380CC4-5D6E-409C-BE32-E72D297353CC}">
                <c16:uniqueId val="{0000000B-92C0-4EB8-8FFB-43E3920EA9CE}"/>
              </c:ext>
            </c:extLst>
          </c:dPt>
          <c:dPt>
            <c:idx val="6"/>
            <c:bubble3D val="0"/>
            <c:spPr>
              <a:solidFill>
                <a:srgbClr val="CC99FF"/>
              </a:solidFill>
              <a:ln>
                <a:noFill/>
              </a:ln>
            </c:spPr>
            <c:extLst xmlns:c16r2="http://schemas.microsoft.com/office/drawing/2015/06/chart">
              <c:ext xmlns:c16="http://schemas.microsoft.com/office/drawing/2014/chart" uri="{C3380CC4-5D6E-409C-BE32-E72D297353CC}">
                <c16:uniqueId val="{0000000D-92C0-4EB8-8FFB-43E3920EA9CE}"/>
              </c:ext>
            </c:extLst>
          </c:dPt>
          <c:dPt>
            <c:idx val="7"/>
            <c:bubble3D val="0"/>
            <c:spPr>
              <a:solidFill>
                <a:srgbClr val="99FFCC"/>
              </a:solidFill>
              <a:ln>
                <a:noFill/>
              </a:ln>
            </c:spPr>
            <c:extLst xmlns:c16r2="http://schemas.microsoft.com/office/drawing/2015/06/chart">
              <c:ext xmlns:c16="http://schemas.microsoft.com/office/drawing/2014/chart" uri="{C3380CC4-5D6E-409C-BE32-E72D297353CC}">
                <c16:uniqueId val="{0000000F-92C0-4EB8-8FFB-43E3920EA9CE}"/>
              </c:ext>
            </c:extLst>
          </c:dPt>
          <c:dPt>
            <c:idx val="8"/>
            <c:bubble3D val="0"/>
            <c:spPr>
              <a:solidFill>
                <a:srgbClr val="729FCF"/>
              </a:solidFill>
              <a:ln>
                <a:noFill/>
              </a:ln>
            </c:spPr>
            <c:extLst xmlns:c16r2="http://schemas.microsoft.com/office/drawing/2015/06/chart">
              <c:ext xmlns:c16="http://schemas.microsoft.com/office/drawing/2014/chart" uri="{C3380CC4-5D6E-409C-BE32-E72D297353CC}">
                <c16:uniqueId val="{00000011-92C0-4EB8-8FFB-43E3920EA9CE}"/>
              </c:ext>
            </c:extLst>
          </c:dPt>
          <c:dPt>
            <c:idx val="9"/>
            <c:bubble3D val="0"/>
            <c:spPr>
              <a:solidFill>
                <a:srgbClr val="FF950E"/>
              </a:solidFill>
              <a:ln>
                <a:noFill/>
              </a:ln>
            </c:spPr>
            <c:extLst xmlns:c16r2="http://schemas.microsoft.com/office/drawing/2015/06/chart">
              <c:ext xmlns:c16="http://schemas.microsoft.com/office/drawing/2014/chart" uri="{C3380CC4-5D6E-409C-BE32-E72D297353CC}">
                <c16:uniqueId val="{00000013-92C0-4EB8-8FFB-43E3920EA9CE}"/>
              </c:ext>
            </c:extLst>
          </c:dPt>
          <c:dLbls>
            <c:spPr>
              <a:noFill/>
              <a:ln>
                <a:noFill/>
              </a:ln>
              <a:effectLst/>
            </c:spPr>
            <c:txPr>
              <a:bodyPr/>
              <a:lstStyle/>
              <a:p>
                <a:pPr algn="ctr">
                  <a:defRPr/>
                </a:pPr>
                <a:endParaRPr lang="pt-BR"/>
              </a:p>
            </c:txPr>
            <c:showLegendKey val="0"/>
            <c:showVal val="1"/>
            <c:showCatName val="0"/>
            <c:showSerName val="0"/>
            <c:showPercent val="0"/>
            <c:showBubbleSize val="0"/>
            <c:separator>;</c:separator>
            <c:showLeaderLines val="1"/>
            <c:extLst xmlns:c16r2="http://schemas.microsoft.com/office/drawing/2015/06/chart">
              <c:ext xmlns:c15="http://schemas.microsoft.com/office/drawing/2012/chart" uri="{CE6537A1-D6FC-4f65-9D91-7224C49458BB}">
                <c15:spPr xmlns:c15="http://schemas.microsoft.com/office/drawing/2012/chart">
                  <a:prstGeom prst="rect">
                    <a:avLst/>
                  </a:prstGeom>
                </c15:spPr>
                <c15:layout/>
              </c:ext>
            </c:extLst>
          </c:dLbls>
          <c:cat>
            <c:strRef>
              <c:f>RH!$A$8:$A$17</c:f>
              <c:strCache>
                <c:ptCount val="10"/>
                <c:pt idx="0">
                  <c:v>GER</c:v>
                </c:pt>
                <c:pt idx="1">
                  <c:v>SECEX</c:v>
                </c:pt>
                <c:pt idx="2">
                  <c:v>ASJUR</c:v>
                </c:pt>
                <c:pt idx="3">
                  <c:v>ASSIMP</c:v>
                </c:pt>
                <c:pt idx="5">
                  <c:v>ATEC</c:v>
                </c:pt>
                <c:pt idx="6">
                  <c:v>AFISC</c:v>
                </c:pt>
                <c:pt idx="7">
                  <c:v>ADM</c:v>
                </c:pt>
                <c:pt idx="8">
                  <c:v>AFIN</c:v>
                </c:pt>
                <c:pt idx="9">
                  <c:v>ASPLEN</c:v>
                </c:pt>
              </c:strCache>
            </c:strRef>
          </c:cat>
          <c:val>
            <c:numRef>
              <c:f>RH!$B$8:$B$17</c:f>
              <c:numCache>
                <c:formatCode>General</c:formatCode>
                <c:ptCount val="10"/>
                <c:pt idx="0">
                  <c:v>1</c:v>
                </c:pt>
                <c:pt idx="1">
                  <c:v>1</c:v>
                </c:pt>
                <c:pt idx="2">
                  <c:v>1</c:v>
                </c:pt>
                <c:pt idx="3">
                  <c:v>2</c:v>
                </c:pt>
                <c:pt idx="5">
                  <c:v>5</c:v>
                </c:pt>
                <c:pt idx="6">
                  <c:v>5</c:v>
                </c:pt>
                <c:pt idx="7">
                  <c:v>4</c:v>
                </c:pt>
                <c:pt idx="8">
                  <c:v>2</c:v>
                </c:pt>
                <c:pt idx="9">
                  <c:v>1</c:v>
                </c:pt>
              </c:numCache>
            </c:numRef>
          </c:val>
          <c:extLst xmlns:c16r2="http://schemas.microsoft.com/office/drawing/2015/06/chart">
            <c:ext xmlns:c16="http://schemas.microsoft.com/office/drawing/2014/chart" uri="{C3380CC4-5D6E-409C-BE32-E72D297353CC}">
              <c16:uniqueId val="{00000014-92C0-4EB8-8FFB-43E3920EA9CE}"/>
            </c:ext>
          </c:extLst>
        </c:ser>
        <c:dLbls>
          <c:showLegendKey val="0"/>
          <c:showVal val="0"/>
          <c:showCatName val="0"/>
          <c:showSerName val="0"/>
          <c:showPercent val="0"/>
          <c:showBubbleSize val="0"/>
          <c:showLeaderLines val="1"/>
        </c:dLbls>
        <c:firstSliceAng val="90"/>
      </c:pieChart>
      <c:spPr>
        <a:noFill/>
        <a:ln w="9363">
          <a:solidFill>
            <a:srgbClr val="B3B3B3"/>
          </a:solidFill>
          <a:prstDash val="solid"/>
        </a:ln>
      </c:spPr>
    </c:plotArea>
    <c:legend>
      <c:legendPos val="r"/>
      <c:legendEntry>
        <c:idx val="4"/>
        <c:delete val="1"/>
      </c:legendEntry>
      <c:layout>
        <c:manualLayout>
          <c:xMode val="edge"/>
          <c:yMode val="edge"/>
          <c:x val="0.70728467471403011"/>
          <c:y val="0.10947035932906891"/>
          <c:w val="0.14719575063199322"/>
          <c:h val="0.79836501679644267"/>
        </c:manualLayout>
      </c:layout>
      <c:overlay val="0"/>
      <c:spPr>
        <a:noFill/>
        <a:ln>
          <a:noFill/>
        </a:ln>
      </c:spPr>
    </c:legend>
    <c:plotVisOnly val="1"/>
    <c:dispBlanksAs val="zero"/>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lang="pt-BR" sz="1000" b="0" i="0" u="none" strike="noStrike" kern="1200" baseline="0">
          <a:solidFill>
            <a:srgbClr val="000000"/>
          </a:solidFill>
          <a:latin typeface="Arial" panose="020B0604020202020204" pitchFamily="34" charset="0"/>
          <a:cs typeface="Arial" panose="020B0604020202020204" pitchFamily="34" charset="0"/>
        </a:defRPr>
      </a:pPr>
      <a:endParaRPr lang="pt-B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76DBA9"/>
              </a:solidFill>
              <a:ln>
                <a:noFill/>
              </a:ln>
            </c:spPr>
            <c:extLst xmlns:c16r2="http://schemas.microsoft.com/office/drawing/2015/06/chart">
              <c:ext xmlns:c16="http://schemas.microsoft.com/office/drawing/2014/chart" uri="{C3380CC4-5D6E-409C-BE32-E72D297353CC}">
                <c16:uniqueId val="{00000001-E49A-4D3D-9A06-494AE0E05428}"/>
              </c:ext>
            </c:extLst>
          </c:dPt>
          <c:dPt>
            <c:idx val="1"/>
            <c:bubble3D val="0"/>
            <c:spPr>
              <a:solidFill>
                <a:srgbClr val="9999CC"/>
              </a:solidFill>
              <a:ln>
                <a:noFill/>
              </a:ln>
            </c:spPr>
            <c:extLst xmlns:c16r2="http://schemas.microsoft.com/office/drawing/2015/06/chart">
              <c:ext xmlns:c16="http://schemas.microsoft.com/office/drawing/2014/chart" uri="{C3380CC4-5D6E-409C-BE32-E72D297353CC}">
                <c16:uniqueId val="{00000003-E49A-4D3D-9A06-494AE0E05428}"/>
              </c:ext>
            </c:extLst>
          </c:dPt>
          <c:dPt>
            <c:idx val="2"/>
            <c:bubble3D val="0"/>
            <c:spPr>
              <a:solidFill>
                <a:srgbClr val="99CCFF"/>
              </a:solidFill>
              <a:ln>
                <a:noFill/>
              </a:ln>
            </c:spPr>
            <c:extLst xmlns:c16r2="http://schemas.microsoft.com/office/drawing/2015/06/chart">
              <c:ext xmlns:c16="http://schemas.microsoft.com/office/drawing/2014/chart" uri="{C3380CC4-5D6E-409C-BE32-E72D297353CC}">
                <c16:uniqueId val="{00000005-E49A-4D3D-9A06-494AE0E05428}"/>
              </c:ext>
            </c:extLst>
          </c:dPt>
          <c:dPt>
            <c:idx val="3"/>
            <c:bubble3D val="0"/>
            <c:spPr>
              <a:solidFill>
                <a:srgbClr val="EE90AA"/>
              </a:solidFill>
              <a:ln>
                <a:noFill/>
              </a:ln>
            </c:spPr>
            <c:extLst xmlns:c16r2="http://schemas.microsoft.com/office/drawing/2015/06/chart">
              <c:ext xmlns:c16="http://schemas.microsoft.com/office/drawing/2014/chart" uri="{C3380CC4-5D6E-409C-BE32-E72D297353CC}">
                <c16:uniqueId val="{00000007-E49A-4D3D-9A06-494AE0E05428}"/>
              </c:ext>
            </c:extLst>
          </c:dPt>
          <c:dLbls>
            <c:spPr>
              <a:noFill/>
              <a:ln>
                <a:noFill/>
              </a:ln>
              <a:effectLst/>
            </c:spPr>
            <c:txPr>
              <a:bodyPr/>
              <a:lstStyle/>
              <a:p>
                <a:pPr algn="ctr">
                  <a:defRPr/>
                </a:pPr>
                <a:endParaRPr lang="pt-BR"/>
              </a:p>
            </c:txPr>
            <c:showLegendKey val="0"/>
            <c:showVal val="1"/>
            <c:showCatName val="0"/>
            <c:showSerName val="0"/>
            <c:showPercent val="0"/>
            <c:showBubbleSize val="0"/>
            <c:separator>;</c:separator>
            <c:showLeaderLines val="1"/>
            <c:extLst xmlns:c16r2="http://schemas.microsoft.com/office/drawing/2015/06/chart">
              <c:ext xmlns:c15="http://schemas.microsoft.com/office/drawing/2012/chart" uri="{CE6537A1-D6FC-4f65-9D91-7224C49458BB}">
                <c15:spPr xmlns:c15="http://schemas.microsoft.com/office/drawing/2012/chart">
                  <a:prstGeom prst="rect">
                    <a:avLst/>
                  </a:prstGeom>
                </c15:spPr>
                <c15:layout/>
              </c:ext>
            </c:extLst>
          </c:dLbls>
          <c:cat>
            <c:strRef>
              <c:f>RH!$A$2:$A$5</c:f>
              <c:strCache>
                <c:ptCount val="4"/>
                <c:pt idx="0">
                  <c:v>Livre Provimento</c:v>
                </c:pt>
                <c:pt idx="1">
                  <c:v>Efetivos</c:v>
                </c:pt>
                <c:pt idx="2">
                  <c:v>Estagiários</c:v>
                </c:pt>
                <c:pt idx="3">
                  <c:v>Efetivo ocupando emprego de livre provimento</c:v>
                </c:pt>
              </c:strCache>
            </c:strRef>
          </c:cat>
          <c:val>
            <c:numRef>
              <c:f>RH!$B$2:$B$5</c:f>
              <c:numCache>
                <c:formatCode>General</c:formatCode>
                <c:ptCount val="4"/>
                <c:pt idx="0">
                  <c:v>6</c:v>
                </c:pt>
                <c:pt idx="1">
                  <c:v>9</c:v>
                </c:pt>
                <c:pt idx="2">
                  <c:v>2</c:v>
                </c:pt>
                <c:pt idx="3">
                  <c:v>5</c:v>
                </c:pt>
              </c:numCache>
            </c:numRef>
          </c:val>
          <c:extLst xmlns:c16r2="http://schemas.microsoft.com/office/drawing/2015/06/chart">
            <c:ext xmlns:c16="http://schemas.microsoft.com/office/drawing/2014/chart" uri="{C3380CC4-5D6E-409C-BE32-E72D297353CC}">
              <c16:uniqueId val="{00000008-E49A-4D3D-9A06-494AE0E05428}"/>
            </c:ext>
          </c:extLst>
        </c:ser>
        <c:dLbls>
          <c:showLegendKey val="0"/>
          <c:showVal val="0"/>
          <c:showCatName val="0"/>
          <c:showSerName val="0"/>
          <c:showPercent val="0"/>
          <c:showBubbleSize val="0"/>
          <c:showLeaderLines val="1"/>
        </c:dLbls>
        <c:firstSliceAng val="90"/>
      </c:pieChart>
      <c:spPr>
        <a:noFill/>
        <a:ln w="9363">
          <a:solidFill>
            <a:srgbClr val="B3B3B3"/>
          </a:solidFill>
          <a:prstDash val="solid"/>
        </a:ln>
      </c:spPr>
    </c:plotArea>
    <c:legend>
      <c:legendPos val="r"/>
      <c:layout>
        <c:manualLayout>
          <c:xMode val="edge"/>
          <c:yMode val="edge"/>
          <c:x val="0.56458626555372349"/>
          <c:y val="0.15920321449944433"/>
          <c:w val="0.41929577637581233"/>
          <c:h val="0.65444985893819174"/>
        </c:manualLayout>
      </c:layout>
      <c:overlay val="0"/>
      <c:spPr>
        <a:noFill/>
        <a:ln>
          <a:noFill/>
        </a:ln>
      </c:spPr>
    </c:legend>
    <c:plotVisOnly val="1"/>
    <c:dispBlanksAs val="zero"/>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lang="pt-BR" sz="1000" b="0" i="0" u="none" strike="noStrike" kern="1200" baseline="0">
          <a:solidFill>
            <a:srgbClr val="000000"/>
          </a:solidFill>
          <a:latin typeface="Arial" panose="020B0604020202020204" pitchFamily="34" charset="0"/>
          <a:cs typeface="Arial" panose="020B0604020202020204" pitchFamily="34" charset="0"/>
        </a:defRPr>
      </a:pPr>
      <a:endParaRPr lang="pt-B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7.936507936507943E-2"/>
          <c:y val="0"/>
          <c:w val="0.53974485828160479"/>
          <c:h val="0.95966635802469102"/>
        </c:manualLayout>
      </c:layout>
      <c:pieChart>
        <c:varyColors val="1"/>
        <c:ser>
          <c:idx val="0"/>
          <c:order val="0"/>
          <c:dPt>
            <c:idx val="0"/>
            <c:bubble3D val="0"/>
            <c:spPr>
              <a:solidFill>
                <a:srgbClr val="99C7F3"/>
              </a:solidFill>
              <a:ln>
                <a:noFill/>
              </a:ln>
            </c:spPr>
            <c:extLst xmlns:c16r2="http://schemas.microsoft.com/office/drawing/2015/06/chart">
              <c:ext xmlns:c16="http://schemas.microsoft.com/office/drawing/2014/chart" uri="{C3380CC4-5D6E-409C-BE32-E72D297353CC}">
                <c16:uniqueId val="{00000001-D63D-4F09-B229-5A6BDFC4C9A1}"/>
              </c:ext>
            </c:extLst>
          </c:dPt>
          <c:dPt>
            <c:idx val="1"/>
            <c:bubble3D val="0"/>
            <c:spPr>
              <a:solidFill>
                <a:srgbClr val="F79E85"/>
              </a:solidFill>
              <a:ln>
                <a:noFill/>
              </a:ln>
            </c:spPr>
            <c:extLst xmlns:c16r2="http://schemas.microsoft.com/office/drawing/2015/06/chart">
              <c:ext xmlns:c16="http://schemas.microsoft.com/office/drawing/2014/chart" uri="{C3380CC4-5D6E-409C-BE32-E72D297353CC}">
                <c16:uniqueId val="{00000003-D63D-4F09-B229-5A6BDFC4C9A1}"/>
              </c:ext>
            </c:extLst>
          </c:dPt>
          <c:dPt>
            <c:idx val="2"/>
            <c:bubble3D val="0"/>
            <c:spPr>
              <a:solidFill>
                <a:srgbClr val="E7E750"/>
              </a:solidFill>
              <a:ln>
                <a:noFill/>
              </a:ln>
            </c:spPr>
            <c:extLst xmlns:c16r2="http://schemas.microsoft.com/office/drawing/2015/06/chart">
              <c:ext xmlns:c16="http://schemas.microsoft.com/office/drawing/2014/chart" uri="{C3380CC4-5D6E-409C-BE32-E72D297353CC}">
                <c16:uniqueId val="{00000005-D63D-4F09-B229-5A6BDFC4C9A1}"/>
              </c:ext>
            </c:extLst>
          </c:dPt>
          <c:dPt>
            <c:idx val="3"/>
            <c:bubble3D val="0"/>
            <c:spPr>
              <a:solidFill>
                <a:srgbClr val="F4C4D1"/>
              </a:solidFill>
              <a:ln>
                <a:noFill/>
              </a:ln>
            </c:spPr>
            <c:extLst xmlns:c16r2="http://schemas.microsoft.com/office/drawing/2015/06/chart">
              <c:ext xmlns:c16="http://schemas.microsoft.com/office/drawing/2014/chart" uri="{C3380CC4-5D6E-409C-BE32-E72D297353CC}">
                <c16:uniqueId val="{00000007-D63D-4F09-B229-5A6BDFC4C9A1}"/>
              </c:ext>
            </c:extLst>
          </c:dPt>
          <c:dLbls>
            <c:dLbl>
              <c:idx val="0"/>
              <c:layout>
                <c:manualLayout>
                  <c:x val="3.8866555354620289E-2"/>
                  <c:y val="-0.24387506100536804"/>
                </c:manualLayout>
              </c:layout>
              <c:showLegendKey val="0"/>
              <c:showVal val="1"/>
              <c:showCatName val="0"/>
              <c:showSerName val="0"/>
              <c:showPercent val="0"/>
              <c:showBubbleSize val="0"/>
              <c:separator>;</c:separator>
              <c:extLst xmlns:c16r2="http://schemas.microsoft.com/office/drawing/2015/06/chart">
                <c:ext xmlns:c16="http://schemas.microsoft.com/office/drawing/2014/chart" uri="{C3380CC4-5D6E-409C-BE32-E72D297353CC}">
                  <c16:uniqueId val="{00000001-D63D-4F09-B229-5A6BDFC4C9A1}"/>
                </c:ext>
                <c:ext xmlns:c15="http://schemas.microsoft.com/office/drawing/2012/chart" uri="{CE6537A1-D6FC-4f65-9D91-7224C49458BB}">
                  <c15:layout>
                    <c:manualLayout>
                      <c:w val="0.25133705795987799"/>
                      <c:h val="0.166813079551001"/>
                    </c:manualLayout>
                  </c15:layout>
                </c:ext>
              </c:extLst>
            </c:dLbl>
            <c:dLbl>
              <c:idx val="1"/>
              <c:delete val="1"/>
              <c:extLst xmlns:c16r2="http://schemas.microsoft.com/office/drawing/2015/06/chart">
                <c:ext xmlns:c16="http://schemas.microsoft.com/office/drawing/2014/chart" uri="{C3380CC4-5D6E-409C-BE32-E72D297353CC}">
                  <c16:uniqueId val="{00000003-D63D-4F09-B229-5A6BDFC4C9A1}"/>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5-D63D-4F09-B229-5A6BDFC4C9A1}"/>
                </c:ext>
                <c:ext xmlns:c15="http://schemas.microsoft.com/office/drawing/2012/chart" uri="{CE6537A1-D6FC-4f65-9D91-7224C49458BB}"/>
              </c:extLst>
            </c:dLbl>
            <c:dLbl>
              <c:idx val="3"/>
              <c:layout>
                <c:manualLayout>
                  <c:x val="-0.119838545676746"/>
                  <c:y val="0.17691556857003427"/>
                </c:manualLayout>
              </c:layout>
              <c:showLegendKey val="0"/>
              <c:showVal val="1"/>
              <c:showCatName val="0"/>
              <c:showSerName val="0"/>
              <c:showPercent val="0"/>
              <c:showBubbleSize val="0"/>
              <c:separator>;</c:separator>
              <c:extLst xmlns:c16r2="http://schemas.microsoft.com/office/drawing/2015/06/chart">
                <c:ext xmlns:c16="http://schemas.microsoft.com/office/drawing/2014/chart" uri="{C3380CC4-5D6E-409C-BE32-E72D297353CC}">
                  <c16:uniqueId val="{00000007-D63D-4F09-B229-5A6BDFC4C9A1}"/>
                </c:ext>
                <c:ext xmlns:c15="http://schemas.microsoft.com/office/drawing/2012/chart" uri="{CE6537A1-D6FC-4f65-9D91-7224C49458BB}">
                  <c15:layout>
                    <c:manualLayout>
                      <c:w val="0.23514265989545299"/>
                      <c:h val="0.166813079551001"/>
                    </c:manualLayout>
                  </c15:layout>
                </c:ext>
              </c:extLst>
            </c:dLbl>
            <c:spPr>
              <a:noFill/>
              <a:ln>
                <a:noFill/>
              </a:ln>
              <a:effectLst/>
            </c:spPr>
            <c:txPr>
              <a:bodyPr/>
              <a:lstStyle/>
              <a:p>
                <a:pPr algn="ctr">
                  <a:defRPr sz="1050"/>
                </a:pPr>
                <a:endParaRPr lang="pt-BR"/>
              </a:p>
            </c:txPr>
            <c:showLegendKey val="0"/>
            <c:showVal val="1"/>
            <c:showCatName val="0"/>
            <c:showSerName val="0"/>
            <c:showPercent val="0"/>
            <c:showBubbleSize val="0"/>
            <c:separator>;</c:separator>
            <c:showLeaderLines val="1"/>
            <c:extLst xmlns:c16r2="http://schemas.microsoft.com/office/drawing/2015/06/chart">
              <c:ext xmlns:c15="http://schemas.microsoft.com/office/drawing/2012/chart" uri="{CE6537A1-D6FC-4f65-9D91-7224C49458BB}">
                <c15:spPr xmlns:c15="http://schemas.microsoft.com/office/drawing/2012/chart">
                  <a:prstGeom prst="rect">
                    <a:avLst/>
                  </a:prstGeom>
                </c15:spPr>
              </c:ext>
            </c:extLst>
          </c:dLbls>
          <c:cat>
            <c:strRef>
              <c:f>DIARIAS!$A$2:$A$5</c:f>
              <c:strCache>
                <c:ptCount val="4"/>
                <c:pt idx="0">
                  <c:v>Presidente</c:v>
                </c:pt>
                <c:pt idx="1">
                  <c:v>Conselheiro</c:v>
                </c:pt>
                <c:pt idx="2">
                  <c:v>Convidado</c:v>
                </c:pt>
                <c:pt idx="3">
                  <c:v>Funcionário</c:v>
                </c:pt>
              </c:strCache>
            </c:strRef>
          </c:cat>
          <c:val>
            <c:numRef>
              <c:f>DIARIAS!$B$2:$B$5</c:f>
              <c:numCache>
                <c:formatCode>[$R$-416]" "#,##0.00;[Red]"-"[$R$-416]" "#,##0.00</c:formatCode>
                <c:ptCount val="4"/>
                <c:pt idx="0">
                  <c:v>4455</c:v>
                </c:pt>
                <c:pt idx="1">
                  <c:v>0</c:v>
                </c:pt>
                <c:pt idx="2">
                  <c:v>0</c:v>
                </c:pt>
                <c:pt idx="3">
                  <c:v>3762.5</c:v>
                </c:pt>
              </c:numCache>
            </c:numRef>
          </c:val>
          <c:extLst xmlns:c16r2="http://schemas.microsoft.com/office/drawing/2015/06/chart">
            <c:ext xmlns:c16="http://schemas.microsoft.com/office/drawing/2014/chart" uri="{C3380CC4-5D6E-409C-BE32-E72D297353CC}">
              <c16:uniqueId val="{00000008-D63D-4F09-B229-5A6BDFC4C9A1}"/>
            </c:ext>
          </c:extLst>
        </c:ser>
        <c:dLbls>
          <c:showLegendKey val="0"/>
          <c:showVal val="0"/>
          <c:showCatName val="0"/>
          <c:showSerName val="0"/>
          <c:showPercent val="0"/>
          <c:showBubbleSize val="0"/>
          <c:showLeaderLines val="1"/>
        </c:dLbls>
        <c:firstSliceAng val="90"/>
      </c:pieChart>
      <c:spPr>
        <a:noFill/>
        <a:ln w="9363">
          <a:solidFill>
            <a:srgbClr val="B3B3B3"/>
          </a:solidFill>
          <a:prstDash val="solid"/>
        </a:ln>
      </c:spPr>
    </c:plotArea>
    <c:legend>
      <c:legendPos val="r"/>
      <c:legendEntry>
        <c:idx val="1"/>
        <c:delete val="1"/>
      </c:legendEntry>
      <c:legendEntry>
        <c:idx val="2"/>
        <c:delete val="1"/>
      </c:legendEntry>
      <c:layout/>
      <c:overlay val="0"/>
      <c:spPr>
        <a:noFill/>
        <a:ln>
          <a:noFill/>
        </a:ln>
      </c:spPr>
      <c:txPr>
        <a:bodyPr/>
        <a:lstStyle/>
        <a:p>
          <a:pPr>
            <a:defRPr sz="1050"/>
          </a:pPr>
          <a:endParaRPr lang="pt-BR"/>
        </a:p>
      </c:txPr>
    </c:legend>
    <c:plotVisOnly val="1"/>
    <c:dispBlanksAs val="zero"/>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lang="pt-BR" sz="1000" b="0" i="0" u="none" strike="noStrike" kern="1200" baseline="0">
          <a:solidFill>
            <a:srgbClr val="000000"/>
          </a:solidFill>
          <a:latin typeface="Arial" panose="020B0604020202020204" pitchFamily="34" charset="0"/>
          <a:cs typeface="Arial" panose="020B0604020202020204" pitchFamily="34" charset="0"/>
        </a:defRPr>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9682539682539743E-2"/>
          <c:y val="7.8877038353763317E-3"/>
          <c:w val="0.53986984265855809"/>
          <c:h val="0.95978193780937993"/>
        </c:manualLayout>
      </c:layout>
      <c:pieChart>
        <c:varyColors val="1"/>
        <c:ser>
          <c:idx val="0"/>
          <c:order val="0"/>
          <c:dPt>
            <c:idx val="0"/>
            <c:bubble3D val="0"/>
            <c:spPr>
              <a:solidFill>
                <a:srgbClr val="E7E750"/>
              </a:solidFill>
              <a:ln>
                <a:noFill/>
              </a:ln>
            </c:spPr>
            <c:extLst xmlns:c16r2="http://schemas.microsoft.com/office/drawing/2015/06/chart">
              <c:ext xmlns:c16="http://schemas.microsoft.com/office/drawing/2014/chart" uri="{C3380CC4-5D6E-409C-BE32-E72D297353CC}">
                <c16:uniqueId val="{00000001-C151-47A4-A0F3-5C6F58E9475C}"/>
              </c:ext>
            </c:extLst>
          </c:dPt>
          <c:dPt>
            <c:idx val="1"/>
            <c:bubble3D val="0"/>
            <c:spPr>
              <a:solidFill>
                <a:srgbClr val="99C7F3"/>
              </a:solidFill>
              <a:ln>
                <a:noFill/>
              </a:ln>
            </c:spPr>
            <c:extLst xmlns:c16r2="http://schemas.microsoft.com/office/drawing/2015/06/chart">
              <c:ext xmlns:c16="http://schemas.microsoft.com/office/drawing/2014/chart" uri="{C3380CC4-5D6E-409C-BE32-E72D297353CC}">
                <c16:uniqueId val="{00000003-C151-47A4-A0F3-5C6F58E9475C}"/>
              </c:ext>
            </c:extLst>
          </c:dPt>
          <c:dPt>
            <c:idx val="2"/>
            <c:bubble3D val="0"/>
            <c:spPr>
              <a:solidFill>
                <a:srgbClr val="F4C4D1"/>
              </a:solidFill>
              <a:ln>
                <a:noFill/>
              </a:ln>
            </c:spPr>
            <c:extLst xmlns:c16r2="http://schemas.microsoft.com/office/drawing/2015/06/chart">
              <c:ext xmlns:c16="http://schemas.microsoft.com/office/drawing/2014/chart" uri="{C3380CC4-5D6E-409C-BE32-E72D297353CC}">
                <c16:uniqueId val="{00000005-C151-47A4-A0F3-5C6F58E9475C}"/>
              </c:ext>
            </c:extLst>
          </c:dPt>
          <c:dPt>
            <c:idx val="3"/>
            <c:bubble3D val="0"/>
            <c:spPr>
              <a:solidFill>
                <a:srgbClr val="FFC000"/>
              </a:solidFill>
              <a:ln>
                <a:noFill/>
              </a:ln>
            </c:spPr>
            <c:extLst xmlns:c16r2="http://schemas.microsoft.com/office/drawing/2015/06/chart">
              <c:ext xmlns:c16="http://schemas.microsoft.com/office/drawing/2014/chart" uri="{C3380CC4-5D6E-409C-BE32-E72D297353CC}">
                <c16:uniqueId val="{00000007-C151-47A4-A0F3-5C6F58E9475C}"/>
              </c:ext>
            </c:extLst>
          </c:dPt>
          <c:dLbls>
            <c:dLbl>
              <c:idx val="0"/>
              <c:layout>
                <c:manualLayout>
                  <c:x val="6.0985256027362787E-2"/>
                  <c:y val="-0.19243277868954087"/>
                </c:manualLayout>
              </c:layout>
              <c:showLegendKey val="0"/>
              <c:showVal val="1"/>
              <c:showCatName val="0"/>
              <c:showSerName val="0"/>
              <c:showPercent val="0"/>
              <c:showBubbleSize val="0"/>
              <c:separator>;</c:separator>
              <c:extLst xmlns:c16r2="http://schemas.microsoft.com/office/drawing/2015/06/chart">
                <c:ext xmlns:c16="http://schemas.microsoft.com/office/drawing/2014/chart" uri="{C3380CC4-5D6E-409C-BE32-E72D297353CC}">
                  <c16:uniqueId val="{00000001-C151-47A4-A0F3-5C6F58E9475C}"/>
                </c:ext>
                <c:ext xmlns:c15="http://schemas.microsoft.com/office/drawing/2012/chart" uri="{CE6537A1-D6FC-4f65-9D91-7224C49458BB}">
                  <c15:layout>
                    <c:manualLayout>
                      <c:w val="0.29001877310790303"/>
                      <c:h val="0.17422614166756001"/>
                    </c:manualLayout>
                  </c15:layout>
                </c:ext>
              </c:extLst>
            </c:dLbl>
            <c:dLbl>
              <c:idx val="1"/>
              <c:delete val="1"/>
              <c:extLst xmlns:c16r2="http://schemas.microsoft.com/office/drawing/2015/06/chart">
                <c:ext xmlns:c16="http://schemas.microsoft.com/office/drawing/2014/chart" uri="{C3380CC4-5D6E-409C-BE32-E72D297353CC}">
                  <c16:uniqueId val="{00000003-C151-47A4-A0F3-5C6F58E9475C}"/>
                </c:ext>
                <c:ext xmlns:c15="http://schemas.microsoft.com/office/drawing/2012/chart" uri="{CE6537A1-D6FC-4f65-9D91-7224C49458BB}"/>
              </c:extLst>
            </c:dLbl>
            <c:dLbl>
              <c:idx val="2"/>
              <c:layout>
                <c:manualLayout>
                  <c:x val="8.4701744482448341E-2"/>
                  <c:y val="0.18732623482395616"/>
                </c:manualLayout>
              </c:layout>
              <c:showLegendKey val="0"/>
              <c:showVal val="1"/>
              <c:showCatName val="0"/>
              <c:showSerName val="0"/>
              <c:showPercent val="0"/>
              <c:showBubbleSize val="0"/>
              <c:separator>;</c:separator>
              <c:extLst xmlns:c16r2="http://schemas.microsoft.com/office/drawing/2015/06/chart">
                <c:ext xmlns:c16="http://schemas.microsoft.com/office/drawing/2014/chart" uri="{C3380CC4-5D6E-409C-BE32-E72D297353CC}">
                  <c16:uniqueId val="{00000005-C151-47A4-A0F3-5C6F58E9475C}"/>
                </c:ext>
                <c:ext xmlns:c15="http://schemas.microsoft.com/office/drawing/2012/chart" uri="{CE6537A1-D6FC-4f65-9D91-7224C49458BB}">
                  <c15:layout>
                    <c:manualLayout>
                      <c:w val="0.26030540114346001"/>
                      <c:h val="8.7113070833779796E-2"/>
                    </c:manualLayout>
                  </c15:layout>
                </c:ext>
              </c:extLst>
            </c:dLbl>
            <c:dLbl>
              <c:idx val="3"/>
              <c:layout>
                <c:manualLayout>
                  <c:x val="-0.19311984403140817"/>
                  <c:y val="0.22503310242909016"/>
                </c:manualLayout>
              </c:layout>
              <c:showLegendKey val="0"/>
              <c:showVal val="1"/>
              <c:showCatName val="0"/>
              <c:showSerName val="0"/>
              <c:showPercent val="0"/>
              <c:showBubbleSize val="0"/>
              <c:separator>;</c:separator>
              <c:extLst xmlns:c16r2="http://schemas.microsoft.com/office/drawing/2015/06/chart">
                <c:ext xmlns:c16="http://schemas.microsoft.com/office/drawing/2014/chart" uri="{C3380CC4-5D6E-409C-BE32-E72D297353CC}">
                  <c16:uniqueId val="{00000007-C151-47A4-A0F3-5C6F58E9475C}"/>
                </c:ext>
                <c:ext xmlns:c15="http://schemas.microsoft.com/office/drawing/2012/chart" uri="{CE6537A1-D6FC-4f65-9D91-7224C49458BB}">
                  <c15:layout>
                    <c:manualLayout>
                      <c:w val="0.22903351708054001"/>
                      <c:h val="0.17422614166756001"/>
                    </c:manualLayout>
                  </c15:layout>
                </c:ext>
              </c:extLst>
            </c:dLbl>
            <c:spPr>
              <a:noFill/>
              <a:ln>
                <a:noFill/>
              </a:ln>
              <a:effectLst/>
            </c:spPr>
            <c:txPr>
              <a:bodyPr/>
              <a:lstStyle/>
              <a:p>
                <a:pPr algn="ctr">
                  <a:defRPr sz="1050"/>
                </a:pPr>
                <a:endParaRPr lang="pt-BR"/>
              </a:p>
            </c:txPr>
            <c:showLegendKey val="0"/>
            <c:showVal val="1"/>
            <c:showCatName val="0"/>
            <c:showSerName val="0"/>
            <c:showPercent val="0"/>
            <c:showBubbleSize val="0"/>
            <c:separator>;</c:separator>
            <c:showLeaderLines val="1"/>
            <c:extLst xmlns:c16r2="http://schemas.microsoft.com/office/drawing/2015/06/chart">
              <c:ext xmlns:c15="http://schemas.microsoft.com/office/drawing/2012/chart" uri="{CE6537A1-D6FC-4f65-9D91-7224C49458BB}">
                <c15:spPr xmlns:c15="http://schemas.microsoft.com/office/drawing/2012/chart">
                  <a:prstGeom prst="rect">
                    <a:avLst/>
                  </a:prstGeom>
                </c15:spPr>
              </c:ext>
            </c:extLst>
          </c:dLbls>
          <c:cat>
            <c:strRef>
              <c:f>DIARIAS!$A$11:$A$14</c:f>
              <c:strCache>
                <c:ptCount val="4"/>
                <c:pt idx="0">
                  <c:v>Presidente</c:v>
                </c:pt>
                <c:pt idx="1">
                  <c:v>Conselheiro</c:v>
                </c:pt>
                <c:pt idx="2">
                  <c:v>Convidado</c:v>
                </c:pt>
                <c:pt idx="3">
                  <c:v>Funcionário</c:v>
                </c:pt>
              </c:strCache>
            </c:strRef>
          </c:cat>
          <c:val>
            <c:numRef>
              <c:f>DIARIAS!$B$11:$B$14</c:f>
              <c:numCache>
                <c:formatCode>[$R$-416]" "#,##0.00;[Red]"-"[$R$-416]" "#,##0.00</c:formatCode>
                <c:ptCount val="4"/>
                <c:pt idx="0">
                  <c:v>3088.05</c:v>
                </c:pt>
                <c:pt idx="1">
                  <c:v>0</c:v>
                </c:pt>
                <c:pt idx="2">
                  <c:v>768.01</c:v>
                </c:pt>
                <c:pt idx="3">
                  <c:v>1056.1599999999999</c:v>
                </c:pt>
              </c:numCache>
            </c:numRef>
          </c:val>
          <c:extLst xmlns:c16r2="http://schemas.microsoft.com/office/drawing/2015/06/chart">
            <c:ext xmlns:c16="http://schemas.microsoft.com/office/drawing/2014/chart" uri="{C3380CC4-5D6E-409C-BE32-E72D297353CC}">
              <c16:uniqueId val="{00000008-C151-47A4-A0F3-5C6F58E9475C}"/>
            </c:ext>
          </c:extLst>
        </c:ser>
        <c:dLbls>
          <c:showLegendKey val="0"/>
          <c:showVal val="0"/>
          <c:showCatName val="0"/>
          <c:showSerName val="0"/>
          <c:showPercent val="0"/>
          <c:showBubbleSize val="0"/>
          <c:showLeaderLines val="1"/>
        </c:dLbls>
        <c:firstSliceAng val="90"/>
      </c:pieChart>
      <c:spPr>
        <a:noFill/>
        <a:ln w="9363">
          <a:solidFill>
            <a:srgbClr val="B3B3B3"/>
          </a:solidFill>
          <a:prstDash val="solid"/>
        </a:ln>
      </c:spPr>
    </c:plotArea>
    <c:legend>
      <c:legendPos val="r"/>
      <c:legendEntry>
        <c:idx val="1"/>
        <c:delete val="1"/>
      </c:legendEntry>
      <c:layout/>
      <c:overlay val="0"/>
      <c:spPr>
        <a:noFill/>
        <a:ln>
          <a:noFill/>
        </a:ln>
      </c:spPr>
      <c:txPr>
        <a:bodyPr/>
        <a:lstStyle/>
        <a:p>
          <a:pPr>
            <a:defRPr sz="1050"/>
          </a:pPr>
          <a:endParaRPr lang="pt-BR"/>
        </a:p>
      </c:txPr>
    </c:legend>
    <c:plotVisOnly val="1"/>
    <c:dispBlanksAs val="zero"/>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lang="pt-BR" sz="1000" b="0" i="0" u="none" strike="noStrike" kern="1200" baseline="0">
          <a:solidFill>
            <a:srgbClr val="000000"/>
          </a:solidFill>
          <a:latin typeface="Arial" panose="020B0604020202020204" pitchFamily="34" charset="0"/>
          <a:cs typeface="Arial" panose="020B0604020202020204" pitchFamily="34" charset="0"/>
        </a:defRPr>
      </a:pPr>
      <a:endParaRPr lang="pt-B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'[Gráficos Auxiliares 2020.xlsx]Plan1'!$B$9</c:f>
              <c:strCache>
                <c:ptCount val="1"/>
                <c:pt idx="0">
                  <c:v>2018</c:v>
                </c:pt>
              </c:strCache>
            </c:strRef>
          </c:tx>
          <c:spPr>
            <a:ln w="25400">
              <a:solidFill>
                <a:schemeClr val="accent1"/>
              </a:solidFill>
            </a:ln>
          </c:spPr>
          <c:marker>
            <c:spPr>
              <a:solidFill>
                <a:schemeClr val="accent1"/>
              </a:solidFill>
              <a:ln>
                <a:solidFill>
                  <a:schemeClr val="accent1"/>
                </a:solidFill>
              </a:ln>
            </c:spPr>
          </c:marker>
          <c:cat>
            <c:strRef>
              <c:f>'[Gráficos Auxiliares 2020.xlsx]Plan1'!$C$8:$F$8</c:f>
              <c:strCache>
                <c:ptCount val="4"/>
                <c:pt idx="0">
                  <c:v>Disponibilidade</c:v>
                </c:pt>
                <c:pt idx="1">
                  <c:v>Anuidades</c:v>
                </c:pt>
                <c:pt idx="2">
                  <c:v>Bens </c:v>
                </c:pt>
                <c:pt idx="3">
                  <c:v>Obrigações</c:v>
                </c:pt>
              </c:strCache>
            </c:strRef>
          </c:cat>
          <c:val>
            <c:numRef>
              <c:f>'[Gráficos Auxiliares 2020.xlsx]Plan1'!$C$9:$F$9</c:f>
              <c:numCache>
                <c:formatCode>#,##0</c:formatCode>
                <c:ptCount val="4"/>
                <c:pt idx="0">
                  <c:v>688277</c:v>
                </c:pt>
                <c:pt idx="1">
                  <c:v>896442</c:v>
                </c:pt>
                <c:pt idx="2">
                  <c:v>2388306</c:v>
                </c:pt>
                <c:pt idx="3">
                  <c:v>311390</c:v>
                </c:pt>
              </c:numCache>
            </c:numRef>
          </c:val>
          <c:smooth val="0"/>
          <c:extLst xmlns:c16r2="http://schemas.microsoft.com/office/drawing/2015/06/chart">
            <c:ext xmlns:c16="http://schemas.microsoft.com/office/drawing/2014/chart" uri="{C3380CC4-5D6E-409C-BE32-E72D297353CC}">
              <c16:uniqueId val="{00000000-3B2D-4E4B-81DB-4E277E48C132}"/>
            </c:ext>
          </c:extLst>
        </c:ser>
        <c:ser>
          <c:idx val="1"/>
          <c:order val="1"/>
          <c:tx>
            <c:strRef>
              <c:f>'[Gráficos Auxiliares 2020.xlsx]Plan1'!$B$10</c:f>
              <c:strCache>
                <c:ptCount val="1"/>
                <c:pt idx="0">
                  <c:v>2019</c:v>
                </c:pt>
              </c:strCache>
            </c:strRef>
          </c:tx>
          <c:spPr>
            <a:ln w="25400">
              <a:solidFill>
                <a:srgbClr val="7030A0"/>
              </a:solidFill>
            </a:ln>
          </c:spPr>
          <c:marker>
            <c:spPr>
              <a:solidFill>
                <a:srgbClr val="7030A0"/>
              </a:solidFill>
              <a:ln>
                <a:solidFill>
                  <a:srgbClr val="7030A0"/>
                </a:solidFill>
              </a:ln>
            </c:spPr>
          </c:marker>
          <c:cat>
            <c:strRef>
              <c:f>'[Gráficos Auxiliares 2020.xlsx]Plan1'!$C$8:$F$8</c:f>
              <c:strCache>
                <c:ptCount val="4"/>
                <c:pt idx="0">
                  <c:v>Disponibilidade</c:v>
                </c:pt>
                <c:pt idx="1">
                  <c:v>Anuidades</c:v>
                </c:pt>
                <c:pt idx="2">
                  <c:v>Bens </c:v>
                </c:pt>
                <c:pt idx="3">
                  <c:v>Obrigações</c:v>
                </c:pt>
              </c:strCache>
            </c:strRef>
          </c:cat>
          <c:val>
            <c:numRef>
              <c:f>'[Gráficos Auxiliares 2020.xlsx]Plan1'!$C$10:$F$10</c:f>
              <c:numCache>
                <c:formatCode>#,##0</c:formatCode>
                <c:ptCount val="4"/>
                <c:pt idx="0">
                  <c:v>1189699</c:v>
                </c:pt>
                <c:pt idx="1">
                  <c:v>1135672</c:v>
                </c:pt>
                <c:pt idx="2">
                  <c:v>2391740</c:v>
                </c:pt>
                <c:pt idx="3">
                  <c:v>323587</c:v>
                </c:pt>
              </c:numCache>
            </c:numRef>
          </c:val>
          <c:smooth val="0"/>
          <c:extLst xmlns:c16r2="http://schemas.microsoft.com/office/drawing/2015/06/chart">
            <c:ext xmlns:c16="http://schemas.microsoft.com/office/drawing/2014/chart" uri="{C3380CC4-5D6E-409C-BE32-E72D297353CC}">
              <c16:uniqueId val="{00000001-3B2D-4E4B-81DB-4E277E48C132}"/>
            </c:ext>
          </c:extLst>
        </c:ser>
        <c:ser>
          <c:idx val="2"/>
          <c:order val="2"/>
          <c:tx>
            <c:strRef>
              <c:f>'[Gráficos Auxiliares 2020.xlsx]Plan1'!$B$11</c:f>
              <c:strCache>
                <c:ptCount val="1"/>
                <c:pt idx="0">
                  <c:v>2020</c:v>
                </c:pt>
              </c:strCache>
            </c:strRef>
          </c:tx>
          <c:spPr>
            <a:ln w="25400">
              <a:solidFill>
                <a:schemeClr val="accent6"/>
              </a:solidFill>
            </a:ln>
          </c:spPr>
          <c:marker>
            <c:spPr>
              <a:solidFill>
                <a:schemeClr val="accent6"/>
              </a:solidFill>
              <a:ln>
                <a:solidFill>
                  <a:schemeClr val="accent6"/>
                </a:solidFill>
              </a:ln>
            </c:spPr>
          </c:marker>
          <c:cat>
            <c:strRef>
              <c:f>'[Gráficos Auxiliares 2020.xlsx]Plan1'!$C$8:$F$8</c:f>
              <c:strCache>
                <c:ptCount val="4"/>
                <c:pt idx="0">
                  <c:v>Disponibilidade</c:v>
                </c:pt>
                <c:pt idx="1">
                  <c:v>Anuidades</c:v>
                </c:pt>
                <c:pt idx="2">
                  <c:v>Bens </c:v>
                </c:pt>
                <c:pt idx="3">
                  <c:v>Obrigações</c:v>
                </c:pt>
              </c:strCache>
            </c:strRef>
          </c:cat>
          <c:val>
            <c:numRef>
              <c:f>'[Gráficos Auxiliares 2020.xlsx]Plan1'!$C$11:$F$11</c:f>
              <c:numCache>
                <c:formatCode>#,##0</c:formatCode>
                <c:ptCount val="4"/>
                <c:pt idx="0">
                  <c:v>2472301</c:v>
                </c:pt>
                <c:pt idx="1">
                  <c:v>1300333</c:v>
                </c:pt>
                <c:pt idx="2">
                  <c:v>2316255</c:v>
                </c:pt>
                <c:pt idx="3">
                  <c:v>302075</c:v>
                </c:pt>
              </c:numCache>
            </c:numRef>
          </c:val>
          <c:smooth val="0"/>
          <c:extLst xmlns:c16r2="http://schemas.microsoft.com/office/drawing/2015/06/chart">
            <c:ext xmlns:c16="http://schemas.microsoft.com/office/drawing/2014/chart" uri="{C3380CC4-5D6E-409C-BE32-E72D297353CC}">
              <c16:uniqueId val="{00000002-3B2D-4E4B-81DB-4E277E48C132}"/>
            </c:ext>
          </c:extLst>
        </c:ser>
        <c:dLbls>
          <c:showLegendKey val="0"/>
          <c:showVal val="0"/>
          <c:showCatName val="0"/>
          <c:showSerName val="0"/>
          <c:showPercent val="0"/>
          <c:showBubbleSize val="0"/>
        </c:dLbls>
        <c:marker val="1"/>
        <c:smooth val="0"/>
        <c:axId val="277761696"/>
        <c:axId val="224060056"/>
      </c:lineChart>
      <c:catAx>
        <c:axId val="277761696"/>
        <c:scaling>
          <c:orientation val="minMax"/>
        </c:scaling>
        <c:delete val="0"/>
        <c:axPos val="b"/>
        <c:numFmt formatCode="General" sourceLinked="0"/>
        <c:majorTickMark val="out"/>
        <c:minorTickMark val="none"/>
        <c:tickLblPos val="nextTo"/>
        <c:txPr>
          <a:bodyPr/>
          <a:lstStyle/>
          <a:p>
            <a:pPr>
              <a:defRPr sz="1050"/>
            </a:pPr>
            <a:endParaRPr lang="pt-BR"/>
          </a:p>
        </c:txPr>
        <c:crossAx val="224060056"/>
        <c:crosses val="autoZero"/>
        <c:auto val="1"/>
        <c:lblAlgn val="ctr"/>
        <c:lblOffset val="100"/>
        <c:noMultiLvlLbl val="0"/>
      </c:catAx>
      <c:valAx>
        <c:axId val="224060056"/>
        <c:scaling>
          <c:orientation val="minMax"/>
        </c:scaling>
        <c:delete val="0"/>
        <c:axPos val="l"/>
        <c:majorGridlines>
          <c:spPr>
            <a:ln>
              <a:prstDash val="sysDash"/>
            </a:ln>
          </c:spPr>
        </c:majorGridlines>
        <c:numFmt formatCode="#,##0" sourceLinked="1"/>
        <c:majorTickMark val="out"/>
        <c:minorTickMark val="none"/>
        <c:tickLblPos val="nextTo"/>
        <c:crossAx val="277761696"/>
        <c:crosses val="autoZero"/>
        <c:crossBetween val="between"/>
      </c:valAx>
    </c:plotArea>
    <c:legend>
      <c:legendPos val="r"/>
      <c:layout/>
      <c:overlay val="0"/>
    </c:legend>
    <c:plotVisOnly val="1"/>
    <c:dispBlanksAs val="gap"/>
    <c:showDLblsOverMax val="0"/>
  </c:chart>
  <c:spPr>
    <a:noFill/>
    <a:ln>
      <a:solidFill>
        <a:schemeClr val="bg1">
          <a:lumMod val="65000"/>
        </a:schemeClr>
      </a:solid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'[Gráficos Auxiliares 2020.xlsx]Plan1'!$C$30</c:f>
              <c:strCache>
                <c:ptCount val="1"/>
                <c:pt idx="0">
                  <c:v>2018</c:v>
                </c:pt>
              </c:strCache>
            </c:strRef>
          </c:tx>
          <c:spPr>
            <a:ln w="25400"/>
          </c:spPr>
          <c:cat>
            <c:strRef>
              <c:f>'[Gráficos Auxiliares 2020.xlsx]Plan1'!$D$29:$G$29</c:f>
              <c:strCache>
                <c:ptCount val="4"/>
                <c:pt idx="0">
                  <c:v>Contribuições</c:v>
                </c:pt>
                <c:pt idx="1">
                  <c:v>Serviços</c:v>
                </c:pt>
                <c:pt idx="2">
                  <c:v>Pessoal</c:v>
                </c:pt>
                <c:pt idx="3">
                  <c:v>Terceiros</c:v>
                </c:pt>
              </c:strCache>
            </c:strRef>
          </c:cat>
          <c:val>
            <c:numRef>
              <c:f>'[Gráficos Auxiliares 2020.xlsx]Plan1'!$D$30:$G$30</c:f>
              <c:numCache>
                <c:formatCode>#,##0</c:formatCode>
                <c:ptCount val="4"/>
                <c:pt idx="0">
                  <c:v>1663737</c:v>
                </c:pt>
                <c:pt idx="1">
                  <c:v>1882601</c:v>
                </c:pt>
                <c:pt idx="2">
                  <c:v>1962074</c:v>
                </c:pt>
                <c:pt idx="3">
                  <c:v>728378</c:v>
                </c:pt>
              </c:numCache>
            </c:numRef>
          </c:val>
          <c:smooth val="0"/>
          <c:extLst xmlns:c16r2="http://schemas.microsoft.com/office/drawing/2015/06/chart">
            <c:ext xmlns:c16="http://schemas.microsoft.com/office/drawing/2014/chart" uri="{C3380CC4-5D6E-409C-BE32-E72D297353CC}">
              <c16:uniqueId val="{00000000-028A-4511-A598-D00FBCE97CEF}"/>
            </c:ext>
          </c:extLst>
        </c:ser>
        <c:ser>
          <c:idx val="1"/>
          <c:order val="1"/>
          <c:tx>
            <c:strRef>
              <c:f>'[Gráficos Auxiliares 2020.xlsx]Plan1'!$C$31</c:f>
              <c:strCache>
                <c:ptCount val="1"/>
                <c:pt idx="0">
                  <c:v>2019</c:v>
                </c:pt>
              </c:strCache>
            </c:strRef>
          </c:tx>
          <c:spPr>
            <a:ln w="25400">
              <a:solidFill>
                <a:srgbClr val="7030A0"/>
              </a:solidFill>
            </a:ln>
          </c:spPr>
          <c:marker>
            <c:spPr>
              <a:solidFill>
                <a:srgbClr val="7030A0"/>
              </a:solidFill>
              <a:ln>
                <a:solidFill>
                  <a:srgbClr val="7030A0"/>
                </a:solidFill>
              </a:ln>
            </c:spPr>
          </c:marker>
          <c:cat>
            <c:strRef>
              <c:f>'[Gráficos Auxiliares 2020.xlsx]Plan1'!$D$29:$G$29</c:f>
              <c:strCache>
                <c:ptCount val="4"/>
                <c:pt idx="0">
                  <c:v>Contribuições</c:v>
                </c:pt>
                <c:pt idx="1">
                  <c:v>Serviços</c:v>
                </c:pt>
                <c:pt idx="2">
                  <c:v>Pessoal</c:v>
                </c:pt>
                <c:pt idx="3">
                  <c:v>Terceiros</c:v>
                </c:pt>
              </c:strCache>
            </c:strRef>
          </c:cat>
          <c:val>
            <c:numRef>
              <c:f>'[Gráficos Auxiliares 2020.xlsx]Plan1'!$D$31:$G$31</c:f>
              <c:numCache>
                <c:formatCode>#,##0</c:formatCode>
                <c:ptCount val="4"/>
                <c:pt idx="0">
                  <c:v>1918069</c:v>
                </c:pt>
                <c:pt idx="1">
                  <c:v>2213171</c:v>
                </c:pt>
                <c:pt idx="2">
                  <c:v>2014158</c:v>
                </c:pt>
                <c:pt idx="3">
                  <c:v>855637</c:v>
                </c:pt>
              </c:numCache>
            </c:numRef>
          </c:val>
          <c:smooth val="0"/>
          <c:extLst xmlns:c16r2="http://schemas.microsoft.com/office/drawing/2015/06/chart">
            <c:ext xmlns:c16="http://schemas.microsoft.com/office/drawing/2014/chart" uri="{C3380CC4-5D6E-409C-BE32-E72D297353CC}">
              <c16:uniqueId val="{00000001-028A-4511-A598-D00FBCE97CEF}"/>
            </c:ext>
          </c:extLst>
        </c:ser>
        <c:ser>
          <c:idx val="2"/>
          <c:order val="2"/>
          <c:tx>
            <c:strRef>
              <c:f>'[Gráficos Auxiliares 2020.xlsx]Plan1'!$C$32</c:f>
              <c:strCache>
                <c:ptCount val="1"/>
                <c:pt idx="0">
                  <c:v>2020</c:v>
                </c:pt>
              </c:strCache>
            </c:strRef>
          </c:tx>
          <c:spPr>
            <a:ln w="25400">
              <a:solidFill>
                <a:schemeClr val="accent6"/>
              </a:solidFill>
            </a:ln>
          </c:spPr>
          <c:marker>
            <c:spPr>
              <a:solidFill>
                <a:schemeClr val="accent6"/>
              </a:solidFill>
              <a:ln>
                <a:solidFill>
                  <a:schemeClr val="accent6"/>
                </a:solidFill>
              </a:ln>
            </c:spPr>
          </c:marker>
          <c:cat>
            <c:strRef>
              <c:f>'[Gráficos Auxiliares 2020.xlsx]Plan1'!$D$29:$G$29</c:f>
              <c:strCache>
                <c:ptCount val="4"/>
                <c:pt idx="0">
                  <c:v>Contribuições</c:v>
                </c:pt>
                <c:pt idx="1">
                  <c:v>Serviços</c:v>
                </c:pt>
                <c:pt idx="2">
                  <c:v>Pessoal</c:v>
                </c:pt>
                <c:pt idx="3">
                  <c:v>Terceiros</c:v>
                </c:pt>
              </c:strCache>
            </c:strRef>
          </c:cat>
          <c:val>
            <c:numRef>
              <c:f>'[Gráficos Auxiliares 2020.xlsx]Plan1'!$D$32:$G$32</c:f>
              <c:numCache>
                <c:formatCode>#,##0</c:formatCode>
                <c:ptCount val="4"/>
                <c:pt idx="0">
                  <c:v>2321715</c:v>
                </c:pt>
                <c:pt idx="1">
                  <c:v>2248823</c:v>
                </c:pt>
                <c:pt idx="2">
                  <c:v>2042463</c:v>
                </c:pt>
                <c:pt idx="3">
                  <c:v>542573</c:v>
                </c:pt>
              </c:numCache>
            </c:numRef>
          </c:val>
          <c:smooth val="0"/>
          <c:extLst xmlns:c16r2="http://schemas.microsoft.com/office/drawing/2015/06/chart">
            <c:ext xmlns:c16="http://schemas.microsoft.com/office/drawing/2014/chart" uri="{C3380CC4-5D6E-409C-BE32-E72D297353CC}">
              <c16:uniqueId val="{00000002-028A-4511-A598-D00FBCE97CEF}"/>
            </c:ext>
          </c:extLst>
        </c:ser>
        <c:dLbls>
          <c:showLegendKey val="0"/>
          <c:showVal val="0"/>
          <c:showCatName val="0"/>
          <c:showSerName val="0"/>
          <c:showPercent val="0"/>
          <c:showBubbleSize val="0"/>
        </c:dLbls>
        <c:marker val="1"/>
        <c:smooth val="0"/>
        <c:axId val="223489448"/>
        <c:axId val="279593984"/>
      </c:lineChart>
      <c:catAx>
        <c:axId val="223489448"/>
        <c:scaling>
          <c:orientation val="minMax"/>
        </c:scaling>
        <c:delete val="0"/>
        <c:axPos val="b"/>
        <c:numFmt formatCode="General" sourceLinked="0"/>
        <c:majorTickMark val="out"/>
        <c:minorTickMark val="none"/>
        <c:tickLblPos val="nextTo"/>
        <c:txPr>
          <a:bodyPr/>
          <a:lstStyle/>
          <a:p>
            <a:pPr>
              <a:defRPr sz="1050"/>
            </a:pPr>
            <a:endParaRPr lang="pt-BR"/>
          </a:p>
        </c:txPr>
        <c:crossAx val="279593984"/>
        <c:crosses val="autoZero"/>
        <c:auto val="1"/>
        <c:lblAlgn val="ctr"/>
        <c:lblOffset val="100"/>
        <c:noMultiLvlLbl val="0"/>
      </c:catAx>
      <c:valAx>
        <c:axId val="279593984"/>
        <c:scaling>
          <c:orientation val="minMax"/>
          <c:max val="3000000"/>
        </c:scaling>
        <c:delete val="0"/>
        <c:axPos val="l"/>
        <c:majorGridlines>
          <c:spPr>
            <a:ln>
              <a:prstDash val="sysDash"/>
            </a:ln>
          </c:spPr>
        </c:majorGridlines>
        <c:numFmt formatCode="#,##0" sourceLinked="1"/>
        <c:majorTickMark val="out"/>
        <c:minorTickMark val="none"/>
        <c:tickLblPos val="nextTo"/>
        <c:crossAx val="223489448"/>
        <c:crosses val="autoZero"/>
        <c:crossBetween val="between"/>
        <c:majorUnit val="1000000"/>
      </c:valAx>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30"/>
      <c:depthPercent val="100"/>
      <c:rAngAx val="1"/>
    </c:view3D>
    <c:floor>
      <c:thickness val="0"/>
    </c:floor>
    <c:sideWall>
      <c:thickness val="0"/>
      <c:spPr>
        <a:noFill/>
        <a:ln>
          <a:noFill/>
        </a:ln>
        <a:effectLst/>
      </c:spPr>
    </c:sideWall>
    <c:backWall>
      <c:thickness val="0"/>
      <c:spPr>
        <a:noFill/>
        <a:ln>
          <a:noFill/>
        </a:ln>
        <a:effectLst>
          <a:outerShdw blurRad="50800" dist="50800" dir="5400000" algn="ctr" rotWithShape="0">
            <a:srgbClr val="000000">
              <a:alpha val="83000"/>
            </a:srgbClr>
          </a:outerShdw>
        </a:effectLst>
      </c:spPr>
    </c:backWall>
    <c:plotArea>
      <c:layout>
        <c:manualLayout>
          <c:layoutTarget val="inner"/>
          <c:xMode val="edge"/>
          <c:yMode val="edge"/>
          <c:x val="4.1111805540336055E-2"/>
          <c:y val="1.8388632654189451E-2"/>
          <c:w val="0.95872433738563467"/>
          <c:h val="0.8329675817266442"/>
        </c:manualLayout>
      </c:layout>
      <c:bar3DChart>
        <c:barDir val="col"/>
        <c:grouping val="clustered"/>
        <c:varyColors val="0"/>
        <c:ser>
          <c:idx val="0"/>
          <c:order val="0"/>
          <c:tx>
            <c:strRef>
              <c:f>Planilha1!$B$1</c:f>
              <c:strCache>
                <c:ptCount val="1"/>
                <c:pt idx="0">
                  <c:v>2018 (554)</c:v>
                </c:pt>
              </c:strCache>
            </c:strRef>
          </c:tx>
          <c:spPr>
            <a:solidFill>
              <a:schemeClr val="accent3"/>
            </a:solidFill>
            <a:ln>
              <a:noFill/>
            </a:ln>
            <a:effectLst/>
          </c:spPr>
          <c:invertIfNegative val="0"/>
          <c:dLbls>
            <c:dLbl>
              <c:idx val="0"/>
              <c:layout>
                <c:manualLayout>
                  <c:x val="-7.1855030746464784E-3"/>
                  <c:y val="-2.7787502187992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E7E-4E71-84D9-A26E3074055D}"/>
                </c:ext>
                <c:ext xmlns:c15="http://schemas.microsoft.com/office/drawing/2012/chart" uri="{CE6537A1-D6FC-4f65-9D91-7224C49458BB}">
                  <c15:layout/>
                </c:ext>
              </c:extLst>
            </c:dLbl>
            <c:dLbl>
              <c:idx val="1"/>
              <c:layout>
                <c:manualLayout>
                  <c:x val="-3.6683073959212628E-3"/>
                  <c:y val="-8.336250656397739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E7E-4E71-84D9-A26E3074055D}"/>
                </c:ext>
                <c:ext xmlns:c15="http://schemas.microsoft.com/office/drawing/2012/chart" uri="{CE6537A1-D6FC-4f65-9D91-7224C49458BB}">
                  <c15:layout/>
                </c:ext>
              </c:extLst>
            </c:dLbl>
            <c:dLbl>
              <c:idx val="2"/>
              <c:layout>
                <c:manualLayout>
                  <c:x val="-3.6683073959212628E-3"/>
                  <c:y val="5.628828986521967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E7E-4E71-84D9-A26E3074055D}"/>
                </c:ext>
                <c:ext xmlns:c15="http://schemas.microsoft.com/office/drawing/2012/chart" uri="{CE6537A1-D6FC-4f65-9D91-7224C49458BB}">
                  <c15:layout/>
                </c:ext>
              </c:extLst>
            </c:dLbl>
            <c:dLbl>
              <c:idx val="6"/>
              <c:layout>
                <c:manualLayout>
                  <c:x val="-1.3766992886583935E-3"/>
                  <c:y val="-2.77875021879917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E7E-4E71-84D9-A26E3074055D}"/>
                </c:ext>
                <c:ext xmlns:c15="http://schemas.microsoft.com/office/drawing/2012/chart" uri="{CE6537A1-D6FC-4f65-9D91-7224C49458BB}">
                  <c15:layout/>
                </c:ext>
              </c:extLst>
            </c:dLbl>
            <c:dLbl>
              <c:idx val="7"/>
              <c:layout>
                <c:manualLayout>
                  <c:x val="-5.5067971546335741E-3"/>
                  <c:y val="1.11150008751969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E7E-4E71-84D9-A26E3074055D}"/>
                </c:ext>
                <c:ext xmlns:c15="http://schemas.microsoft.com/office/drawing/2012/chart" uri="{CE6537A1-D6FC-4f65-9D91-7224C49458BB}">
                  <c15:layout/>
                </c:ext>
              </c:extLst>
            </c:dLbl>
            <c:dLbl>
              <c:idx val="8"/>
              <c:layout>
                <c:manualLayout>
                  <c:x val="-4.1300978659752812E-3"/>
                  <c:y val="5.55750043759840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E7E-4E71-84D9-A26E3074055D}"/>
                </c:ext>
                <c:ext xmlns:c15="http://schemas.microsoft.com/office/drawing/2012/chart" uri="{CE6537A1-D6FC-4f65-9D91-7224C49458BB}">
                  <c15:layout/>
                </c:ext>
              </c:extLst>
            </c:dLbl>
            <c:spPr>
              <a:noFill/>
              <a:ln>
                <a:noFill/>
              </a:ln>
              <a:effectLst/>
            </c:spPr>
            <c:txPr>
              <a:bodyPr/>
              <a:lstStyle/>
              <a:p>
                <a:pPr>
                  <a:defRPr b="1"/>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Planilha1!$A$2:$A$13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Planilha1!$B$2:$B$13</c:f>
              <c:numCache>
                <c:formatCode>General</c:formatCode>
                <c:ptCount val="12"/>
                <c:pt idx="0">
                  <c:v>47</c:v>
                </c:pt>
                <c:pt idx="1">
                  <c:v>42</c:v>
                </c:pt>
                <c:pt idx="2">
                  <c:v>38</c:v>
                </c:pt>
                <c:pt idx="3">
                  <c:v>63</c:v>
                </c:pt>
                <c:pt idx="4">
                  <c:v>65</c:v>
                </c:pt>
                <c:pt idx="5">
                  <c:v>51</c:v>
                </c:pt>
                <c:pt idx="6">
                  <c:v>46</c:v>
                </c:pt>
                <c:pt idx="7">
                  <c:v>63</c:v>
                </c:pt>
                <c:pt idx="8">
                  <c:v>48</c:v>
                </c:pt>
                <c:pt idx="9">
                  <c:v>37</c:v>
                </c:pt>
                <c:pt idx="10">
                  <c:v>44</c:v>
                </c:pt>
                <c:pt idx="11">
                  <c:v>22</c:v>
                </c:pt>
              </c:numCache>
            </c:numRef>
          </c:val>
          <c:extLst xmlns:c16r2="http://schemas.microsoft.com/office/drawing/2015/06/chart">
            <c:ext xmlns:c16="http://schemas.microsoft.com/office/drawing/2014/chart" uri="{C3380CC4-5D6E-409C-BE32-E72D297353CC}">
              <c16:uniqueId val="{00000006-7E7E-4E71-84D9-A26E3074055D}"/>
            </c:ext>
          </c:extLst>
        </c:ser>
        <c:ser>
          <c:idx val="1"/>
          <c:order val="1"/>
          <c:tx>
            <c:strRef>
              <c:f>Planilha1!$C$1</c:f>
              <c:strCache>
                <c:ptCount val="1"/>
                <c:pt idx="0">
                  <c:v>2019 (534)</c:v>
                </c:pt>
              </c:strCache>
            </c:strRef>
          </c:tx>
          <c:spPr>
            <a:solidFill>
              <a:schemeClr val="accent2"/>
            </a:solidFill>
            <a:ln>
              <a:noFill/>
            </a:ln>
            <a:effectLst/>
          </c:spPr>
          <c:invertIfNegative val="0"/>
          <c:dLbls>
            <c:dLbl>
              <c:idx val="0"/>
              <c:layout>
                <c:manualLayout>
                  <c:x val="-7.5946104065676106E-4"/>
                  <c:y val="4.727441799404866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E7E-4E71-84D9-A26E3074055D}"/>
                </c:ext>
                <c:ext xmlns:c15="http://schemas.microsoft.com/office/drawing/2012/chart" uri="{CE6537A1-D6FC-4f65-9D91-7224C49458BB}">
                  <c15:layout/>
                </c:ext>
              </c:extLst>
            </c:dLbl>
            <c:dLbl>
              <c:idx val="1"/>
              <c:layout>
                <c:manualLayout>
                  <c:x val="5.8175843090102364E-3"/>
                  <c:y val="1.428758970768423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E7E-4E71-84D9-A26E3074055D}"/>
                </c:ext>
                <c:ext xmlns:c15="http://schemas.microsoft.com/office/drawing/2012/chart" uri="{CE6537A1-D6FC-4f65-9D91-7224C49458BB}">
                  <c15:layout/>
                </c:ext>
              </c:extLst>
            </c:dLbl>
            <c:dLbl>
              <c:idx val="2"/>
              <c:layout>
                <c:manualLayout>
                  <c:x val="-3.0554052086712974E-3"/>
                  <c:y val="-1.65296254157185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E7E-4E71-84D9-A26E3074055D}"/>
                </c:ext>
                <c:ext xmlns:c15="http://schemas.microsoft.com/office/drawing/2012/chart" uri="{CE6537A1-D6FC-4f65-9D91-7224C49458BB}">
                  <c15:layout/>
                </c:ext>
              </c:extLst>
            </c:dLbl>
            <c:dLbl>
              <c:idx val="3"/>
              <c:layout>
                <c:manualLayout>
                  <c:x val="6.8834964432919173E-3"/>
                  <c:y val="-2.77875021879917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E7E-4E71-84D9-A26E3074055D}"/>
                </c:ext>
                <c:ext xmlns:c15="http://schemas.microsoft.com/office/drawing/2012/chart" uri="{CE6537A1-D6FC-4f65-9D91-7224C49458BB}">
                  <c15:layout/>
                </c:ext>
              </c:extLst>
            </c:dLbl>
            <c:dLbl>
              <c:idx val="4"/>
              <c:layout>
                <c:manualLayout>
                  <c:x val="5.5067971546335238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E7E-4E71-84D9-A26E3074055D}"/>
                </c:ext>
                <c:ext xmlns:c15="http://schemas.microsoft.com/office/drawing/2012/chart" uri="{CE6537A1-D6FC-4f65-9D91-7224C49458BB}">
                  <c15:layout/>
                </c:ext>
              </c:extLst>
            </c:dLbl>
            <c:dLbl>
              <c:idx val="6"/>
              <c:layout>
                <c:manualLayout>
                  <c:x val="1.3766992886582925E-3"/>
                  <c:y val="8.336250656397689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7E7E-4E71-84D9-A26E3074055D}"/>
                </c:ext>
                <c:ext xmlns:c15="http://schemas.microsoft.com/office/drawing/2012/chart" uri="{CE6537A1-D6FC-4f65-9D91-7224C49458BB}">
                  <c15:layout/>
                </c:ext>
              </c:extLst>
            </c:dLbl>
            <c:spPr>
              <a:noFill/>
              <a:ln>
                <a:noFill/>
              </a:ln>
              <a:effectLst/>
            </c:spPr>
            <c:txPr>
              <a:bodyPr/>
              <a:lstStyle/>
              <a:p>
                <a:pPr>
                  <a:defRPr b="1"/>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Planilha1!$A$2:$A$13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Planilha1!$C$2:$C$13</c:f>
              <c:numCache>
                <c:formatCode>General</c:formatCode>
                <c:ptCount val="12"/>
                <c:pt idx="0">
                  <c:v>35</c:v>
                </c:pt>
                <c:pt idx="1">
                  <c:v>69</c:v>
                </c:pt>
                <c:pt idx="2">
                  <c:v>40</c:v>
                </c:pt>
                <c:pt idx="3">
                  <c:v>44</c:v>
                </c:pt>
                <c:pt idx="4">
                  <c:v>52</c:v>
                </c:pt>
                <c:pt idx="5">
                  <c:v>58</c:v>
                </c:pt>
                <c:pt idx="6">
                  <c:v>40</c:v>
                </c:pt>
                <c:pt idx="7">
                  <c:v>62</c:v>
                </c:pt>
                <c:pt idx="8">
                  <c:v>58</c:v>
                </c:pt>
                <c:pt idx="9">
                  <c:v>34</c:v>
                </c:pt>
                <c:pt idx="10">
                  <c:v>26</c:v>
                </c:pt>
                <c:pt idx="11">
                  <c:v>20</c:v>
                </c:pt>
              </c:numCache>
            </c:numRef>
          </c:val>
          <c:extLst xmlns:c16r2="http://schemas.microsoft.com/office/drawing/2015/06/chart">
            <c:ext xmlns:c16="http://schemas.microsoft.com/office/drawing/2014/chart" uri="{C3380CC4-5D6E-409C-BE32-E72D297353CC}">
              <c16:uniqueId val="{0000000D-7E7E-4E71-84D9-A26E3074055D}"/>
            </c:ext>
          </c:extLst>
        </c:ser>
        <c:ser>
          <c:idx val="2"/>
          <c:order val="2"/>
          <c:tx>
            <c:strRef>
              <c:f>Planilha1!$D$1</c:f>
              <c:strCache>
                <c:ptCount val="1"/>
                <c:pt idx="0">
                  <c:v>2020 (599)</c:v>
                </c:pt>
              </c:strCache>
            </c:strRef>
          </c:tx>
          <c:spPr>
            <a:solidFill>
              <a:schemeClr val="accent1"/>
            </a:solidFill>
          </c:spPr>
          <c:invertIfNegative val="0"/>
          <c:dLbls>
            <c:dLbl>
              <c:idx val="0"/>
              <c:layout>
                <c:manualLayout>
                  <c:x val="-1.3766992886583809E-3"/>
                  <c:y val="2.77875021879917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7E7E-4E71-84D9-A26E3074055D}"/>
                </c:ext>
                <c:ext xmlns:c15="http://schemas.microsoft.com/office/drawing/2012/chart" uri="{CE6537A1-D6FC-4f65-9D91-7224C49458BB}">
                  <c15:layout/>
                </c:ext>
              </c:extLst>
            </c:dLbl>
            <c:dLbl>
              <c:idx val="1"/>
              <c:layout>
                <c:manualLayout>
                  <c:x val="4.1300978659751806E-3"/>
                  <c:y val="-1.0188633102304815E-1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7E7E-4E71-84D9-A26E3074055D}"/>
                </c:ext>
                <c:ext xmlns:c15="http://schemas.microsoft.com/office/drawing/2012/chart" uri="{CE6537A1-D6FC-4f65-9D91-7224C49458BB}">
                  <c15:layout/>
                </c:ext>
              </c:extLst>
            </c:dLbl>
            <c:dLbl>
              <c:idx val="2"/>
              <c:layout>
                <c:manualLayout>
                  <c:x val="6.8834964432919676E-3"/>
                  <c:y val="2.7787502187992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7E7E-4E71-84D9-A26E3074055D}"/>
                </c:ext>
                <c:ext xmlns:c15="http://schemas.microsoft.com/office/drawing/2012/chart" uri="{CE6537A1-D6FC-4f65-9D91-7224C49458BB}">
                  <c15:layout/>
                </c:ext>
              </c:extLst>
            </c:dLbl>
            <c:dLbl>
              <c:idx val="3"/>
              <c:layout>
                <c:manualLayout>
                  <c:x val="5.5067971546335741E-3"/>
                  <c:y val="5.5575004375984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7E7E-4E71-84D9-A26E3074055D}"/>
                </c:ext>
                <c:ext xmlns:c15="http://schemas.microsoft.com/office/drawing/2012/chart" uri="{CE6537A1-D6FC-4f65-9D91-7224C49458BB}">
                  <c15:layout/>
                </c:ext>
              </c:extLst>
            </c:dLbl>
            <c:dLbl>
              <c:idx val="4"/>
              <c:layout>
                <c:manualLayout>
                  <c:x val="6.8834964432919676E-3"/>
                  <c:y val="2.7787502187992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7E7E-4E71-84D9-A26E3074055D}"/>
                </c:ext>
                <c:ext xmlns:c15="http://schemas.microsoft.com/office/drawing/2012/chart" uri="{CE6537A1-D6FC-4f65-9D91-7224C49458BB}">
                  <c15:layout/>
                </c:ext>
              </c:extLst>
            </c:dLbl>
            <c:dLbl>
              <c:idx val="7"/>
              <c:layout>
                <c:manualLayout>
                  <c:x val="1.514369217524233E-2"/>
                  <c:y val="1.11150008751969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7E7E-4E71-84D9-A26E3074055D}"/>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Planilha1!$A$2:$A$13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Planilha1!$D$2:$D$13</c:f>
              <c:numCache>
                <c:formatCode>General</c:formatCode>
                <c:ptCount val="12"/>
                <c:pt idx="0">
                  <c:v>45</c:v>
                </c:pt>
                <c:pt idx="1">
                  <c:v>33</c:v>
                </c:pt>
                <c:pt idx="2">
                  <c:v>57</c:v>
                </c:pt>
                <c:pt idx="3">
                  <c:v>37</c:v>
                </c:pt>
                <c:pt idx="4">
                  <c:v>22</c:v>
                </c:pt>
                <c:pt idx="5">
                  <c:v>87</c:v>
                </c:pt>
                <c:pt idx="6">
                  <c:v>59</c:v>
                </c:pt>
                <c:pt idx="7">
                  <c:v>64</c:v>
                </c:pt>
                <c:pt idx="8">
                  <c:v>61</c:v>
                </c:pt>
                <c:pt idx="9">
                  <c:v>46</c:v>
                </c:pt>
                <c:pt idx="10">
                  <c:v>41</c:v>
                </c:pt>
                <c:pt idx="11">
                  <c:v>47</c:v>
                </c:pt>
              </c:numCache>
            </c:numRef>
          </c:val>
          <c:extLst xmlns:c16r2="http://schemas.microsoft.com/office/drawing/2015/06/chart">
            <c:ext xmlns:c16="http://schemas.microsoft.com/office/drawing/2014/chart" uri="{C3380CC4-5D6E-409C-BE32-E72D297353CC}">
              <c16:uniqueId val="{00000014-7E7E-4E71-84D9-A26E3074055D}"/>
            </c:ext>
          </c:extLst>
        </c:ser>
        <c:dLbls>
          <c:showLegendKey val="0"/>
          <c:showVal val="1"/>
          <c:showCatName val="0"/>
          <c:showSerName val="0"/>
          <c:showPercent val="0"/>
          <c:showBubbleSize val="0"/>
        </c:dLbls>
        <c:gapWidth val="188"/>
        <c:gapDepth val="309"/>
        <c:shape val="box"/>
        <c:axId val="403933376"/>
        <c:axId val="403938864"/>
        <c:axId val="0"/>
      </c:bar3DChart>
      <c:catAx>
        <c:axId val="40393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pt-BR"/>
          </a:p>
        </c:txPr>
        <c:crossAx val="403938864"/>
        <c:crosses val="autoZero"/>
        <c:auto val="1"/>
        <c:lblAlgn val="ctr"/>
        <c:lblOffset val="100"/>
        <c:noMultiLvlLbl val="0"/>
      </c:catAx>
      <c:valAx>
        <c:axId val="403938864"/>
        <c:scaling>
          <c:orientation val="minMax"/>
          <c:max val="100"/>
          <c:min val="0"/>
        </c:scaling>
        <c:delete val="0"/>
        <c:axPos val="l"/>
        <c:numFmt formatCode="General" sourceLinked="1"/>
        <c:majorTickMark val="none"/>
        <c:minorTickMark val="none"/>
        <c:tickLblPos val="nextTo"/>
        <c:spPr>
          <a:noFill/>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crossAx val="403933376"/>
        <c:crosses val="autoZero"/>
        <c:crossBetween val="between"/>
        <c:majorUnit val="50"/>
      </c:valAx>
    </c:plotArea>
    <c:legend>
      <c:legendPos val="b"/>
      <c:layout>
        <c:manualLayout>
          <c:xMode val="edge"/>
          <c:yMode val="edge"/>
          <c:x val="0.62630289140455075"/>
          <c:y val="0.11727638718711712"/>
          <c:w val="0.31531833786216806"/>
          <c:h val="0.1224954052161736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'[Gráficos Auxiliares 2020.xlsx]Plan1'!$C$52</c:f>
              <c:strCache>
                <c:ptCount val="1"/>
                <c:pt idx="0">
                  <c:v>2018</c:v>
                </c:pt>
              </c:strCache>
            </c:strRef>
          </c:tx>
          <c:spPr>
            <a:ln w="25400"/>
          </c:spPr>
          <c:cat>
            <c:strRef>
              <c:f>'[Gráficos Auxiliares 2020.xlsx]Plan1'!$D$51:$G$51</c:f>
              <c:strCache>
                <c:ptCount val="4"/>
                <c:pt idx="0">
                  <c:v>Anuidades</c:v>
                </c:pt>
                <c:pt idx="1">
                  <c:v>RRTs</c:v>
                </c:pt>
                <c:pt idx="2">
                  <c:v>Pessoal</c:v>
                </c:pt>
                <c:pt idx="3">
                  <c:v>Terceiros</c:v>
                </c:pt>
              </c:strCache>
            </c:strRef>
          </c:cat>
          <c:val>
            <c:numRef>
              <c:f>'[Gráficos Auxiliares 2020.xlsx]Plan1'!$D$52:$G$52</c:f>
              <c:numCache>
                <c:formatCode>#,##0</c:formatCode>
                <c:ptCount val="4"/>
                <c:pt idx="0">
                  <c:v>1103739</c:v>
                </c:pt>
                <c:pt idx="1">
                  <c:v>1876309</c:v>
                </c:pt>
                <c:pt idx="2">
                  <c:v>1895333</c:v>
                </c:pt>
                <c:pt idx="3">
                  <c:v>589216</c:v>
                </c:pt>
              </c:numCache>
            </c:numRef>
          </c:val>
          <c:smooth val="0"/>
          <c:extLst xmlns:c16r2="http://schemas.microsoft.com/office/drawing/2015/06/chart">
            <c:ext xmlns:c16="http://schemas.microsoft.com/office/drawing/2014/chart" uri="{C3380CC4-5D6E-409C-BE32-E72D297353CC}">
              <c16:uniqueId val="{00000000-7879-4268-936D-93A0B5FC791D}"/>
            </c:ext>
          </c:extLst>
        </c:ser>
        <c:ser>
          <c:idx val="1"/>
          <c:order val="1"/>
          <c:tx>
            <c:strRef>
              <c:f>'[Gráficos Auxiliares 2020.xlsx]Plan1'!$C$53</c:f>
              <c:strCache>
                <c:ptCount val="1"/>
                <c:pt idx="0">
                  <c:v>2019</c:v>
                </c:pt>
              </c:strCache>
            </c:strRef>
          </c:tx>
          <c:spPr>
            <a:ln w="25400">
              <a:solidFill>
                <a:srgbClr val="7030A0"/>
              </a:solidFill>
            </a:ln>
          </c:spPr>
          <c:marker>
            <c:spPr>
              <a:solidFill>
                <a:srgbClr val="7030A0"/>
              </a:solidFill>
              <a:ln>
                <a:solidFill>
                  <a:srgbClr val="7030A0"/>
                </a:solidFill>
              </a:ln>
            </c:spPr>
          </c:marker>
          <c:cat>
            <c:strRef>
              <c:f>'[Gráficos Auxiliares 2020.xlsx]Plan1'!$D$51:$G$51</c:f>
              <c:strCache>
                <c:ptCount val="4"/>
                <c:pt idx="0">
                  <c:v>Anuidades</c:v>
                </c:pt>
                <c:pt idx="1">
                  <c:v>RRTs</c:v>
                </c:pt>
                <c:pt idx="2">
                  <c:v>Pessoal</c:v>
                </c:pt>
                <c:pt idx="3">
                  <c:v>Terceiros</c:v>
                </c:pt>
              </c:strCache>
            </c:strRef>
          </c:cat>
          <c:val>
            <c:numRef>
              <c:f>'[Gráficos Auxiliares 2020.xlsx]Plan1'!$D$53:$G$53</c:f>
              <c:numCache>
                <c:formatCode>#,##0</c:formatCode>
                <c:ptCount val="4"/>
                <c:pt idx="0">
                  <c:v>1359558</c:v>
                </c:pt>
                <c:pt idx="1">
                  <c:v>2207333</c:v>
                </c:pt>
                <c:pt idx="2">
                  <c:v>2056562</c:v>
                </c:pt>
                <c:pt idx="3">
                  <c:v>704594</c:v>
                </c:pt>
              </c:numCache>
            </c:numRef>
          </c:val>
          <c:smooth val="0"/>
          <c:extLst xmlns:c16r2="http://schemas.microsoft.com/office/drawing/2015/06/chart">
            <c:ext xmlns:c16="http://schemas.microsoft.com/office/drawing/2014/chart" uri="{C3380CC4-5D6E-409C-BE32-E72D297353CC}">
              <c16:uniqueId val="{00000001-7879-4268-936D-93A0B5FC791D}"/>
            </c:ext>
          </c:extLst>
        </c:ser>
        <c:ser>
          <c:idx val="2"/>
          <c:order val="2"/>
          <c:tx>
            <c:strRef>
              <c:f>'[Gráficos Auxiliares 2020.xlsx]Plan1'!$C$54</c:f>
              <c:strCache>
                <c:ptCount val="1"/>
                <c:pt idx="0">
                  <c:v>2020</c:v>
                </c:pt>
              </c:strCache>
            </c:strRef>
          </c:tx>
          <c:spPr>
            <a:ln w="25400">
              <a:solidFill>
                <a:schemeClr val="accent6"/>
              </a:solidFill>
            </a:ln>
          </c:spPr>
          <c:marker>
            <c:spPr>
              <a:solidFill>
                <a:schemeClr val="accent6"/>
              </a:solidFill>
              <a:ln>
                <a:solidFill>
                  <a:schemeClr val="accent6"/>
                </a:solidFill>
              </a:ln>
            </c:spPr>
          </c:marker>
          <c:cat>
            <c:strRef>
              <c:f>'[Gráficos Auxiliares 2020.xlsx]Plan1'!$D$51:$G$51</c:f>
              <c:strCache>
                <c:ptCount val="4"/>
                <c:pt idx="0">
                  <c:v>Anuidades</c:v>
                </c:pt>
                <c:pt idx="1">
                  <c:v>RRTs</c:v>
                </c:pt>
                <c:pt idx="2">
                  <c:v>Pessoal</c:v>
                </c:pt>
                <c:pt idx="3">
                  <c:v>Terceiros</c:v>
                </c:pt>
              </c:strCache>
            </c:strRef>
          </c:cat>
          <c:val>
            <c:numRef>
              <c:f>'[Gráficos Auxiliares 2020.xlsx]Plan1'!$D$54:$G$54</c:f>
              <c:numCache>
                <c:formatCode>#,##0</c:formatCode>
                <c:ptCount val="4"/>
                <c:pt idx="0">
                  <c:v>1542162</c:v>
                </c:pt>
                <c:pt idx="1">
                  <c:v>2246315</c:v>
                </c:pt>
                <c:pt idx="2">
                  <c:v>2084317</c:v>
                </c:pt>
                <c:pt idx="3">
                  <c:v>500655</c:v>
                </c:pt>
              </c:numCache>
            </c:numRef>
          </c:val>
          <c:smooth val="0"/>
          <c:extLst xmlns:c16r2="http://schemas.microsoft.com/office/drawing/2015/06/chart">
            <c:ext xmlns:c16="http://schemas.microsoft.com/office/drawing/2014/chart" uri="{C3380CC4-5D6E-409C-BE32-E72D297353CC}">
              <c16:uniqueId val="{00000002-7879-4268-936D-93A0B5FC791D}"/>
            </c:ext>
          </c:extLst>
        </c:ser>
        <c:dLbls>
          <c:showLegendKey val="0"/>
          <c:showVal val="0"/>
          <c:showCatName val="0"/>
          <c:showSerName val="0"/>
          <c:showPercent val="0"/>
          <c:showBubbleSize val="0"/>
        </c:dLbls>
        <c:marker val="1"/>
        <c:smooth val="0"/>
        <c:axId val="279591240"/>
        <c:axId val="279590064"/>
      </c:lineChart>
      <c:catAx>
        <c:axId val="279591240"/>
        <c:scaling>
          <c:orientation val="minMax"/>
        </c:scaling>
        <c:delete val="0"/>
        <c:axPos val="b"/>
        <c:numFmt formatCode="General" sourceLinked="0"/>
        <c:majorTickMark val="out"/>
        <c:minorTickMark val="none"/>
        <c:tickLblPos val="nextTo"/>
        <c:txPr>
          <a:bodyPr/>
          <a:lstStyle/>
          <a:p>
            <a:pPr>
              <a:defRPr sz="1050"/>
            </a:pPr>
            <a:endParaRPr lang="pt-BR"/>
          </a:p>
        </c:txPr>
        <c:crossAx val="279590064"/>
        <c:crosses val="autoZero"/>
        <c:auto val="1"/>
        <c:lblAlgn val="ctr"/>
        <c:lblOffset val="100"/>
        <c:noMultiLvlLbl val="0"/>
      </c:catAx>
      <c:valAx>
        <c:axId val="279590064"/>
        <c:scaling>
          <c:orientation val="minMax"/>
          <c:max val="3000000"/>
        </c:scaling>
        <c:delete val="0"/>
        <c:axPos val="l"/>
        <c:majorGridlines>
          <c:spPr>
            <a:ln>
              <a:prstDash val="sysDash"/>
            </a:ln>
          </c:spPr>
        </c:majorGridlines>
        <c:numFmt formatCode="#,##0" sourceLinked="1"/>
        <c:majorTickMark val="out"/>
        <c:minorTickMark val="none"/>
        <c:tickLblPos val="nextTo"/>
        <c:crossAx val="279591240"/>
        <c:crosses val="autoZero"/>
        <c:crossBetween val="between"/>
        <c:majorUnit val="1000000"/>
      </c:valAx>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'[Gráficos Auxiliares 2020.xlsx]Plan1'!$C$74</c:f>
              <c:strCache>
                <c:ptCount val="1"/>
                <c:pt idx="0">
                  <c:v>2018</c:v>
                </c:pt>
              </c:strCache>
            </c:strRef>
          </c:tx>
          <c:spPr>
            <a:ln w="25400">
              <a:solidFill>
                <a:schemeClr val="accent1"/>
              </a:solidFill>
            </a:ln>
          </c:spPr>
          <c:marker>
            <c:spPr>
              <a:solidFill>
                <a:schemeClr val="tx2"/>
              </a:solidFill>
              <a:ln>
                <a:solidFill>
                  <a:schemeClr val="tx2"/>
                </a:solidFill>
              </a:ln>
            </c:spPr>
          </c:marker>
          <c:dPt>
            <c:idx val="0"/>
            <c:marker>
              <c:spPr>
                <a:solidFill>
                  <a:schemeClr val="accent1"/>
                </a:solidFill>
                <a:ln>
                  <a:solidFill>
                    <a:schemeClr val="accent1"/>
                  </a:solidFill>
                </a:ln>
              </c:spPr>
            </c:marker>
            <c:bubble3D val="0"/>
            <c:extLst xmlns:c16r2="http://schemas.microsoft.com/office/drawing/2015/06/chart">
              <c:ext xmlns:c16="http://schemas.microsoft.com/office/drawing/2014/chart" uri="{C3380CC4-5D6E-409C-BE32-E72D297353CC}">
                <c16:uniqueId val="{00000003-8FFA-4709-90FE-D0071EB737C7}"/>
              </c:ext>
            </c:extLst>
          </c:dPt>
          <c:cat>
            <c:strRef>
              <c:f>'[Gráficos Auxiliares 2020.xlsx]Plan1'!$D$73:$F$73</c:f>
              <c:strCache>
                <c:ptCount val="3"/>
                <c:pt idx="0">
                  <c:v>Receitas</c:v>
                </c:pt>
                <c:pt idx="1">
                  <c:v>Despesas</c:v>
                </c:pt>
                <c:pt idx="2">
                  <c:v>Saldo Final</c:v>
                </c:pt>
              </c:strCache>
            </c:strRef>
          </c:cat>
          <c:val>
            <c:numRef>
              <c:f>'[Gráficos Auxiliares 2020.xlsx]Plan1'!$D$74:$F$74</c:f>
              <c:numCache>
                <c:formatCode>#,##0</c:formatCode>
                <c:ptCount val="3"/>
                <c:pt idx="0">
                  <c:v>3152864</c:v>
                </c:pt>
                <c:pt idx="1">
                  <c:v>3051471</c:v>
                </c:pt>
                <c:pt idx="2">
                  <c:v>688277</c:v>
                </c:pt>
              </c:numCache>
            </c:numRef>
          </c:val>
          <c:smooth val="0"/>
          <c:extLst xmlns:c16r2="http://schemas.microsoft.com/office/drawing/2015/06/chart">
            <c:ext xmlns:c16="http://schemas.microsoft.com/office/drawing/2014/chart" uri="{C3380CC4-5D6E-409C-BE32-E72D297353CC}">
              <c16:uniqueId val="{00000000-8FFA-4709-90FE-D0071EB737C7}"/>
            </c:ext>
          </c:extLst>
        </c:ser>
        <c:ser>
          <c:idx val="1"/>
          <c:order val="1"/>
          <c:tx>
            <c:strRef>
              <c:f>'[Gráficos Auxiliares 2020.xlsx]Plan1'!$C$75</c:f>
              <c:strCache>
                <c:ptCount val="1"/>
                <c:pt idx="0">
                  <c:v>2019</c:v>
                </c:pt>
              </c:strCache>
            </c:strRef>
          </c:tx>
          <c:spPr>
            <a:ln w="25400">
              <a:solidFill>
                <a:srgbClr val="7030A0"/>
              </a:solidFill>
            </a:ln>
          </c:spPr>
          <c:marker>
            <c:spPr>
              <a:solidFill>
                <a:srgbClr val="7030A0"/>
              </a:solidFill>
              <a:ln>
                <a:solidFill>
                  <a:srgbClr val="7030A0"/>
                </a:solidFill>
              </a:ln>
            </c:spPr>
          </c:marker>
          <c:cat>
            <c:strRef>
              <c:f>'[Gráficos Auxiliares 2020.xlsx]Plan1'!$D$73:$F$73</c:f>
              <c:strCache>
                <c:ptCount val="3"/>
                <c:pt idx="0">
                  <c:v>Receitas</c:v>
                </c:pt>
                <c:pt idx="1">
                  <c:v>Despesas</c:v>
                </c:pt>
                <c:pt idx="2">
                  <c:v>Saldo Final</c:v>
                </c:pt>
              </c:strCache>
            </c:strRef>
          </c:cat>
          <c:val>
            <c:numRef>
              <c:f>'[Gráficos Auxiliares 2020.xlsx]Plan1'!$D$75:$F$75</c:f>
              <c:numCache>
                <c:formatCode>#,##0</c:formatCode>
                <c:ptCount val="3"/>
                <c:pt idx="0">
                  <c:v>3805717</c:v>
                </c:pt>
                <c:pt idx="1">
                  <c:v>3267153</c:v>
                </c:pt>
                <c:pt idx="2">
                  <c:v>1189699</c:v>
                </c:pt>
              </c:numCache>
            </c:numRef>
          </c:val>
          <c:smooth val="0"/>
          <c:extLst xmlns:c16r2="http://schemas.microsoft.com/office/drawing/2015/06/chart">
            <c:ext xmlns:c16="http://schemas.microsoft.com/office/drawing/2014/chart" uri="{C3380CC4-5D6E-409C-BE32-E72D297353CC}">
              <c16:uniqueId val="{00000001-8FFA-4709-90FE-D0071EB737C7}"/>
            </c:ext>
          </c:extLst>
        </c:ser>
        <c:ser>
          <c:idx val="2"/>
          <c:order val="2"/>
          <c:tx>
            <c:strRef>
              <c:f>'[Gráficos Auxiliares 2020.xlsx]Plan1'!$C$76</c:f>
              <c:strCache>
                <c:ptCount val="1"/>
                <c:pt idx="0">
                  <c:v>2020</c:v>
                </c:pt>
              </c:strCache>
            </c:strRef>
          </c:tx>
          <c:spPr>
            <a:ln w="25400">
              <a:solidFill>
                <a:schemeClr val="accent6"/>
              </a:solidFill>
            </a:ln>
          </c:spPr>
          <c:marker>
            <c:spPr>
              <a:solidFill>
                <a:schemeClr val="accent6"/>
              </a:solidFill>
              <a:ln>
                <a:solidFill>
                  <a:schemeClr val="accent6"/>
                </a:solidFill>
              </a:ln>
            </c:spPr>
          </c:marker>
          <c:cat>
            <c:strRef>
              <c:f>'[Gráficos Auxiliares 2020.xlsx]Plan1'!$D$73:$F$73</c:f>
              <c:strCache>
                <c:ptCount val="3"/>
                <c:pt idx="0">
                  <c:v>Receitas</c:v>
                </c:pt>
                <c:pt idx="1">
                  <c:v>Despesas</c:v>
                </c:pt>
                <c:pt idx="2">
                  <c:v>Saldo Final</c:v>
                </c:pt>
              </c:strCache>
            </c:strRef>
          </c:cat>
          <c:val>
            <c:numRef>
              <c:f>'[Gráficos Auxiliares 2020.xlsx]Plan1'!$D$76:$F$76</c:f>
              <c:numCache>
                <c:formatCode>#,##0</c:formatCode>
                <c:ptCount val="3"/>
                <c:pt idx="0">
                  <c:v>4002082</c:v>
                </c:pt>
                <c:pt idx="1">
                  <c:v>2881804</c:v>
                </c:pt>
                <c:pt idx="2">
                  <c:v>2472301</c:v>
                </c:pt>
              </c:numCache>
            </c:numRef>
          </c:val>
          <c:smooth val="0"/>
          <c:extLst xmlns:c16r2="http://schemas.microsoft.com/office/drawing/2015/06/chart">
            <c:ext xmlns:c16="http://schemas.microsoft.com/office/drawing/2014/chart" uri="{C3380CC4-5D6E-409C-BE32-E72D297353CC}">
              <c16:uniqueId val="{00000002-8FFA-4709-90FE-D0071EB737C7}"/>
            </c:ext>
          </c:extLst>
        </c:ser>
        <c:dLbls>
          <c:showLegendKey val="0"/>
          <c:showVal val="0"/>
          <c:showCatName val="0"/>
          <c:showSerName val="0"/>
          <c:showPercent val="0"/>
          <c:showBubbleSize val="0"/>
        </c:dLbls>
        <c:marker val="1"/>
        <c:smooth val="0"/>
        <c:axId val="279592416"/>
        <c:axId val="279595160"/>
      </c:lineChart>
      <c:catAx>
        <c:axId val="279592416"/>
        <c:scaling>
          <c:orientation val="minMax"/>
        </c:scaling>
        <c:delete val="0"/>
        <c:axPos val="b"/>
        <c:numFmt formatCode="General" sourceLinked="0"/>
        <c:majorTickMark val="out"/>
        <c:minorTickMark val="none"/>
        <c:tickLblPos val="nextTo"/>
        <c:txPr>
          <a:bodyPr/>
          <a:lstStyle/>
          <a:p>
            <a:pPr>
              <a:defRPr sz="1050"/>
            </a:pPr>
            <a:endParaRPr lang="pt-BR"/>
          </a:p>
        </c:txPr>
        <c:crossAx val="279595160"/>
        <c:crosses val="autoZero"/>
        <c:auto val="1"/>
        <c:lblAlgn val="ctr"/>
        <c:lblOffset val="100"/>
        <c:noMultiLvlLbl val="0"/>
      </c:catAx>
      <c:valAx>
        <c:axId val="279595160"/>
        <c:scaling>
          <c:orientation val="minMax"/>
        </c:scaling>
        <c:delete val="0"/>
        <c:axPos val="l"/>
        <c:majorGridlines>
          <c:spPr>
            <a:ln>
              <a:prstDash val="sysDash"/>
            </a:ln>
          </c:spPr>
        </c:majorGridlines>
        <c:numFmt formatCode="#,##0" sourceLinked="1"/>
        <c:majorTickMark val="out"/>
        <c:minorTickMark val="none"/>
        <c:tickLblPos val="nextTo"/>
        <c:crossAx val="279592416"/>
        <c:crosses val="autoZero"/>
        <c:crossBetween val="between"/>
        <c:majorUnit val="1000000"/>
      </c:valAx>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30"/>
      <c:depthPercent val="100"/>
      <c:rAngAx val="1"/>
    </c:view3D>
    <c:floor>
      <c:thickness val="0"/>
    </c:floor>
    <c:sideWall>
      <c:thickness val="0"/>
      <c:spPr>
        <a:noFill/>
        <a:ln>
          <a:noFill/>
        </a:ln>
        <a:effectLst/>
      </c:spPr>
    </c:sideWall>
    <c:backWall>
      <c:thickness val="0"/>
      <c:spPr>
        <a:noFill/>
        <a:ln>
          <a:noFill/>
        </a:ln>
        <a:effectLst>
          <a:outerShdw blurRad="50800" dist="50800" dir="5400000" algn="ctr" rotWithShape="0">
            <a:srgbClr val="000000">
              <a:alpha val="83000"/>
            </a:srgbClr>
          </a:outerShdw>
        </a:effectLst>
      </c:spPr>
    </c:backWall>
    <c:plotArea>
      <c:layout>
        <c:manualLayout>
          <c:layoutTarget val="inner"/>
          <c:xMode val="edge"/>
          <c:yMode val="edge"/>
          <c:x val="0.12309281488542749"/>
          <c:y val="0.10077602327268732"/>
          <c:w val="0.83283919028487907"/>
          <c:h val="0.69400009613029778"/>
        </c:manualLayout>
      </c:layout>
      <c:bar3DChart>
        <c:barDir val="col"/>
        <c:grouping val="clustered"/>
        <c:varyColors val="0"/>
        <c:ser>
          <c:idx val="0"/>
          <c:order val="0"/>
          <c:tx>
            <c:strRef>
              <c:f>Planilha1!$B$1</c:f>
              <c:strCache>
                <c:ptCount val="1"/>
                <c:pt idx="0">
                  <c:v>DENÚNCIAS</c:v>
                </c:pt>
              </c:strCache>
            </c:strRef>
          </c:t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invertIfNegative val="0"/>
          <c:dLbls>
            <c:dLbl>
              <c:idx val="0"/>
              <c:layout>
                <c:manualLayout>
                  <c:x val="2.4478571492246002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3C9-4386-84AD-A887369F034E}"/>
                </c:ext>
                <c:ext xmlns:c15="http://schemas.microsoft.com/office/drawing/2012/chart" uri="{CE6537A1-D6FC-4f65-9D91-7224C49458BB}">
                  <c15:layout/>
                </c:ext>
              </c:extLst>
            </c:dLbl>
            <c:dLbl>
              <c:idx val="1"/>
              <c:layout>
                <c:manualLayout>
                  <c:x val="1.8358928619184502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3C9-4386-84AD-A887369F034E}"/>
                </c:ext>
                <c:ext xmlns:c15="http://schemas.microsoft.com/office/drawing/2012/chart" uri="{CE6537A1-D6FC-4f65-9D91-7224C49458BB}">
                  <c15:layout/>
                </c:ext>
              </c:extLst>
            </c:dLbl>
            <c:dLbl>
              <c:idx val="2"/>
              <c:layout>
                <c:manualLayout>
                  <c:x val="1.8358928619184502E-2"/>
                  <c:y val="-5.48609501700581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3C9-4386-84AD-A887369F034E}"/>
                </c:ext>
                <c:ext xmlns:c15="http://schemas.microsoft.com/office/drawing/2012/chart" uri="{CE6537A1-D6FC-4f65-9D91-7224C49458BB}">
                  <c15:layout/>
                </c:ext>
              </c:extLst>
            </c:dLbl>
            <c:spPr>
              <a:noFill/>
              <a:ln>
                <a:noFill/>
              </a:ln>
              <a:effectLst/>
            </c:spPr>
            <c:txPr>
              <a:bodyPr/>
              <a:lstStyle/>
              <a:p>
                <a:pPr>
                  <a:defRPr b="1"/>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Planilha1!$A$2:$A$4</c:f>
              <c:numCache>
                <c:formatCode>General</c:formatCode>
                <c:ptCount val="3"/>
                <c:pt idx="0">
                  <c:v>2018</c:v>
                </c:pt>
                <c:pt idx="1">
                  <c:v>2019</c:v>
                </c:pt>
                <c:pt idx="2">
                  <c:v>2020</c:v>
                </c:pt>
              </c:numCache>
            </c:numRef>
          </c:cat>
          <c:val>
            <c:numRef>
              <c:f>Planilha1!$B$2:$B$4</c:f>
              <c:numCache>
                <c:formatCode>General</c:formatCode>
                <c:ptCount val="3"/>
                <c:pt idx="0">
                  <c:v>61</c:v>
                </c:pt>
                <c:pt idx="1">
                  <c:v>87</c:v>
                </c:pt>
                <c:pt idx="2">
                  <c:v>76</c:v>
                </c:pt>
              </c:numCache>
            </c:numRef>
          </c:val>
          <c:extLst xmlns:c16r2="http://schemas.microsoft.com/office/drawing/2015/06/chart">
            <c:ext xmlns:c16="http://schemas.microsoft.com/office/drawing/2014/chart" uri="{C3380CC4-5D6E-409C-BE32-E72D297353CC}">
              <c16:uniqueId val="{00000003-43C9-4386-84AD-A887369F034E}"/>
            </c:ext>
          </c:extLst>
        </c:ser>
        <c:dLbls>
          <c:showLegendKey val="0"/>
          <c:showVal val="1"/>
          <c:showCatName val="0"/>
          <c:showSerName val="0"/>
          <c:showPercent val="0"/>
          <c:showBubbleSize val="0"/>
        </c:dLbls>
        <c:gapWidth val="148"/>
        <c:gapDepth val="90"/>
        <c:shape val="box"/>
        <c:axId val="403939648"/>
        <c:axId val="403940432"/>
        <c:axId val="0"/>
      </c:bar3DChart>
      <c:catAx>
        <c:axId val="40393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pt-BR"/>
          </a:p>
        </c:txPr>
        <c:crossAx val="403940432"/>
        <c:crosses val="autoZero"/>
        <c:auto val="1"/>
        <c:lblAlgn val="ctr"/>
        <c:lblOffset val="100"/>
        <c:noMultiLvlLbl val="0"/>
      </c:catAx>
      <c:valAx>
        <c:axId val="403940432"/>
        <c:scaling>
          <c:orientation val="minMax"/>
          <c:max val="100"/>
          <c:min val="0"/>
        </c:scaling>
        <c:delete val="0"/>
        <c:axPos val="l"/>
        <c:numFmt formatCode="General" sourceLinked="1"/>
        <c:majorTickMark val="none"/>
        <c:minorTickMark val="none"/>
        <c:tickLblPos val="nextTo"/>
        <c:spPr>
          <a:noFill/>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crossAx val="403939648"/>
        <c:crosses val="autoZero"/>
        <c:crossBetween val="between"/>
        <c:majorUnit val="50"/>
      </c:valAx>
    </c:plotArea>
    <c:legend>
      <c:legendPos val="b"/>
      <c:layout>
        <c:manualLayout>
          <c:xMode val="edge"/>
          <c:yMode val="edge"/>
          <c:x val="0.62630289140455075"/>
          <c:y val="0.11727638718711712"/>
          <c:w val="0.31531833786216806"/>
          <c:h val="0.1224954052161736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solidFill>
                  <a:schemeClr val="tx1"/>
                </a:solidFill>
                <a:latin typeface="Arial" panose="020B0604020202020204" pitchFamily="34" charset="0"/>
                <a:cs typeface="Arial" panose="020B0604020202020204" pitchFamily="34" charset="0"/>
              </a:rPr>
              <a:t>AÇÕES</a:t>
            </a:r>
            <a:endParaRPr lang="en-US"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Planilha1!$B$1</c:f>
              <c:strCache>
                <c:ptCount val="1"/>
                <c:pt idx="0">
                  <c:v>RELATÓRIOS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9A1-4C4A-97F3-9B139A313510}"/>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9A1-4C4A-97F3-9B139A313510}"/>
              </c:ext>
            </c:extLst>
          </c:dPt>
          <c:cat>
            <c:strRef>
              <c:f>Planilha1!$A$2:$A$3</c:f>
              <c:strCache>
                <c:ptCount val="2"/>
                <c:pt idx="0">
                  <c:v>CAPITAL</c:v>
                </c:pt>
                <c:pt idx="1">
                  <c:v>INTERIOR</c:v>
                </c:pt>
              </c:strCache>
            </c:strRef>
          </c:cat>
          <c:val>
            <c:numRef>
              <c:f>Planilha1!$B$2:$B$3</c:f>
              <c:numCache>
                <c:formatCode>General</c:formatCode>
                <c:ptCount val="2"/>
                <c:pt idx="0">
                  <c:v>243</c:v>
                </c:pt>
                <c:pt idx="1">
                  <c:v>356</c:v>
                </c:pt>
              </c:numCache>
            </c:numRef>
          </c:val>
          <c:extLst xmlns:c16r2="http://schemas.microsoft.com/office/drawing/2015/06/chart">
            <c:ext xmlns:c16="http://schemas.microsoft.com/office/drawing/2014/chart" uri="{C3380CC4-5D6E-409C-BE32-E72D297353CC}">
              <c16:uniqueId val="{00000004-79A1-4C4A-97F3-9B139A31351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Série 1</c:v>
                </c:pt>
              </c:strCache>
            </c:strRef>
          </c:tx>
          <c:spPr>
            <a:ln w="12700" cap="rnd">
              <a:solidFill>
                <a:srgbClr val="CE295E"/>
              </a:solidFill>
              <a:round/>
            </a:ln>
            <a:effectLst/>
          </c:spPr>
          <c:marker>
            <c:symbol val="circle"/>
            <c:size val="5"/>
            <c:spPr>
              <a:solidFill>
                <a:srgbClr val="CE295E"/>
              </a:solidFill>
              <a:ln w="9525">
                <a:noFill/>
              </a:ln>
              <a:effectLst/>
            </c:spPr>
          </c:marke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xmlns:c16r2="http://schemas.microsoft.com/office/drawing/2015/06/chart">
            <c:ext xmlns:c16="http://schemas.microsoft.com/office/drawing/2014/chart" uri="{C3380CC4-5D6E-409C-BE32-E72D297353CC}">
              <c16:uniqueId val="{00000000-CA5A-4C0F-AF2B-562F2D97A677}"/>
            </c:ext>
          </c:extLst>
        </c:ser>
        <c:ser>
          <c:idx val="1"/>
          <c:order val="1"/>
          <c:tx>
            <c:strRef>
              <c:f>Sheet1!$C$1</c:f>
              <c:strCache>
                <c:ptCount val="1"/>
                <c:pt idx="0">
                  <c:v>Série 2</c:v>
                </c:pt>
              </c:strCache>
            </c:strRef>
          </c:tx>
          <c:spPr>
            <a:ln w="12700" cap="rnd">
              <a:solidFill>
                <a:srgbClr val="404040"/>
              </a:solidFill>
              <a:round/>
            </a:ln>
            <a:effectLst/>
          </c:spPr>
          <c:marker>
            <c:symbol val="circle"/>
            <c:size val="5"/>
            <c:spPr>
              <a:solidFill>
                <a:srgbClr val="404040"/>
              </a:solidFill>
              <a:ln w="9525">
                <a:noFill/>
              </a:ln>
              <a:effectLst/>
            </c:spPr>
          </c:marke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xmlns:c16r2="http://schemas.microsoft.com/office/drawing/2015/06/chart">
            <c:ext xmlns:c16="http://schemas.microsoft.com/office/drawing/2014/chart" uri="{C3380CC4-5D6E-409C-BE32-E72D297353CC}">
              <c16:uniqueId val="{00000001-CA5A-4C0F-AF2B-562F2D97A677}"/>
            </c:ext>
          </c:extLst>
        </c:ser>
        <c:dLbls>
          <c:showLegendKey val="0"/>
          <c:showVal val="0"/>
          <c:showCatName val="0"/>
          <c:showSerName val="0"/>
          <c:showPercent val="0"/>
          <c:showBubbleSize val="0"/>
        </c:dLbls>
        <c:axId val="403934160"/>
        <c:axId val="403936512"/>
      </c:radarChart>
      <c:catAx>
        <c:axId val="403934160"/>
        <c:scaling>
          <c:orientation val="minMax"/>
        </c:scaling>
        <c:delete val="1"/>
        <c:axPos val="b"/>
        <c:numFmt formatCode="m/d/yyyy" sourceLinked="1"/>
        <c:majorTickMark val="none"/>
        <c:minorTickMark val="none"/>
        <c:tickLblPos val="none"/>
        <c:crossAx val="403936512"/>
        <c:crosses val="autoZero"/>
        <c:auto val="1"/>
        <c:lblAlgn val="ctr"/>
        <c:lblOffset val="100"/>
        <c:noMultiLvlLbl val="0"/>
      </c:catAx>
      <c:valAx>
        <c:axId val="403936512"/>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one"/>
        <c:crossAx val="403934160"/>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15 Novas Denúncias</a:t>
            </a:r>
          </a:p>
        </c:rich>
      </c:tx>
      <c:layout>
        <c:manualLayout>
          <c:xMode val="edge"/>
          <c:yMode val="edge"/>
          <c:x val="0.22574365133459856"/>
          <c:y val="8.3644260446222848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15020768774034216"/>
          <c:y val="0.13512369398161919"/>
          <c:w val="0.59363558276301553"/>
          <c:h val="0.66650322336451429"/>
        </c:manualLayout>
      </c:layout>
      <c:pie3DChart>
        <c:varyColors val="1"/>
        <c:ser>
          <c:idx val="0"/>
          <c:order val="0"/>
          <c:tx>
            <c:strRef>
              <c:f>Plan1!$B$1</c:f>
              <c:strCache>
                <c:ptCount val="1"/>
                <c:pt idx="0">
                  <c:v>Denúncias</c:v>
                </c:pt>
              </c:strCache>
            </c:strRef>
          </c:tx>
          <c:dLbls>
            <c:spPr>
              <a:noFill/>
              <a:ln>
                <a:noFill/>
              </a:ln>
              <a:effectLst/>
            </c:spPr>
            <c:txPr>
              <a:bodyPr/>
              <a:lstStyle/>
              <a:p>
                <a:pPr>
                  <a:defRPr sz="1400"/>
                </a:pPr>
                <a:endParaRPr lang="pt-B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Plan1!$A$2:$A$5</c:f>
              <c:strCache>
                <c:ptCount val="4"/>
                <c:pt idx="0">
                  <c:v>Descumprimento de Normas Técnicas - 6</c:v>
                </c:pt>
                <c:pt idx="1">
                  <c:v>Descumprimento Contratual - 5</c:v>
                </c:pt>
                <c:pt idx="2">
                  <c:v>Plágio - 2 </c:v>
                </c:pt>
                <c:pt idx="3">
                  <c:v>Outros - 2</c:v>
                </c:pt>
              </c:strCache>
            </c:strRef>
          </c:cat>
          <c:val>
            <c:numRef>
              <c:f>Plan1!$B$2:$B$5</c:f>
              <c:numCache>
                <c:formatCode>General</c:formatCode>
                <c:ptCount val="4"/>
                <c:pt idx="0">
                  <c:v>6</c:v>
                </c:pt>
                <c:pt idx="1">
                  <c:v>5</c:v>
                </c:pt>
                <c:pt idx="2">
                  <c:v>2</c:v>
                </c:pt>
                <c:pt idx="3">
                  <c:v>2</c:v>
                </c:pt>
              </c:numCache>
            </c:numRef>
          </c:val>
          <c:extLst xmlns:c16r2="http://schemas.microsoft.com/office/drawing/2015/06/chart">
            <c:ext xmlns:c16="http://schemas.microsoft.com/office/drawing/2014/chart" uri="{C3380CC4-5D6E-409C-BE32-E72D297353CC}">
              <c16:uniqueId val="{00000000-8198-4C1A-9493-841C6584949E}"/>
            </c:ext>
          </c:extLst>
        </c:ser>
        <c:dLbls>
          <c:showLegendKey val="0"/>
          <c:showVal val="0"/>
          <c:showCatName val="0"/>
          <c:showSerName val="0"/>
          <c:showPercent val="0"/>
          <c:showBubbleSize val="0"/>
          <c:showLeaderLines val="1"/>
        </c:dLbls>
      </c:pie3DChart>
    </c:plotArea>
    <c:legend>
      <c:legendPos val="r"/>
      <c:layout>
        <c:manualLayout>
          <c:xMode val="edge"/>
          <c:yMode val="edge"/>
          <c:x val="0.11307241874713363"/>
          <c:y val="0.72381319109691278"/>
          <c:w val="0.77839194451975491"/>
          <c:h val="0.20718747580609018"/>
        </c:manualLayout>
      </c:layout>
      <c:overlay val="0"/>
      <c:txPr>
        <a:bodyPr/>
        <a:lstStyle/>
        <a:p>
          <a:pPr>
            <a:defRPr sz="1200"/>
          </a:pPr>
          <a:endParaRPr lang="pt-BR"/>
        </a:p>
      </c:txPr>
    </c:legend>
    <c:plotVisOnly val="1"/>
    <c:dispBlanksAs val="gap"/>
    <c:showDLblsOverMax val="0"/>
  </c:chart>
  <c:txPr>
    <a:bodyPr/>
    <a:lstStyle/>
    <a:p>
      <a:pPr>
        <a:defRPr sz="1800">
          <a:latin typeface=" Arial (Corpo)"/>
        </a:defRPr>
      </a:pPr>
      <a:endParaRPr lang="pt-B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Série 1</c:v>
                </c:pt>
              </c:strCache>
            </c:strRef>
          </c:tx>
          <c:spPr>
            <a:ln w="12700" cap="rnd">
              <a:solidFill>
                <a:srgbClr val="CE295E"/>
              </a:solidFill>
              <a:round/>
            </a:ln>
            <a:effectLst/>
          </c:spPr>
          <c:marker>
            <c:symbol val="circle"/>
            <c:size val="5"/>
            <c:spPr>
              <a:solidFill>
                <a:srgbClr val="CE295E"/>
              </a:solidFill>
              <a:ln w="9525">
                <a:noFill/>
              </a:ln>
              <a:effectLst/>
            </c:spPr>
          </c:marke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xmlns:c16r2="http://schemas.microsoft.com/office/drawing/2015/06/chart">
            <c:ext xmlns:c16="http://schemas.microsoft.com/office/drawing/2014/chart" uri="{C3380CC4-5D6E-409C-BE32-E72D297353CC}">
              <c16:uniqueId val="{00000000-690E-42EB-81DD-E4D391155CCB}"/>
            </c:ext>
          </c:extLst>
        </c:ser>
        <c:ser>
          <c:idx val="1"/>
          <c:order val="1"/>
          <c:tx>
            <c:strRef>
              <c:f>Sheet1!$C$1</c:f>
              <c:strCache>
                <c:ptCount val="1"/>
                <c:pt idx="0">
                  <c:v>Série 2</c:v>
                </c:pt>
              </c:strCache>
            </c:strRef>
          </c:tx>
          <c:spPr>
            <a:ln w="12700" cap="rnd">
              <a:solidFill>
                <a:srgbClr val="404040"/>
              </a:solidFill>
              <a:round/>
            </a:ln>
            <a:effectLst/>
          </c:spPr>
          <c:marker>
            <c:symbol val="circle"/>
            <c:size val="5"/>
            <c:spPr>
              <a:solidFill>
                <a:srgbClr val="404040"/>
              </a:solidFill>
              <a:ln w="9525">
                <a:noFill/>
              </a:ln>
              <a:effectLst/>
            </c:spPr>
          </c:marke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xmlns:c16r2="http://schemas.microsoft.com/office/drawing/2015/06/chart">
            <c:ext xmlns:c16="http://schemas.microsoft.com/office/drawing/2014/chart" uri="{C3380CC4-5D6E-409C-BE32-E72D297353CC}">
              <c16:uniqueId val="{00000001-690E-42EB-81DD-E4D391155CCB}"/>
            </c:ext>
          </c:extLst>
        </c:ser>
        <c:dLbls>
          <c:showLegendKey val="0"/>
          <c:showVal val="0"/>
          <c:showCatName val="0"/>
          <c:showSerName val="0"/>
          <c:showPercent val="0"/>
          <c:showBubbleSize val="0"/>
        </c:dLbls>
        <c:axId val="454346552"/>
        <c:axId val="450956952"/>
      </c:radarChart>
      <c:catAx>
        <c:axId val="454346552"/>
        <c:scaling>
          <c:orientation val="minMax"/>
        </c:scaling>
        <c:delete val="1"/>
        <c:axPos val="b"/>
        <c:numFmt formatCode="m/d/yyyy" sourceLinked="1"/>
        <c:majorTickMark val="none"/>
        <c:minorTickMark val="none"/>
        <c:tickLblPos val="nextTo"/>
        <c:crossAx val="450956952"/>
        <c:crosses val="autoZero"/>
        <c:auto val="1"/>
        <c:lblAlgn val="ctr"/>
        <c:lblOffset val="100"/>
        <c:noMultiLvlLbl val="0"/>
      </c:catAx>
      <c:valAx>
        <c:axId val="450956952"/>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4543465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 Arial (Corpo)"/>
                <a:ea typeface="+mn-ea"/>
                <a:cs typeface="+mn-cs"/>
              </a:defRPr>
            </a:pPr>
            <a:r>
              <a:rPr lang="pt-BR" b="1"/>
              <a:t>2019 x 2020 </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 Arial (Corpo)"/>
              <a:ea typeface="+mn-ea"/>
              <a:cs typeface="+mn-cs"/>
            </a:defRPr>
          </a:pPr>
          <a:endParaRPr lang="pt-B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gráficos!$A$2</c:f>
              <c:strCache>
                <c:ptCount val="1"/>
                <c:pt idx="0">
                  <c:v>2019</c:v>
                </c:pt>
              </c:strCache>
            </c:strRef>
          </c:tx>
          <c:spPr>
            <a:solidFill>
              <a:schemeClr val="accent3">
                <a:tint val="77000"/>
              </a:schemeClr>
            </a:solidFill>
            <a:ln>
              <a:noFill/>
            </a:ln>
            <a:effectLst/>
            <a:sp3d/>
          </c:spPr>
          <c:invertIfNegative val="0"/>
          <c:cat>
            <c:strRef>
              <c:f>gráficos!$B$1:$F$1</c:f>
              <c:strCache>
                <c:ptCount val="5"/>
                <c:pt idx="0">
                  <c:v>Presencial</c:v>
                </c:pt>
                <c:pt idx="1">
                  <c:v>Telefone</c:v>
                </c:pt>
                <c:pt idx="2">
                  <c:v>E-mail</c:v>
                </c:pt>
                <c:pt idx="3">
                  <c:v>Whatsapp</c:v>
                </c:pt>
                <c:pt idx="4">
                  <c:v>Total</c:v>
                </c:pt>
              </c:strCache>
            </c:strRef>
          </c:cat>
          <c:val>
            <c:numRef>
              <c:f>gráficos!$B$2:$F$2</c:f>
              <c:numCache>
                <c:formatCode>General</c:formatCode>
                <c:ptCount val="5"/>
                <c:pt idx="0" formatCode="#,##0">
                  <c:v>1300</c:v>
                </c:pt>
                <c:pt idx="1">
                  <c:v>12735</c:v>
                </c:pt>
                <c:pt idx="2">
                  <c:v>3916</c:v>
                </c:pt>
                <c:pt idx="3">
                  <c:v>1906</c:v>
                </c:pt>
                <c:pt idx="4" formatCode="#,##0">
                  <c:v>19857</c:v>
                </c:pt>
              </c:numCache>
            </c:numRef>
          </c:val>
          <c:extLst xmlns:c16r2="http://schemas.microsoft.com/office/drawing/2015/06/chart">
            <c:ext xmlns:c16="http://schemas.microsoft.com/office/drawing/2014/chart" uri="{C3380CC4-5D6E-409C-BE32-E72D297353CC}">
              <c16:uniqueId val="{00000000-DC74-44DE-B65F-0589220D0CC2}"/>
            </c:ext>
          </c:extLst>
        </c:ser>
        <c:ser>
          <c:idx val="1"/>
          <c:order val="1"/>
          <c:tx>
            <c:strRef>
              <c:f>gráficos!$A$3</c:f>
              <c:strCache>
                <c:ptCount val="1"/>
                <c:pt idx="0">
                  <c:v>2020</c:v>
                </c:pt>
              </c:strCache>
            </c:strRef>
          </c:tx>
          <c:spPr>
            <a:solidFill>
              <a:schemeClr val="accent3">
                <a:shade val="76000"/>
              </a:schemeClr>
            </a:solidFill>
            <a:ln>
              <a:noFill/>
            </a:ln>
            <a:effectLst/>
            <a:sp3d/>
          </c:spPr>
          <c:invertIfNegative val="0"/>
          <c:cat>
            <c:strRef>
              <c:f>gráficos!$B$1:$F$1</c:f>
              <c:strCache>
                <c:ptCount val="5"/>
                <c:pt idx="0">
                  <c:v>Presencial</c:v>
                </c:pt>
                <c:pt idx="1">
                  <c:v>Telefone</c:v>
                </c:pt>
                <c:pt idx="2">
                  <c:v>E-mail</c:v>
                </c:pt>
                <c:pt idx="3">
                  <c:v>Whatsapp</c:v>
                </c:pt>
                <c:pt idx="4">
                  <c:v>Total</c:v>
                </c:pt>
              </c:strCache>
            </c:strRef>
          </c:cat>
          <c:val>
            <c:numRef>
              <c:f>gráficos!$B$3:$F$3</c:f>
              <c:numCache>
                <c:formatCode>#,##0</c:formatCode>
                <c:ptCount val="5"/>
                <c:pt idx="0">
                  <c:v>260</c:v>
                </c:pt>
                <c:pt idx="1">
                  <c:v>10483</c:v>
                </c:pt>
                <c:pt idx="2" formatCode="General">
                  <c:v>5655</c:v>
                </c:pt>
                <c:pt idx="3" formatCode="General">
                  <c:v>11342</c:v>
                </c:pt>
                <c:pt idx="4">
                  <c:v>27740</c:v>
                </c:pt>
              </c:numCache>
            </c:numRef>
          </c:val>
          <c:extLst xmlns:c16r2="http://schemas.microsoft.com/office/drawing/2015/06/chart">
            <c:ext xmlns:c16="http://schemas.microsoft.com/office/drawing/2014/chart" uri="{C3380CC4-5D6E-409C-BE32-E72D297353CC}">
              <c16:uniqueId val="{00000001-DC74-44DE-B65F-0589220D0CC2}"/>
            </c:ext>
          </c:extLst>
        </c:ser>
        <c:dLbls>
          <c:showLegendKey val="0"/>
          <c:showVal val="0"/>
          <c:showCatName val="0"/>
          <c:showSerName val="0"/>
          <c:showPercent val="0"/>
          <c:showBubbleSize val="0"/>
        </c:dLbls>
        <c:gapWidth val="150"/>
        <c:shape val="box"/>
        <c:axId val="407069904"/>
        <c:axId val="407070296"/>
        <c:axId val="0"/>
      </c:bar3DChart>
      <c:catAx>
        <c:axId val="407069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 Arial (Corpo)"/>
                <a:ea typeface="+mn-ea"/>
                <a:cs typeface="+mn-cs"/>
              </a:defRPr>
            </a:pPr>
            <a:endParaRPr lang="pt-BR"/>
          </a:p>
        </c:txPr>
        <c:crossAx val="407070296"/>
        <c:crosses val="autoZero"/>
        <c:auto val="1"/>
        <c:lblAlgn val="ctr"/>
        <c:lblOffset val="100"/>
        <c:noMultiLvlLbl val="0"/>
      </c:catAx>
      <c:valAx>
        <c:axId val="407070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 Arial (Corpo)"/>
                <a:ea typeface="+mn-ea"/>
                <a:cs typeface="+mn-cs"/>
              </a:defRPr>
            </a:pPr>
            <a:endParaRPr lang="pt-BR"/>
          </a:p>
        </c:txPr>
        <c:crossAx val="407069904"/>
        <c:crosses val="autoZero"/>
        <c:crossBetween val="between"/>
      </c:valAx>
      <c:spPr>
        <a:noFill/>
        <a:ln>
          <a:noFill/>
        </a:ln>
        <a:effectLst/>
      </c:spPr>
    </c:plotArea>
    <c:legend>
      <c:legendPos val="b"/>
      <c:layout>
        <c:manualLayout>
          <c:xMode val="edge"/>
          <c:yMode val="edge"/>
          <c:x val="0.40734726943964444"/>
          <c:y val="0.90890907808200927"/>
          <c:w val="0.18367286598605018"/>
          <c:h val="6.71983444513251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 Arial (Corpo)"/>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 Arial (Corpo)"/>
        </a:defRPr>
      </a:pPr>
      <a:endParaRPr lang="pt-B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pt-BR" b="1" dirty="0"/>
              <a:t>Nº atendimento x Mês por</a:t>
            </a:r>
            <a:r>
              <a:rPr lang="pt-BR" b="1" baseline="0" dirty="0"/>
              <a:t> canal </a:t>
            </a:r>
            <a:endParaRPr lang="pt-BR" b="1"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pt-B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gráficos!$A$21</c:f>
              <c:strCache>
                <c:ptCount val="1"/>
                <c:pt idx="0">
                  <c:v>Telefone</c:v>
                </c:pt>
              </c:strCache>
            </c:strRef>
          </c:tx>
          <c:spPr>
            <a:solidFill>
              <a:schemeClr val="accent3">
                <a:tint val="65000"/>
              </a:schemeClr>
            </a:solidFill>
            <a:ln>
              <a:noFill/>
            </a:ln>
            <a:effectLst/>
            <a:sp3d/>
          </c:spPr>
          <c:invertIfNegative val="0"/>
          <c:cat>
            <c:strRef>
              <c:f>gráficos!$B$20:$M$20</c:f>
              <c:strCache>
                <c:ptCount val="12"/>
                <c:pt idx="0">
                  <c:v>Janeiro</c:v>
                </c:pt>
                <c:pt idx="1">
                  <c:v>Fevereiro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gráficos!$B$21:$M$21</c:f>
              <c:numCache>
                <c:formatCode>General</c:formatCode>
                <c:ptCount val="12"/>
                <c:pt idx="0">
                  <c:v>1186</c:v>
                </c:pt>
                <c:pt idx="1">
                  <c:v>224</c:v>
                </c:pt>
                <c:pt idx="2">
                  <c:v>328</c:v>
                </c:pt>
                <c:pt idx="3">
                  <c:v>259</c:v>
                </c:pt>
                <c:pt idx="4">
                  <c:v>580</c:v>
                </c:pt>
                <c:pt idx="5">
                  <c:v>904</c:v>
                </c:pt>
                <c:pt idx="6">
                  <c:v>1104</c:v>
                </c:pt>
                <c:pt idx="7">
                  <c:v>813</c:v>
                </c:pt>
                <c:pt idx="8">
                  <c:v>2047</c:v>
                </c:pt>
                <c:pt idx="9">
                  <c:v>1283</c:v>
                </c:pt>
                <c:pt idx="10">
                  <c:v>747</c:v>
                </c:pt>
                <c:pt idx="11">
                  <c:v>178</c:v>
                </c:pt>
              </c:numCache>
            </c:numRef>
          </c:val>
          <c:extLst xmlns:c16r2="http://schemas.microsoft.com/office/drawing/2015/06/chart">
            <c:ext xmlns:c16="http://schemas.microsoft.com/office/drawing/2014/chart" uri="{C3380CC4-5D6E-409C-BE32-E72D297353CC}">
              <c16:uniqueId val="{00000000-8DC6-41D9-8822-8AB982BD1BC4}"/>
            </c:ext>
          </c:extLst>
        </c:ser>
        <c:ser>
          <c:idx val="1"/>
          <c:order val="1"/>
          <c:tx>
            <c:strRef>
              <c:f>gráficos!$A$22</c:f>
              <c:strCache>
                <c:ptCount val="1"/>
                <c:pt idx="0">
                  <c:v>Whatsapp</c:v>
                </c:pt>
              </c:strCache>
            </c:strRef>
          </c:tx>
          <c:spPr>
            <a:solidFill>
              <a:schemeClr val="accent3"/>
            </a:solidFill>
            <a:ln>
              <a:noFill/>
            </a:ln>
            <a:effectLst/>
            <a:sp3d/>
          </c:spPr>
          <c:invertIfNegative val="0"/>
          <c:cat>
            <c:strRef>
              <c:f>gráficos!$B$20:$M$20</c:f>
              <c:strCache>
                <c:ptCount val="12"/>
                <c:pt idx="0">
                  <c:v>Janeiro</c:v>
                </c:pt>
                <c:pt idx="1">
                  <c:v>Fevereiro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gráficos!$B$22:$M$22</c:f>
              <c:numCache>
                <c:formatCode>General</c:formatCode>
                <c:ptCount val="12"/>
                <c:pt idx="0">
                  <c:v>201</c:v>
                </c:pt>
                <c:pt idx="1">
                  <c:v>59</c:v>
                </c:pt>
                <c:pt idx="2">
                  <c:v>572</c:v>
                </c:pt>
                <c:pt idx="3">
                  <c:v>303</c:v>
                </c:pt>
                <c:pt idx="4">
                  <c:v>409</c:v>
                </c:pt>
                <c:pt idx="5">
                  <c:v>882</c:v>
                </c:pt>
                <c:pt idx="6">
                  <c:v>1303</c:v>
                </c:pt>
                <c:pt idx="7">
                  <c:v>969</c:v>
                </c:pt>
                <c:pt idx="8">
                  <c:v>2568</c:v>
                </c:pt>
                <c:pt idx="9">
                  <c:v>1791</c:v>
                </c:pt>
                <c:pt idx="10">
                  <c:v>1274</c:v>
                </c:pt>
                <c:pt idx="11">
                  <c:v>424</c:v>
                </c:pt>
              </c:numCache>
            </c:numRef>
          </c:val>
          <c:extLst xmlns:c16r2="http://schemas.microsoft.com/office/drawing/2015/06/chart">
            <c:ext xmlns:c16="http://schemas.microsoft.com/office/drawing/2014/chart" uri="{C3380CC4-5D6E-409C-BE32-E72D297353CC}">
              <c16:uniqueId val="{00000001-8DC6-41D9-8822-8AB982BD1BC4}"/>
            </c:ext>
          </c:extLst>
        </c:ser>
        <c:ser>
          <c:idx val="2"/>
          <c:order val="2"/>
          <c:tx>
            <c:strRef>
              <c:f>gráficos!$A$23</c:f>
              <c:strCache>
                <c:ptCount val="1"/>
                <c:pt idx="0">
                  <c:v>Presencial</c:v>
                </c:pt>
              </c:strCache>
            </c:strRef>
          </c:tx>
          <c:spPr>
            <a:solidFill>
              <a:schemeClr val="accent3">
                <a:shade val="65000"/>
              </a:schemeClr>
            </a:solidFill>
            <a:ln>
              <a:noFill/>
            </a:ln>
            <a:effectLst/>
            <a:sp3d/>
          </c:spPr>
          <c:invertIfNegative val="0"/>
          <c:cat>
            <c:strRef>
              <c:f>gráficos!$B$20:$M$20</c:f>
              <c:strCache>
                <c:ptCount val="12"/>
                <c:pt idx="0">
                  <c:v>Janeiro</c:v>
                </c:pt>
                <c:pt idx="1">
                  <c:v>Fevereiro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gráficos!$B$23:$M$23</c:f>
              <c:numCache>
                <c:formatCode>General</c:formatCode>
                <c:ptCount val="12"/>
                <c:pt idx="0">
                  <c:v>83</c:v>
                </c:pt>
                <c:pt idx="1">
                  <c:v>20</c:v>
                </c:pt>
                <c:pt idx="2">
                  <c:v>48</c:v>
                </c:pt>
                <c:pt idx="3">
                  <c:v>2</c:v>
                </c:pt>
                <c:pt idx="4">
                  <c:v>0</c:v>
                </c:pt>
                <c:pt idx="5">
                  <c:v>0</c:v>
                </c:pt>
                <c:pt idx="6">
                  <c:v>0</c:v>
                </c:pt>
                <c:pt idx="7">
                  <c:v>0</c:v>
                </c:pt>
                <c:pt idx="8">
                  <c:v>0</c:v>
                </c:pt>
                <c:pt idx="9">
                  <c:v>37</c:v>
                </c:pt>
                <c:pt idx="10">
                  <c:v>41</c:v>
                </c:pt>
                <c:pt idx="11">
                  <c:v>14</c:v>
                </c:pt>
              </c:numCache>
            </c:numRef>
          </c:val>
          <c:extLst xmlns:c16r2="http://schemas.microsoft.com/office/drawing/2015/06/chart">
            <c:ext xmlns:c16="http://schemas.microsoft.com/office/drawing/2014/chart" uri="{C3380CC4-5D6E-409C-BE32-E72D297353CC}">
              <c16:uniqueId val="{00000002-8DC6-41D9-8822-8AB982BD1BC4}"/>
            </c:ext>
          </c:extLst>
        </c:ser>
        <c:dLbls>
          <c:showLegendKey val="0"/>
          <c:showVal val="0"/>
          <c:showCatName val="0"/>
          <c:showSerName val="0"/>
          <c:showPercent val="0"/>
          <c:showBubbleSize val="0"/>
        </c:dLbls>
        <c:gapWidth val="150"/>
        <c:shape val="box"/>
        <c:axId val="415309008"/>
        <c:axId val="415309400"/>
        <c:axId val="0"/>
      </c:bar3DChart>
      <c:catAx>
        <c:axId val="4153090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415309400"/>
        <c:crosses val="autoZero"/>
        <c:auto val="1"/>
        <c:lblAlgn val="ctr"/>
        <c:lblOffset val="100"/>
        <c:noMultiLvlLbl val="0"/>
      </c:catAx>
      <c:valAx>
        <c:axId val="415309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4153090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pt-B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colors6.xml><?xml version="1.0" encoding="utf-8"?>
<cs:colorStyle xmlns:cs="http://schemas.microsoft.com/office/drawing/2012/chartStyle" xmlns:a="http://schemas.openxmlformats.org/drawingml/2006/main" meth="withinLinearReversed" id="23">
  <a:schemeClr val="accent3"/>
</cs:colorStyle>
</file>

<file path=ppt/charts/colors7.xml><?xml version="1.0" encoding="utf-8"?>
<cs:colorStyle xmlns:cs="http://schemas.microsoft.com/office/drawing/2012/chartStyle" xmlns:a="http://schemas.openxmlformats.org/drawingml/2006/main" meth="withinLinearReversed" id="22">
  <a:schemeClr val="accent2"/>
</cs:colorStyle>
</file>

<file path=ppt/charts/colors8.xml><?xml version="1.0" encoding="utf-8"?>
<cs:colorStyle xmlns:cs="http://schemas.microsoft.com/office/drawing/2012/chartStyle" xmlns:a="http://schemas.openxmlformats.org/drawingml/2006/main" meth="withinLinearReversed" id="23">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8E0BA9-6DFB-4C8E-B0DC-9DDB7C3655EC}" type="doc">
      <dgm:prSet loTypeId="urn:microsoft.com/office/officeart/2009/layout/CircleArrowProcess" loCatId="cycle" qsTypeId="urn:microsoft.com/office/officeart/2005/8/quickstyle/simple3" qsCatId="simple" csTypeId="urn:microsoft.com/office/officeart/2005/8/colors/accent3_2" csCatId="accent3" phldr="1"/>
      <dgm:spPr/>
      <dgm:t>
        <a:bodyPr/>
        <a:lstStyle/>
        <a:p>
          <a:endParaRPr lang="pt-BR"/>
        </a:p>
      </dgm:t>
    </dgm:pt>
    <dgm:pt modelId="{7D36F22C-D842-4984-ADA3-C521104C4698}">
      <dgm:prSet phldrT="[Texto]" custT="1"/>
      <dgm:spPr/>
      <dgm:t>
        <a:bodyPr/>
        <a:lstStyle/>
        <a:p>
          <a:r>
            <a:rPr lang="pt-BR" sz="1400" dirty="0">
              <a:latin typeface="Dax"/>
            </a:rPr>
            <a:t>Manutenção dos computadores e servidor.</a:t>
          </a:r>
        </a:p>
      </dgm:t>
    </dgm:pt>
    <dgm:pt modelId="{82AB784A-0695-49C7-ADC7-F56575202018}" type="parTrans" cxnId="{DDF2F3D3-287E-4CD1-B601-A38FCCE2EB6C}">
      <dgm:prSet/>
      <dgm:spPr/>
      <dgm:t>
        <a:bodyPr/>
        <a:lstStyle/>
        <a:p>
          <a:endParaRPr lang="pt-BR"/>
        </a:p>
      </dgm:t>
    </dgm:pt>
    <dgm:pt modelId="{CF0515D9-E313-4E90-868D-CC41C00A25EF}" type="sibTrans" cxnId="{DDF2F3D3-287E-4CD1-B601-A38FCCE2EB6C}">
      <dgm:prSet/>
      <dgm:spPr/>
      <dgm:t>
        <a:bodyPr/>
        <a:lstStyle/>
        <a:p>
          <a:endParaRPr lang="pt-BR"/>
        </a:p>
      </dgm:t>
    </dgm:pt>
    <dgm:pt modelId="{F8C43C34-AD83-464A-9FF5-63C22C86F13F}">
      <dgm:prSet phldrT="[Texto]" custT="1"/>
      <dgm:spPr/>
      <dgm:t>
        <a:bodyPr/>
        <a:lstStyle/>
        <a:p>
          <a:r>
            <a:rPr lang="pt-BR" sz="1400" dirty="0">
              <a:latin typeface="Dax"/>
            </a:rPr>
            <a:t>Centro de Serviço Compartilhado- CSC CAU/BR</a:t>
          </a:r>
        </a:p>
      </dgm:t>
    </dgm:pt>
    <dgm:pt modelId="{A3381E90-6372-4524-96EE-893015AE7907}" type="parTrans" cxnId="{740ED0FC-42F6-4593-8A08-670D58338479}">
      <dgm:prSet/>
      <dgm:spPr/>
      <dgm:t>
        <a:bodyPr/>
        <a:lstStyle/>
        <a:p>
          <a:endParaRPr lang="pt-BR"/>
        </a:p>
      </dgm:t>
    </dgm:pt>
    <dgm:pt modelId="{9B73C2AA-2C13-40CE-9655-3E03F38FF47D}" type="sibTrans" cxnId="{740ED0FC-42F6-4593-8A08-670D58338479}">
      <dgm:prSet/>
      <dgm:spPr/>
      <dgm:t>
        <a:bodyPr/>
        <a:lstStyle/>
        <a:p>
          <a:endParaRPr lang="pt-BR"/>
        </a:p>
      </dgm:t>
    </dgm:pt>
    <dgm:pt modelId="{63F84EC6-0B6F-464D-842F-52F4E68FA542}">
      <dgm:prSet phldrT="[Texto]" custT="1"/>
      <dgm:spPr/>
      <dgm:t>
        <a:bodyPr/>
        <a:lstStyle/>
        <a:p>
          <a:r>
            <a:rPr lang="pt-BR" sz="1600" b="1" dirty="0">
              <a:latin typeface="Dax"/>
            </a:rPr>
            <a:t>Recursos aplicados em TI  em 2020: </a:t>
          </a:r>
        </a:p>
        <a:p>
          <a:r>
            <a:rPr lang="pt-BR" sz="1600" b="1" dirty="0">
              <a:latin typeface="Dax"/>
            </a:rPr>
            <a:t>R$ 115.578,35</a:t>
          </a:r>
          <a:endParaRPr lang="pt-BR" sz="1750" dirty="0">
            <a:highlight>
              <a:srgbClr val="00FFFF"/>
            </a:highlight>
            <a:latin typeface="Dax"/>
          </a:endParaRPr>
        </a:p>
      </dgm:t>
    </dgm:pt>
    <dgm:pt modelId="{C1625D5F-D605-4ABF-B765-B69660CD8392}" type="parTrans" cxnId="{8E29C358-959C-4725-ABA1-D73E6FE2D4F0}">
      <dgm:prSet/>
      <dgm:spPr/>
      <dgm:t>
        <a:bodyPr/>
        <a:lstStyle/>
        <a:p>
          <a:endParaRPr lang="pt-BR"/>
        </a:p>
      </dgm:t>
    </dgm:pt>
    <dgm:pt modelId="{B8D2C5F1-57D4-4FBD-8F75-26573029F490}" type="sibTrans" cxnId="{8E29C358-959C-4725-ABA1-D73E6FE2D4F0}">
      <dgm:prSet/>
      <dgm:spPr/>
      <dgm:t>
        <a:bodyPr/>
        <a:lstStyle/>
        <a:p>
          <a:endParaRPr lang="pt-BR"/>
        </a:p>
      </dgm:t>
    </dgm:pt>
    <dgm:pt modelId="{4EC11F94-E447-4610-8CBC-B76409FFF478}" type="pres">
      <dgm:prSet presAssocID="{428E0BA9-6DFB-4C8E-B0DC-9DDB7C3655EC}" presName="Name0" presStyleCnt="0">
        <dgm:presLayoutVars>
          <dgm:chMax val="7"/>
          <dgm:chPref val="7"/>
          <dgm:dir/>
          <dgm:animLvl val="lvl"/>
        </dgm:presLayoutVars>
      </dgm:prSet>
      <dgm:spPr/>
      <dgm:t>
        <a:bodyPr/>
        <a:lstStyle/>
        <a:p>
          <a:endParaRPr lang="pt-BR"/>
        </a:p>
      </dgm:t>
    </dgm:pt>
    <dgm:pt modelId="{64B7B1CF-6922-45FF-A752-10CBA77C0652}" type="pres">
      <dgm:prSet presAssocID="{7D36F22C-D842-4984-ADA3-C521104C4698}" presName="Accent1" presStyleCnt="0"/>
      <dgm:spPr/>
    </dgm:pt>
    <dgm:pt modelId="{B6FA7555-CFC1-47AB-9D95-1365EACCBC5D}" type="pres">
      <dgm:prSet presAssocID="{7D36F22C-D842-4984-ADA3-C521104C4698}" presName="Accent" presStyleLbl="node1" presStyleIdx="0" presStyleCnt="3" custScaleX="114151" custScaleY="105179" custLinFactNeighborX="-2414" custLinFactNeighborY="-1865"/>
      <dgm:spPr/>
    </dgm:pt>
    <dgm:pt modelId="{6ADA6252-8764-4CAD-B700-EA9AD391490B}" type="pres">
      <dgm:prSet presAssocID="{7D36F22C-D842-4984-ADA3-C521104C4698}" presName="Parent1" presStyleLbl="revTx" presStyleIdx="0" presStyleCnt="3" custScaleX="116966" custScaleY="160938" custLinFactNeighborX="-4911" custLinFactNeighborY="-16694">
        <dgm:presLayoutVars>
          <dgm:chMax val="1"/>
          <dgm:chPref val="1"/>
          <dgm:bulletEnabled val="1"/>
        </dgm:presLayoutVars>
      </dgm:prSet>
      <dgm:spPr/>
      <dgm:t>
        <a:bodyPr/>
        <a:lstStyle/>
        <a:p>
          <a:endParaRPr lang="pt-BR"/>
        </a:p>
      </dgm:t>
    </dgm:pt>
    <dgm:pt modelId="{7020F036-2A0D-4330-ABF0-A1B1F5A8350E}" type="pres">
      <dgm:prSet presAssocID="{F8C43C34-AD83-464A-9FF5-63C22C86F13F}" presName="Accent2" presStyleCnt="0"/>
      <dgm:spPr/>
    </dgm:pt>
    <dgm:pt modelId="{F1A72FF3-BA53-4D59-9788-198FFEF32813}" type="pres">
      <dgm:prSet presAssocID="{F8C43C34-AD83-464A-9FF5-63C22C86F13F}" presName="Accent" presStyleLbl="node1" presStyleIdx="1" presStyleCnt="3"/>
      <dgm:spPr/>
    </dgm:pt>
    <dgm:pt modelId="{BDFEFA66-598C-409E-935C-8A75A2C63F8D}" type="pres">
      <dgm:prSet presAssocID="{F8C43C34-AD83-464A-9FF5-63C22C86F13F}" presName="Parent2" presStyleLbl="revTx" presStyleIdx="1" presStyleCnt="3" custScaleX="116267" custScaleY="132403" custLinFactNeighborX="1692" custLinFactNeighborY="-12312">
        <dgm:presLayoutVars>
          <dgm:chMax val="1"/>
          <dgm:chPref val="1"/>
          <dgm:bulletEnabled val="1"/>
        </dgm:presLayoutVars>
      </dgm:prSet>
      <dgm:spPr/>
      <dgm:t>
        <a:bodyPr/>
        <a:lstStyle/>
        <a:p>
          <a:endParaRPr lang="pt-BR"/>
        </a:p>
      </dgm:t>
    </dgm:pt>
    <dgm:pt modelId="{ED3B9D0F-5C05-4666-BD8A-C1DF9D33E070}" type="pres">
      <dgm:prSet presAssocID="{63F84EC6-0B6F-464D-842F-52F4E68FA542}" presName="Accent3" presStyleCnt="0"/>
      <dgm:spPr/>
    </dgm:pt>
    <dgm:pt modelId="{B1748444-82A6-4C3A-913D-C7001CE243FE}" type="pres">
      <dgm:prSet presAssocID="{63F84EC6-0B6F-464D-842F-52F4E68FA542}" presName="Accent" presStyleLbl="node1" presStyleIdx="2" presStyleCnt="3" custScaleX="111463" custScaleY="122030" custLinFactNeighborX="2615" custLinFactNeighborY="10831"/>
      <dgm:spPr/>
    </dgm:pt>
    <dgm:pt modelId="{60BF5032-D7E3-4F59-AB52-2D976523A55A}" type="pres">
      <dgm:prSet presAssocID="{63F84EC6-0B6F-464D-842F-52F4E68FA542}" presName="Parent3" presStyleLbl="revTx" presStyleIdx="2" presStyleCnt="3" custScaleX="145584" custScaleY="243375" custLinFactNeighborX="1266" custLinFactNeighborY="18716">
        <dgm:presLayoutVars>
          <dgm:chMax val="1"/>
          <dgm:chPref val="1"/>
          <dgm:bulletEnabled val="1"/>
        </dgm:presLayoutVars>
      </dgm:prSet>
      <dgm:spPr/>
      <dgm:t>
        <a:bodyPr/>
        <a:lstStyle/>
        <a:p>
          <a:endParaRPr lang="pt-BR"/>
        </a:p>
      </dgm:t>
    </dgm:pt>
  </dgm:ptLst>
  <dgm:cxnLst>
    <dgm:cxn modelId="{75EAC9D7-DB9D-4820-9358-A466F56253A3}" type="presOf" srcId="{F8C43C34-AD83-464A-9FF5-63C22C86F13F}" destId="{BDFEFA66-598C-409E-935C-8A75A2C63F8D}" srcOrd="0" destOrd="0" presId="urn:microsoft.com/office/officeart/2009/layout/CircleArrowProcess"/>
    <dgm:cxn modelId="{AB74505A-EB20-4F14-B7E4-1F9CB1DC0F35}" type="presOf" srcId="{428E0BA9-6DFB-4C8E-B0DC-9DDB7C3655EC}" destId="{4EC11F94-E447-4610-8CBC-B76409FFF478}" srcOrd="0" destOrd="0" presId="urn:microsoft.com/office/officeart/2009/layout/CircleArrowProcess"/>
    <dgm:cxn modelId="{DDF2F3D3-287E-4CD1-B601-A38FCCE2EB6C}" srcId="{428E0BA9-6DFB-4C8E-B0DC-9DDB7C3655EC}" destId="{7D36F22C-D842-4984-ADA3-C521104C4698}" srcOrd="0" destOrd="0" parTransId="{82AB784A-0695-49C7-ADC7-F56575202018}" sibTransId="{CF0515D9-E313-4E90-868D-CC41C00A25EF}"/>
    <dgm:cxn modelId="{A9D7160D-88C1-4D08-8209-597F0C519321}" type="presOf" srcId="{7D36F22C-D842-4984-ADA3-C521104C4698}" destId="{6ADA6252-8764-4CAD-B700-EA9AD391490B}" srcOrd="0" destOrd="0" presId="urn:microsoft.com/office/officeart/2009/layout/CircleArrowProcess"/>
    <dgm:cxn modelId="{8E29C358-959C-4725-ABA1-D73E6FE2D4F0}" srcId="{428E0BA9-6DFB-4C8E-B0DC-9DDB7C3655EC}" destId="{63F84EC6-0B6F-464D-842F-52F4E68FA542}" srcOrd="2" destOrd="0" parTransId="{C1625D5F-D605-4ABF-B765-B69660CD8392}" sibTransId="{B8D2C5F1-57D4-4FBD-8F75-26573029F490}"/>
    <dgm:cxn modelId="{C6A60911-7FE7-4825-96B0-7A0DC7F0E664}" type="presOf" srcId="{63F84EC6-0B6F-464D-842F-52F4E68FA542}" destId="{60BF5032-D7E3-4F59-AB52-2D976523A55A}" srcOrd="0" destOrd="0" presId="urn:microsoft.com/office/officeart/2009/layout/CircleArrowProcess"/>
    <dgm:cxn modelId="{740ED0FC-42F6-4593-8A08-670D58338479}" srcId="{428E0BA9-6DFB-4C8E-B0DC-9DDB7C3655EC}" destId="{F8C43C34-AD83-464A-9FF5-63C22C86F13F}" srcOrd="1" destOrd="0" parTransId="{A3381E90-6372-4524-96EE-893015AE7907}" sibTransId="{9B73C2AA-2C13-40CE-9655-3E03F38FF47D}"/>
    <dgm:cxn modelId="{CAA15A4A-7A66-43DA-BA61-0EB72B2BD850}" type="presParOf" srcId="{4EC11F94-E447-4610-8CBC-B76409FFF478}" destId="{64B7B1CF-6922-45FF-A752-10CBA77C0652}" srcOrd="0" destOrd="0" presId="urn:microsoft.com/office/officeart/2009/layout/CircleArrowProcess"/>
    <dgm:cxn modelId="{E6C7C078-78A4-43FB-B396-0B609C490E3D}" type="presParOf" srcId="{64B7B1CF-6922-45FF-A752-10CBA77C0652}" destId="{B6FA7555-CFC1-47AB-9D95-1365EACCBC5D}" srcOrd="0" destOrd="0" presId="urn:microsoft.com/office/officeart/2009/layout/CircleArrowProcess"/>
    <dgm:cxn modelId="{3F41551D-D760-42B5-B358-AA5449C6C4CA}" type="presParOf" srcId="{4EC11F94-E447-4610-8CBC-B76409FFF478}" destId="{6ADA6252-8764-4CAD-B700-EA9AD391490B}" srcOrd="1" destOrd="0" presId="urn:microsoft.com/office/officeart/2009/layout/CircleArrowProcess"/>
    <dgm:cxn modelId="{5E65B12D-D309-40DE-B064-95A4A0095855}" type="presParOf" srcId="{4EC11F94-E447-4610-8CBC-B76409FFF478}" destId="{7020F036-2A0D-4330-ABF0-A1B1F5A8350E}" srcOrd="2" destOrd="0" presId="urn:microsoft.com/office/officeart/2009/layout/CircleArrowProcess"/>
    <dgm:cxn modelId="{3B326281-2291-4FD0-8F34-885EFB60408B}" type="presParOf" srcId="{7020F036-2A0D-4330-ABF0-A1B1F5A8350E}" destId="{F1A72FF3-BA53-4D59-9788-198FFEF32813}" srcOrd="0" destOrd="0" presId="urn:microsoft.com/office/officeart/2009/layout/CircleArrowProcess"/>
    <dgm:cxn modelId="{924A1DEF-C3CD-4A2F-B8FC-57FB260ABF3F}" type="presParOf" srcId="{4EC11F94-E447-4610-8CBC-B76409FFF478}" destId="{BDFEFA66-598C-409E-935C-8A75A2C63F8D}" srcOrd="3" destOrd="0" presId="urn:microsoft.com/office/officeart/2009/layout/CircleArrowProcess"/>
    <dgm:cxn modelId="{FA9D6E7B-B719-4CB6-8F58-B3292A24BF77}" type="presParOf" srcId="{4EC11F94-E447-4610-8CBC-B76409FFF478}" destId="{ED3B9D0F-5C05-4666-BD8A-C1DF9D33E070}" srcOrd="4" destOrd="0" presId="urn:microsoft.com/office/officeart/2009/layout/CircleArrowProcess"/>
    <dgm:cxn modelId="{F6ACC2AC-D871-4F5A-9DE4-83839D875F5B}" type="presParOf" srcId="{ED3B9D0F-5C05-4666-BD8A-C1DF9D33E070}" destId="{B1748444-82A6-4C3A-913D-C7001CE243FE}" srcOrd="0" destOrd="0" presId="urn:microsoft.com/office/officeart/2009/layout/CircleArrowProcess"/>
    <dgm:cxn modelId="{2E32EFAE-30D1-4489-9165-04BF0414A6DC}" type="presParOf" srcId="{4EC11F94-E447-4610-8CBC-B76409FFF478}" destId="{60BF5032-D7E3-4F59-AB52-2D976523A55A}"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A7555-CFC1-47AB-9D95-1365EACCBC5D}">
      <dsp:nvSpPr>
        <dsp:cNvPr id="0" name=""/>
        <dsp:cNvSpPr/>
      </dsp:nvSpPr>
      <dsp:spPr>
        <a:xfrm>
          <a:off x="1015625" y="721175"/>
          <a:ext cx="2590326" cy="2387096"/>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ADA6252-8764-4CAD-B700-EA9AD391490B}">
      <dsp:nvSpPr>
        <dsp:cNvPr id="0" name=""/>
        <dsp:cNvSpPr/>
      </dsp:nvSpPr>
      <dsp:spPr>
        <a:xfrm>
          <a:off x="1563639" y="1344369"/>
          <a:ext cx="1474890" cy="1014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a:latin typeface="Dax"/>
            </a:rPr>
            <a:t>Manutenção dos computadores e servidor.</a:t>
          </a:r>
        </a:p>
      </dsp:txBody>
      <dsp:txXfrm>
        <a:off x="1563639" y="1344369"/>
        <a:ext cx="1474890" cy="1014436"/>
      </dsp:txXfrm>
    </dsp:sp>
    <dsp:sp modelId="{F1A72FF3-BA53-4D59-9788-198FFEF32813}">
      <dsp:nvSpPr>
        <dsp:cNvPr id="0" name=""/>
        <dsp:cNvSpPr/>
      </dsp:nvSpPr>
      <dsp:spPr>
        <a:xfrm>
          <a:off x="600697" y="2126300"/>
          <a:ext cx="2269210" cy="2269555"/>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DFEFA66-598C-409E-935C-8A75A2C63F8D}">
      <dsp:nvSpPr>
        <dsp:cNvPr id="0" name=""/>
        <dsp:cNvSpPr/>
      </dsp:nvSpPr>
      <dsp:spPr>
        <a:xfrm>
          <a:off x="1023599" y="2773493"/>
          <a:ext cx="1466076" cy="834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a:latin typeface="Dax"/>
            </a:rPr>
            <a:t>Centro de Serviço Compartilhado- CSC CAU/BR</a:t>
          </a:r>
        </a:p>
      </dsp:txBody>
      <dsp:txXfrm>
        <a:off x="1023599" y="2773493"/>
        <a:ext cx="1466076" cy="834572"/>
      </dsp:txXfrm>
    </dsp:sp>
    <dsp:sp modelId="{B1748444-82A6-4C3A-913D-C7001CE243FE}">
      <dsp:nvSpPr>
        <dsp:cNvPr id="0" name=""/>
        <dsp:cNvSpPr/>
      </dsp:nvSpPr>
      <dsp:spPr>
        <a:xfrm>
          <a:off x="1331711" y="3582789"/>
          <a:ext cx="2173086" cy="2380054"/>
        </a:xfrm>
        <a:prstGeom prst="blockArc">
          <a:avLst>
            <a:gd name="adj1" fmla="val 13500000"/>
            <a:gd name="adj2" fmla="val 10800000"/>
            <a:gd name="adj3" fmla="val 127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BF5032-D7E3-4F59-AB52-2D976523A55A}">
      <dsp:nvSpPr>
        <dsp:cNvPr id="0" name=""/>
        <dsp:cNvSpPr/>
      </dsp:nvSpPr>
      <dsp:spPr>
        <a:xfrm>
          <a:off x="1464081" y="3932785"/>
          <a:ext cx="1835750" cy="1534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kern="1200" dirty="0">
              <a:latin typeface="Dax"/>
            </a:rPr>
            <a:t>Recursos aplicados em TI  em 2020: </a:t>
          </a:r>
        </a:p>
        <a:p>
          <a:pPr lvl="0" algn="ctr" defTabSz="711200">
            <a:lnSpc>
              <a:spcPct val="90000"/>
            </a:lnSpc>
            <a:spcBef>
              <a:spcPct val="0"/>
            </a:spcBef>
            <a:spcAft>
              <a:spcPct val="35000"/>
            </a:spcAft>
          </a:pPr>
          <a:r>
            <a:rPr lang="pt-BR" sz="1600" b="1" kern="1200" dirty="0">
              <a:latin typeface="Dax"/>
            </a:rPr>
            <a:t>R$ 115.578,35</a:t>
          </a:r>
          <a:endParaRPr lang="pt-BR" sz="1750" kern="1200" dirty="0">
            <a:highlight>
              <a:srgbClr val="00FFFF"/>
            </a:highlight>
            <a:latin typeface="Dax"/>
          </a:endParaRPr>
        </a:p>
      </dsp:txBody>
      <dsp:txXfrm>
        <a:off x="1464081" y="3932785"/>
        <a:ext cx="1835750" cy="153405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a:extLst>
              <a:ext uri="{FF2B5EF4-FFF2-40B4-BE49-F238E27FC236}">
                <a16:creationId xmlns=""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62CC55B-871C-4BC8-8B8C-3EB969575B4F}" type="datetime1">
              <a:rPr lang="pt-BR" smtClean="0"/>
              <a:t>01/06/2021</a:t>
            </a:fld>
            <a:endParaRPr lang="pt-BR" dirty="0"/>
          </a:p>
        </p:txBody>
      </p:sp>
      <p:sp>
        <p:nvSpPr>
          <p:cNvPr id="4" name="Espaço Reservado para Rodapé 3">
            <a:extLst>
              <a:ext uri="{FF2B5EF4-FFF2-40B4-BE49-F238E27FC236}">
                <a16:creationId xmlns=""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o Número do Slide 4">
            <a:extLst>
              <a:ext uri="{FF2B5EF4-FFF2-40B4-BE49-F238E27FC236}">
                <a16:creationId xmlns=""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474F99-60BC-462F-82FF-AD0F7D3371E4}" type="slidenum">
              <a:rPr lang="pt-BR" smtClean="0"/>
              <a:t>‹nº›</a:t>
            </a:fld>
            <a:endParaRPr lang="pt-BR"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4736FCC-0514-4F82-A0E6-E84B23DCFD16}" type="datetime1">
              <a:rPr lang="pt-BR" noProof="0" smtClean="0"/>
              <a:t>01/06/2021</a:t>
            </a:fld>
            <a:endParaRPr lang="pt-BR" noProof="0" dirty="0"/>
          </a:p>
        </p:txBody>
      </p:sp>
      <p:sp>
        <p:nvSpPr>
          <p:cNvPr id="4" name="Espaço Reservado para Imagem do Sli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pPr rtl="0"/>
            <a:endParaRPr lang="pt-BR" noProof="0"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26AB8-ACBE-42E6-92F5-667EDDCD9652}" type="slidenum">
              <a:rPr lang="pt-BR" noProof="0" smtClean="0"/>
              <a:t>‹nº›</a:t>
            </a:fld>
            <a:endParaRPr lang="pt-BR" noProof="0"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5A226AB8-ACBE-42E6-92F5-667EDDCD9652}" type="slidenum">
              <a:rPr lang="pt-BR" noProof="0" smtClean="0"/>
              <a:t>1</a:t>
            </a:fld>
            <a:endParaRPr lang="pt-BR" noProof="0" dirty="0"/>
          </a:p>
        </p:txBody>
      </p:sp>
    </p:spTree>
    <p:extLst>
      <p:ext uri="{BB962C8B-B14F-4D97-AF65-F5344CB8AC3E}">
        <p14:creationId xmlns:p14="http://schemas.microsoft.com/office/powerpoint/2010/main" val="799938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11</a:t>
            </a:fld>
            <a:endParaRPr lang="pt-BR" dirty="0"/>
          </a:p>
        </p:txBody>
      </p:sp>
    </p:spTree>
    <p:extLst>
      <p:ext uri="{BB962C8B-B14F-4D97-AF65-F5344CB8AC3E}">
        <p14:creationId xmlns:p14="http://schemas.microsoft.com/office/powerpoint/2010/main" val="156229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12</a:t>
            </a:fld>
            <a:endParaRPr lang="pt-BR" dirty="0"/>
          </a:p>
        </p:txBody>
      </p:sp>
    </p:spTree>
    <p:extLst>
      <p:ext uri="{BB962C8B-B14F-4D97-AF65-F5344CB8AC3E}">
        <p14:creationId xmlns:p14="http://schemas.microsoft.com/office/powerpoint/2010/main" val="2062080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13</a:t>
            </a:fld>
            <a:endParaRPr lang="pt-BR" dirty="0"/>
          </a:p>
        </p:txBody>
      </p:sp>
    </p:spTree>
    <p:extLst>
      <p:ext uri="{BB962C8B-B14F-4D97-AF65-F5344CB8AC3E}">
        <p14:creationId xmlns:p14="http://schemas.microsoft.com/office/powerpoint/2010/main" val="290503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14</a:t>
            </a:fld>
            <a:endParaRPr lang="pt-BR" dirty="0"/>
          </a:p>
        </p:txBody>
      </p:sp>
    </p:spTree>
    <p:extLst>
      <p:ext uri="{BB962C8B-B14F-4D97-AF65-F5344CB8AC3E}">
        <p14:creationId xmlns:p14="http://schemas.microsoft.com/office/powerpoint/2010/main" val="230449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15</a:t>
            </a:fld>
            <a:endParaRPr lang="pt-BR" dirty="0"/>
          </a:p>
        </p:txBody>
      </p:sp>
    </p:spTree>
    <p:extLst>
      <p:ext uri="{BB962C8B-B14F-4D97-AF65-F5344CB8AC3E}">
        <p14:creationId xmlns:p14="http://schemas.microsoft.com/office/powerpoint/2010/main" val="324772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16</a:t>
            </a:fld>
            <a:endParaRPr lang="pt-BR" dirty="0"/>
          </a:p>
        </p:txBody>
      </p:sp>
    </p:spTree>
    <p:extLst>
      <p:ext uri="{BB962C8B-B14F-4D97-AF65-F5344CB8AC3E}">
        <p14:creationId xmlns:p14="http://schemas.microsoft.com/office/powerpoint/2010/main" val="2383452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17</a:t>
            </a:fld>
            <a:endParaRPr lang="pt-BR" dirty="0"/>
          </a:p>
        </p:txBody>
      </p:sp>
    </p:spTree>
    <p:extLst>
      <p:ext uri="{BB962C8B-B14F-4D97-AF65-F5344CB8AC3E}">
        <p14:creationId xmlns:p14="http://schemas.microsoft.com/office/powerpoint/2010/main" val="1697512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18</a:t>
            </a:fld>
            <a:endParaRPr lang="pt-BR" dirty="0"/>
          </a:p>
        </p:txBody>
      </p:sp>
    </p:spTree>
    <p:extLst>
      <p:ext uri="{BB962C8B-B14F-4D97-AF65-F5344CB8AC3E}">
        <p14:creationId xmlns:p14="http://schemas.microsoft.com/office/powerpoint/2010/main" val="175189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19</a:t>
            </a:fld>
            <a:endParaRPr lang="pt-BR" dirty="0"/>
          </a:p>
        </p:txBody>
      </p:sp>
    </p:spTree>
    <p:extLst>
      <p:ext uri="{BB962C8B-B14F-4D97-AF65-F5344CB8AC3E}">
        <p14:creationId xmlns:p14="http://schemas.microsoft.com/office/powerpoint/2010/main" val="3281834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20</a:t>
            </a:fld>
            <a:endParaRPr lang="pt-BR" dirty="0"/>
          </a:p>
        </p:txBody>
      </p:sp>
    </p:spTree>
    <p:extLst>
      <p:ext uri="{BB962C8B-B14F-4D97-AF65-F5344CB8AC3E}">
        <p14:creationId xmlns:p14="http://schemas.microsoft.com/office/powerpoint/2010/main" val="311811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2</a:t>
            </a:fld>
            <a:endParaRPr lang="pt-BR" dirty="0"/>
          </a:p>
        </p:txBody>
      </p:sp>
    </p:spTree>
    <p:extLst>
      <p:ext uri="{BB962C8B-B14F-4D97-AF65-F5344CB8AC3E}">
        <p14:creationId xmlns:p14="http://schemas.microsoft.com/office/powerpoint/2010/main" val="40559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21</a:t>
            </a:fld>
            <a:endParaRPr lang="pt-BR" dirty="0"/>
          </a:p>
        </p:txBody>
      </p:sp>
    </p:spTree>
    <p:extLst>
      <p:ext uri="{BB962C8B-B14F-4D97-AF65-F5344CB8AC3E}">
        <p14:creationId xmlns:p14="http://schemas.microsoft.com/office/powerpoint/2010/main" val="1972907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23</a:t>
            </a:fld>
            <a:endParaRPr lang="pt-BR" dirty="0"/>
          </a:p>
        </p:txBody>
      </p:sp>
    </p:spTree>
    <p:extLst>
      <p:ext uri="{BB962C8B-B14F-4D97-AF65-F5344CB8AC3E}">
        <p14:creationId xmlns:p14="http://schemas.microsoft.com/office/powerpoint/2010/main" val="25908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224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172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416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9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816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49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27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47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3</a:t>
            </a:fld>
            <a:endParaRPr lang="pt-BR" dirty="0"/>
          </a:p>
        </p:txBody>
      </p:sp>
    </p:spTree>
    <p:extLst>
      <p:ext uri="{BB962C8B-B14F-4D97-AF65-F5344CB8AC3E}">
        <p14:creationId xmlns:p14="http://schemas.microsoft.com/office/powerpoint/2010/main" val="3228312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FB4B1E5-4B5E-4336-86B0-E4E89DDEDC06}" type="slidenum">
              <a:rPr lang="pt-BR" smtClean="0">
                <a:solidFill>
                  <a:prstClr val="black"/>
                </a:solidFill>
              </a:rPr>
              <a:pPr/>
              <a:t>33</a:t>
            </a:fld>
            <a:endParaRPr lang="pt-BR" dirty="0">
              <a:solidFill>
                <a:prstClr val="black"/>
              </a:solidFill>
            </a:endParaRPr>
          </a:p>
        </p:txBody>
      </p:sp>
    </p:spTree>
    <p:extLst>
      <p:ext uri="{BB962C8B-B14F-4D97-AF65-F5344CB8AC3E}">
        <p14:creationId xmlns:p14="http://schemas.microsoft.com/office/powerpoint/2010/main" val="3275451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01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285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62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44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621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09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654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747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49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4</a:t>
            </a:fld>
            <a:endParaRPr lang="pt-BR" dirty="0"/>
          </a:p>
        </p:txBody>
      </p:sp>
    </p:spTree>
    <p:extLst>
      <p:ext uri="{BB962C8B-B14F-4D97-AF65-F5344CB8AC3E}">
        <p14:creationId xmlns:p14="http://schemas.microsoft.com/office/powerpoint/2010/main" val="91553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99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594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17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60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307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pPr>
                <a:defRPr/>
              </a:pPr>
              <a:t>52</a:t>
            </a:fld>
            <a:endParaRPr lang="pt-BR" dirty="0">
              <a:solidFill>
                <a:prstClr val="black"/>
              </a:solidFill>
            </a:endParaRPr>
          </a:p>
        </p:txBody>
      </p:sp>
    </p:spTree>
    <p:extLst>
      <p:ext uri="{BB962C8B-B14F-4D97-AF65-F5344CB8AC3E}">
        <p14:creationId xmlns:p14="http://schemas.microsoft.com/office/powerpoint/2010/main" val="901738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53</a:t>
            </a:fld>
            <a:endParaRPr lang="pt-BR" dirty="0"/>
          </a:p>
        </p:txBody>
      </p:sp>
    </p:spTree>
    <p:extLst>
      <p:ext uri="{BB962C8B-B14F-4D97-AF65-F5344CB8AC3E}">
        <p14:creationId xmlns:p14="http://schemas.microsoft.com/office/powerpoint/2010/main" val="980278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54</a:t>
            </a:fld>
            <a:endParaRPr lang="pt-BR" dirty="0"/>
          </a:p>
        </p:txBody>
      </p:sp>
    </p:spTree>
    <p:extLst>
      <p:ext uri="{BB962C8B-B14F-4D97-AF65-F5344CB8AC3E}">
        <p14:creationId xmlns:p14="http://schemas.microsoft.com/office/powerpoint/2010/main" val="22083425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55</a:t>
            </a:fld>
            <a:endParaRPr lang="pt-BR" dirty="0"/>
          </a:p>
        </p:txBody>
      </p:sp>
    </p:spTree>
    <p:extLst>
      <p:ext uri="{BB962C8B-B14F-4D97-AF65-F5344CB8AC3E}">
        <p14:creationId xmlns:p14="http://schemas.microsoft.com/office/powerpoint/2010/main" val="3887614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56</a:t>
            </a:fld>
            <a:endParaRPr lang="pt-BR" dirty="0"/>
          </a:p>
        </p:txBody>
      </p:sp>
    </p:spTree>
    <p:extLst>
      <p:ext uri="{BB962C8B-B14F-4D97-AF65-F5344CB8AC3E}">
        <p14:creationId xmlns:p14="http://schemas.microsoft.com/office/powerpoint/2010/main" val="2295002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5</a:t>
            </a:fld>
            <a:endParaRPr lang="pt-BR" dirty="0"/>
          </a:p>
        </p:txBody>
      </p:sp>
    </p:spTree>
    <p:extLst>
      <p:ext uri="{BB962C8B-B14F-4D97-AF65-F5344CB8AC3E}">
        <p14:creationId xmlns:p14="http://schemas.microsoft.com/office/powerpoint/2010/main" val="1022929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57</a:t>
            </a:fld>
            <a:endParaRPr lang="pt-BR" dirty="0"/>
          </a:p>
        </p:txBody>
      </p:sp>
    </p:spTree>
    <p:extLst>
      <p:ext uri="{BB962C8B-B14F-4D97-AF65-F5344CB8AC3E}">
        <p14:creationId xmlns:p14="http://schemas.microsoft.com/office/powerpoint/2010/main" val="335718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58</a:t>
            </a:fld>
            <a:endParaRPr lang="pt-BR" dirty="0"/>
          </a:p>
        </p:txBody>
      </p:sp>
    </p:spTree>
    <p:extLst>
      <p:ext uri="{BB962C8B-B14F-4D97-AF65-F5344CB8AC3E}">
        <p14:creationId xmlns:p14="http://schemas.microsoft.com/office/powerpoint/2010/main" val="2096149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59</a:t>
            </a:fld>
            <a:endParaRPr lang="pt-BR" dirty="0"/>
          </a:p>
        </p:txBody>
      </p:sp>
    </p:spTree>
    <p:extLst>
      <p:ext uri="{BB962C8B-B14F-4D97-AF65-F5344CB8AC3E}">
        <p14:creationId xmlns:p14="http://schemas.microsoft.com/office/powerpoint/2010/main" val="470051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407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503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41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53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745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57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t>66</a:t>
            </a:fld>
            <a:endParaRPr lang="pt-BR" dirty="0">
              <a:solidFill>
                <a:prstClr val="black"/>
              </a:solidFill>
            </a:endParaRPr>
          </a:p>
        </p:txBody>
      </p:sp>
    </p:spTree>
    <p:extLst>
      <p:ext uri="{BB962C8B-B14F-4D97-AF65-F5344CB8AC3E}">
        <p14:creationId xmlns:p14="http://schemas.microsoft.com/office/powerpoint/2010/main" val="97828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6</a:t>
            </a:fld>
            <a:endParaRPr lang="pt-BR" dirty="0"/>
          </a:p>
        </p:txBody>
      </p:sp>
    </p:spTree>
    <p:extLst>
      <p:ext uri="{BB962C8B-B14F-4D97-AF65-F5344CB8AC3E}">
        <p14:creationId xmlns:p14="http://schemas.microsoft.com/office/powerpoint/2010/main" val="2676812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t>67</a:t>
            </a:fld>
            <a:endParaRPr lang="pt-BR" dirty="0">
              <a:solidFill>
                <a:prstClr val="black"/>
              </a:solidFill>
            </a:endParaRPr>
          </a:p>
        </p:txBody>
      </p:sp>
    </p:spTree>
    <p:extLst>
      <p:ext uri="{BB962C8B-B14F-4D97-AF65-F5344CB8AC3E}">
        <p14:creationId xmlns:p14="http://schemas.microsoft.com/office/powerpoint/2010/main" val="762965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t>68</a:t>
            </a:fld>
            <a:endParaRPr lang="pt-BR" dirty="0">
              <a:solidFill>
                <a:prstClr val="black"/>
              </a:solidFill>
            </a:endParaRPr>
          </a:p>
        </p:txBody>
      </p:sp>
    </p:spTree>
    <p:extLst>
      <p:ext uri="{BB962C8B-B14F-4D97-AF65-F5344CB8AC3E}">
        <p14:creationId xmlns:p14="http://schemas.microsoft.com/office/powerpoint/2010/main" val="1305437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t>69</a:t>
            </a:fld>
            <a:endParaRPr lang="pt-BR" dirty="0">
              <a:solidFill>
                <a:prstClr val="black"/>
              </a:solidFill>
            </a:endParaRPr>
          </a:p>
        </p:txBody>
      </p:sp>
    </p:spTree>
    <p:extLst>
      <p:ext uri="{BB962C8B-B14F-4D97-AF65-F5344CB8AC3E}">
        <p14:creationId xmlns:p14="http://schemas.microsoft.com/office/powerpoint/2010/main" val="2575138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t>70</a:t>
            </a:fld>
            <a:endParaRPr lang="pt-BR" dirty="0">
              <a:solidFill>
                <a:prstClr val="black"/>
              </a:solidFill>
            </a:endParaRPr>
          </a:p>
        </p:txBody>
      </p:sp>
    </p:spTree>
    <p:extLst>
      <p:ext uri="{BB962C8B-B14F-4D97-AF65-F5344CB8AC3E}">
        <p14:creationId xmlns:p14="http://schemas.microsoft.com/office/powerpoint/2010/main" val="3889612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F37BF602-06E2-416F-A0C6-72E3CC2DE1E7}" type="slidenum">
              <a:rPr lang="pt-BR" smtClean="0">
                <a:solidFill>
                  <a:prstClr val="black"/>
                </a:solidFill>
              </a:rPr>
              <a:t>71</a:t>
            </a:fld>
            <a:endParaRPr lang="pt-BR" dirty="0">
              <a:solidFill>
                <a:prstClr val="black"/>
              </a:solidFill>
            </a:endParaRPr>
          </a:p>
        </p:txBody>
      </p:sp>
    </p:spTree>
    <p:extLst>
      <p:ext uri="{BB962C8B-B14F-4D97-AF65-F5344CB8AC3E}">
        <p14:creationId xmlns:p14="http://schemas.microsoft.com/office/powerpoint/2010/main" val="2560496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9963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025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40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5689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28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8</a:t>
            </a:fld>
            <a:endParaRPr lang="pt-BR" dirty="0"/>
          </a:p>
        </p:txBody>
      </p:sp>
    </p:spTree>
    <p:extLst>
      <p:ext uri="{BB962C8B-B14F-4D97-AF65-F5344CB8AC3E}">
        <p14:creationId xmlns:p14="http://schemas.microsoft.com/office/powerpoint/2010/main" val="22722707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283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3851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6514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758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5296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7733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934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150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11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87</a:t>
            </a:fld>
            <a:endParaRPr lang="pt-BR" dirty="0">
              <a:solidFill>
                <a:prstClr val="black"/>
              </a:solidFill>
            </a:endParaRPr>
          </a:p>
        </p:txBody>
      </p:sp>
    </p:spTree>
    <p:extLst>
      <p:ext uri="{BB962C8B-B14F-4D97-AF65-F5344CB8AC3E}">
        <p14:creationId xmlns:p14="http://schemas.microsoft.com/office/powerpoint/2010/main" val="342660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9</a:t>
            </a:fld>
            <a:endParaRPr lang="pt-BR" dirty="0"/>
          </a:p>
        </p:txBody>
      </p:sp>
    </p:spTree>
    <p:extLst>
      <p:ext uri="{BB962C8B-B14F-4D97-AF65-F5344CB8AC3E}">
        <p14:creationId xmlns:p14="http://schemas.microsoft.com/office/powerpoint/2010/main" val="32502902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88</a:t>
            </a:fld>
            <a:endParaRPr lang="pt-BR" dirty="0"/>
          </a:p>
        </p:txBody>
      </p:sp>
    </p:spTree>
    <p:extLst>
      <p:ext uri="{BB962C8B-B14F-4D97-AF65-F5344CB8AC3E}">
        <p14:creationId xmlns:p14="http://schemas.microsoft.com/office/powerpoint/2010/main" val="42924468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90</a:t>
            </a:fld>
            <a:endParaRPr lang="pt-BR" dirty="0">
              <a:solidFill>
                <a:prstClr val="black"/>
              </a:solidFill>
            </a:endParaRPr>
          </a:p>
        </p:txBody>
      </p:sp>
    </p:spTree>
    <p:extLst>
      <p:ext uri="{BB962C8B-B14F-4D97-AF65-F5344CB8AC3E}">
        <p14:creationId xmlns:p14="http://schemas.microsoft.com/office/powerpoint/2010/main" val="40392447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91</a:t>
            </a:fld>
            <a:endParaRPr lang="pt-BR" dirty="0">
              <a:solidFill>
                <a:prstClr val="black"/>
              </a:solidFill>
            </a:endParaRPr>
          </a:p>
        </p:txBody>
      </p:sp>
    </p:spTree>
    <p:extLst>
      <p:ext uri="{BB962C8B-B14F-4D97-AF65-F5344CB8AC3E}">
        <p14:creationId xmlns:p14="http://schemas.microsoft.com/office/powerpoint/2010/main" val="941316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92</a:t>
            </a:fld>
            <a:endParaRPr lang="pt-BR" dirty="0">
              <a:solidFill>
                <a:prstClr val="black"/>
              </a:solidFill>
            </a:endParaRPr>
          </a:p>
        </p:txBody>
      </p:sp>
    </p:spTree>
    <p:extLst>
      <p:ext uri="{BB962C8B-B14F-4D97-AF65-F5344CB8AC3E}">
        <p14:creationId xmlns:p14="http://schemas.microsoft.com/office/powerpoint/2010/main" val="9691361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93</a:t>
            </a:fld>
            <a:endParaRPr lang="pt-BR" dirty="0">
              <a:solidFill>
                <a:prstClr val="black"/>
              </a:solidFill>
            </a:endParaRPr>
          </a:p>
        </p:txBody>
      </p:sp>
    </p:spTree>
    <p:extLst>
      <p:ext uri="{BB962C8B-B14F-4D97-AF65-F5344CB8AC3E}">
        <p14:creationId xmlns:p14="http://schemas.microsoft.com/office/powerpoint/2010/main" val="12977396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94</a:t>
            </a:fld>
            <a:endParaRPr lang="pt-BR" dirty="0">
              <a:solidFill>
                <a:prstClr val="black"/>
              </a:solidFill>
            </a:endParaRPr>
          </a:p>
        </p:txBody>
      </p:sp>
    </p:spTree>
    <p:extLst>
      <p:ext uri="{BB962C8B-B14F-4D97-AF65-F5344CB8AC3E}">
        <p14:creationId xmlns:p14="http://schemas.microsoft.com/office/powerpoint/2010/main" val="842160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95</a:t>
            </a:fld>
            <a:endParaRPr lang="pt-BR" dirty="0">
              <a:solidFill>
                <a:prstClr val="black"/>
              </a:solidFill>
            </a:endParaRPr>
          </a:p>
        </p:txBody>
      </p:sp>
    </p:spTree>
    <p:extLst>
      <p:ext uri="{BB962C8B-B14F-4D97-AF65-F5344CB8AC3E}">
        <p14:creationId xmlns:p14="http://schemas.microsoft.com/office/powerpoint/2010/main" val="6763134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fld id="{7F48DEA9-6F4F-4540-9E5D-C6F39079AF72}" type="slidenum">
              <a:rPr lang="pt-BR" smtClean="0">
                <a:solidFill>
                  <a:prstClr val="black"/>
                </a:solidFill>
              </a:rPr>
              <a:pPr/>
              <a:t>96</a:t>
            </a:fld>
            <a:endParaRPr lang="pt-BR" dirty="0">
              <a:solidFill>
                <a:prstClr val="black"/>
              </a:solidFill>
            </a:endParaRPr>
          </a:p>
        </p:txBody>
      </p:sp>
    </p:spTree>
    <p:extLst>
      <p:ext uri="{BB962C8B-B14F-4D97-AF65-F5344CB8AC3E}">
        <p14:creationId xmlns:p14="http://schemas.microsoft.com/office/powerpoint/2010/main" val="306235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10</a:t>
            </a:fld>
            <a:endParaRPr lang="pt-BR" dirty="0"/>
          </a:p>
        </p:txBody>
      </p:sp>
    </p:spTree>
    <p:extLst>
      <p:ext uri="{BB962C8B-B14F-4D97-AF65-F5344CB8AC3E}">
        <p14:creationId xmlns:p14="http://schemas.microsoft.com/office/powerpoint/2010/main" val="259202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3EBD421-E477-405A-91D4-9468DE9BE45B}"/>
              </a:ext>
            </a:extLst>
          </p:cNvPr>
          <p:cNvSpPr>
            <a:spLocks noGrp="1"/>
          </p:cNvSpPr>
          <p:nvPr>
            <p:ph type="ctrTitle"/>
          </p:nvPr>
        </p:nvSpPr>
        <p:spPr>
          <a:xfrm>
            <a:off x="1238250" y="1122363"/>
            <a:ext cx="7429500" cy="2387600"/>
          </a:xfrm>
        </p:spPr>
        <p:txBody>
          <a:bodyPr rtlCol="0" anchor="b"/>
          <a:lstStyle>
            <a:lvl1pPr algn="ctr">
              <a:defRPr sz="6000"/>
            </a:lvl1pPr>
          </a:lstStyle>
          <a:p>
            <a:pPr rtl="0"/>
            <a:r>
              <a:rPr lang="pt-BR" noProof="0"/>
              <a:t>Clique para editar o título Mestre</a:t>
            </a:r>
            <a:endParaRPr lang="pt-BR" noProof="0" dirty="0"/>
          </a:p>
        </p:txBody>
      </p:sp>
      <p:sp>
        <p:nvSpPr>
          <p:cNvPr id="3" name="Subtítulo 2">
            <a:extLst>
              <a:ext uri="{FF2B5EF4-FFF2-40B4-BE49-F238E27FC236}">
                <a16:creationId xmlns="" xmlns:a16="http://schemas.microsoft.com/office/drawing/2014/main" id="{AB024F0D-0F00-4C64-975C-BD7D4FE0E36A}"/>
              </a:ext>
            </a:extLst>
          </p:cNvPr>
          <p:cNvSpPr>
            <a:spLocks noGrp="1"/>
          </p:cNvSpPr>
          <p:nvPr>
            <p:ph type="subTitle" idx="1"/>
          </p:nvPr>
        </p:nvSpPr>
        <p:spPr>
          <a:xfrm>
            <a:off x="1238250" y="3602038"/>
            <a:ext cx="74295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sp>
        <p:nvSpPr>
          <p:cNvPr id="4" name="Espaço Reservado para Data 3">
            <a:extLst>
              <a:ext uri="{FF2B5EF4-FFF2-40B4-BE49-F238E27FC236}">
                <a16:creationId xmlns="" xmlns:a16="http://schemas.microsoft.com/office/drawing/2014/main" id="{E67D0E03-CFD6-4610-88AC-17F03CE8E193}"/>
              </a:ext>
            </a:extLst>
          </p:cNvPr>
          <p:cNvSpPr>
            <a:spLocks noGrp="1"/>
          </p:cNvSpPr>
          <p:nvPr>
            <p:ph type="dt" sz="half" idx="10"/>
          </p:nvPr>
        </p:nvSpPr>
        <p:spPr/>
        <p:txBody>
          <a:bodyPr rtlCol="0"/>
          <a:lstStyle/>
          <a:p>
            <a:pPr rtl="0"/>
            <a:fld id="{B0D631FD-300B-4A53-A8B1-621480B6C915}" type="datetime1">
              <a:rPr lang="pt-BR" noProof="0" smtClean="0"/>
              <a:t>01/06/2021</a:t>
            </a:fld>
            <a:endParaRPr lang="pt-BR" noProof="0" dirty="0"/>
          </a:p>
        </p:txBody>
      </p:sp>
      <p:sp>
        <p:nvSpPr>
          <p:cNvPr id="5" name="Espaço Reservado para Rodapé 4">
            <a:extLst>
              <a:ext uri="{FF2B5EF4-FFF2-40B4-BE49-F238E27FC236}">
                <a16:creationId xmlns="" xmlns:a16="http://schemas.microsoft.com/office/drawing/2014/main" id="{1144536D-CBA9-4A34-85D3-481BD129E4E2}"/>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 xmlns:a16="http://schemas.microsoft.com/office/drawing/2014/main" id="{98C1F8E3-036A-45B8-BF1F-BEF0C559E215}"/>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306B1F3-61FB-4FDC-814D-EEC1C1FC370B}"/>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texto vertical 2">
            <a:extLst>
              <a:ext uri="{FF2B5EF4-FFF2-40B4-BE49-F238E27FC236}">
                <a16:creationId xmlns="" xmlns:a16="http://schemas.microsoft.com/office/drawing/2014/main" id="{D52403B0-8D7F-4489-AB72-C346C8870138}"/>
              </a:ext>
            </a:extLst>
          </p:cNvPr>
          <p:cNvSpPr>
            <a:spLocks noGrp="1"/>
          </p:cNvSpPr>
          <p:nvPr>
            <p:ph type="body" orient="vert" idx="1"/>
          </p:nvPr>
        </p:nvSpPr>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 xmlns:a16="http://schemas.microsoft.com/office/drawing/2014/main" id="{D1FC9304-E5BD-4F3E-ADB0-974FEBCDEAA7}"/>
              </a:ext>
            </a:extLst>
          </p:cNvPr>
          <p:cNvSpPr>
            <a:spLocks noGrp="1"/>
          </p:cNvSpPr>
          <p:nvPr>
            <p:ph type="dt" sz="half" idx="10"/>
          </p:nvPr>
        </p:nvSpPr>
        <p:spPr/>
        <p:txBody>
          <a:bodyPr rtlCol="0"/>
          <a:lstStyle/>
          <a:p>
            <a:pPr rtl="0"/>
            <a:fld id="{37715B09-3522-4CB4-8118-C4718A6D3A35}" type="datetime1">
              <a:rPr lang="pt-BR" noProof="0" smtClean="0"/>
              <a:t>01/06/2021</a:t>
            </a:fld>
            <a:endParaRPr lang="pt-BR" noProof="0" dirty="0"/>
          </a:p>
        </p:txBody>
      </p:sp>
      <p:sp>
        <p:nvSpPr>
          <p:cNvPr id="5" name="Espaço Reservado para Rodapé 4">
            <a:extLst>
              <a:ext uri="{FF2B5EF4-FFF2-40B4-BE49-F238E27FC236}">
                <a16:creationId xmlns="" xmlns:a16="http://schemas.microsoft.com/office/drawing/2014/main" id="{C338AD29-D9CD-42D8-9604-C47996EE99A8}"/>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 xmlns:a16="http://schemas.microsoft.com/office/drawing/2014/main" id="{2452C394-EF43-405B-9653-70AAB9098DE0}"/>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19D1E61D-2F00-41ED-8D92-7CAEB9A5A511}"/>
              </a:ext>
            </a:extLst>
          </p:cNvPr>
          <p:cNvSpPr>
            <a:spLocks noGrp="1"/>
          </p:cNvSpPr>
          <p:nvPr>
            <p:ph type="title" orient="vert"/>
          </p:nvPr>
        </p:nvSpPr>
        <p:spPr>
          <a:xfrm>
            <a:off x="7088981" y="365125"/>
            <a:ext cx="2135981" cy="5811838"/>
          </a:xfrm>
        </p:spPr>
        <p:txBody>
          <a:bodyPr vert="eaVert" rtlCol="0"/>
          <a:lstStyle/>
          <a:p>
            <a:pPr rtl="0"/>
            <a:r>
              <a:rPr lang="pt-BR" noProof="0"/>
              <a:t>Clique para editar o título Mestre</a:t>
            </a:r>
            <a:endParaRPr lang="pt-BR" noProof="0" dirty="0"/>
          </a:p>
        </p:txBody>
      </p:sp>
      <p:sp>
        <p:nvSpPr>
          <p:cNvPr id="3" name="Espaço reservado para texto vertical 2">
            <a:extLst>
              <a:ext uri="{FF2B5EF4-FFF2-40B4-BE49-F238E27FC236}">
                <a16:creationId xmlns="" xmlns:a16="http://schemas.microsoft.com/office/drawing/2014/main" id="{54647491-5142-48CA-9664-F5082D450F38}"/>
              </a:ext>
            </a:extLst>
          </p:cNvPr>
          <p:cNvSpPr>
            <a:spLocks noGrp="1"/>
          </p:cNvSpPr>
          <p:nvPr>
            <p:ph type="body" orient="vert" idx="1"/>
          </p:nvPr>
        </p:nvSpPr>
        <p:spPr>
          <a:xfrm>
            <a:off x="681037" y="365125"/>
            <a:ext cx="6284119" cy="5811838"/>
          </a:xfrm>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 xmlns:a16="http://schemas.microsoft.com/office/drawing/2014/main" id="{D594576D-BE01-4BB5-A9F4-7DE4814E6820}"/>
              </a:ext>
            </a:extLst>
          </p:cNvPr>
          <p:cNvSpPr>
            <a:spLocks noGrp="1"/>
          </p:cNvSpPr>
          <p:nvPr>
            <p:ph type="dt" sz="half" idx="10"/>
          </p:nvPr>
        </p:nvSpPr>
        <p:spPr/>
        <p:txBody>
          <a:bodyPr rtlCol="0"/>
          <a:lstStyle/>
          <a:p>
            <a:pPr rtl="0"/>
            <a:fld id="{B34154FC-2565-4D8F-8D63-ABC71D72D12A}" type="datetime1">
              <a:rPr lang="pt-BR" noProof="0" smtClean="0"/>
              <a:t>01/06/2021</a:t>
            </a:fld>
            <a:endParaRPr lang="pt-BR" noProof="0" dirty="0"/>
          </a:p>
        </p:txBody>
      </p:sp>
      <p:sp>
        <p:nvSpPr>
          <p:cNvPr id="5" name="Espaço Reservado para Rodapé 4">
            <a:extLst>
              <a:ext uri="{FF2B5EF4-FFF2-40B4-BE49-F238E27FC236}">
                <a16:creationId xmlns="" xmlns:a16="http://schemas.microsoft.com/office/drawing/2014/main" id="{5C10CA14-AD61-4101-9143-F7884378CAD7}"/>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 xmlns:a16="http://schemas.microsoft.com/office/drawing/2014/main" id="{5E98B885-CFEA-4882-BBEA-C5F142089598}"/>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95166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197" indent="0" algn="ctr">
              <a:buNone/>
              <a:defRPr sz="2000"/>
            </a:lvl2pPr>
            <a:lvl3pPr marL="914395" indent="0" algn="ctr">
              <a:buNone/>
              <a:defRPr sz="1800"/>
            </a:lvl3pPr>
            <a:lvl4pPr marL="1371592" indent="0" algn="ctr">
              <a:buNone/>
              <a:defRPr sz="1600"/>
            </a:lvl4pPr>
            <a:lvl5pPr marL="1828789" indent="0" algn="ctr">
              <a:buNone/>
              <a:defRPr sz="1600"/>
            </a:lvl5pPr>
            <a:lvl6pPr marL="2285987" indent="0" algn="ctr">
              <a:buNone/>
              <a:defRPr sz="1600"/>
            </a:lvl6pPr>
            <a:lvl7pPr marL="2743184" indent="0" algn="ctr">
              <a:buNone/>
              <a:defRPr sz="1600"/>
            </a:lvl7pPr>
            <a:lvl8pPr marL="3200381" indent="0" algn="ctr">
              <a:buNone/>
              <a:defRPr sz="1600"/>
            </a:lvl8pPr>
            <a:lvl9pPr marL="3657579"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86365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46421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400">
                <a:solidFill>
                  <a:schemeClr val="tx1"/>
                </a:solidFill>
              </a:defRPr>
            </a:lvl1pPr>
            <a:lvl2pPr marL="457197" indent="0">
              <a:buNone/>
              <a:defRPr sz="2000">
                <a:solidFill>
                  <a:schemeClr val="tx1">
                    <a:tint val="75000"/>
                  </a:schemeClr>
                </a:solidFill>
              </a:defRPr>
            </a:lvl2pPr>
            <a:lvl3pPr marL="914395" indent="0">
              <a:buNone/>
              <a:defRPr sz="1800">
                <a:solidFill>
                  <a:schemeClr val="tx1">
                    <a:tint val="75000"/>
                  </a:schemeClr>
                </a:solidFill>
              </a:defRPr>
            </a:lvl3pPr>
            <a:lvl4pPr marL="1371592" indent="0">
              <a:buNone/>
              <a:defRPr sz="1600">
                <a:solidFill>
                  <a:schemeClr val="tx1">
                    <a:tint val="75000"/>
                  </a:schemeClr>
                </a:solidFill>
              </a:defRPr>
            </a:lvl4pPr>
            <a:lvl5pPr marL="1828789" indent="0">
              <a:buNone/>
              <a:defRPr sz="1600">
                <a:solidFill>
                  <a:schemeClr val="tx1">
                    <a:tint val="75000"/>
                  </a:schemeClr>
                </a:solidFill>
              </a:defRPr>
            </a:lvl5pPr>
            <a:lvl6pPr marL="2285987" indent="0">
              <a:buNone/>
              <a:defRPr sz="1600">
                <a:solidFill>
                  <a:schemeClr val="tx1">
                    <a:tint val="75000"/>
                  </a:schemeClr>
                </a:solidFill>
              </a:defRPr>
            </a:lvl6pPr>
            <a:lvl7pPr marL="2743184" indent="0">
              <a:buNone/>
              <a:defRPr sz="1600">
                <a:solidFill>
                  <a:schemeClr val="tx1">
                    <a:tint val="75000"/>
                  </a:schemeClr>
                </a:solidFill>
              </a:defRPr>
            </a:lvl7pPr>
            <a:lvl8pPr marL="3200381" indent="0">
              <a:buNone/>
              <a:defRPr sz="1600">
                <a:solidFill>
                  <a:schemeClr val="tx1">
                    <a:tint val="75000"/>
                  </a:schemeClr>
                </a:solidFill>
              </a:defRPr>
            </a:lvl8pPr>
            <a:lvl9pPr marL="3657579"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19483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087963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82329" y="2505075"/>
            <a:ext cx="4190702"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14913" y="2505075"/>
            <a:ext cx="4211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pt-B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96071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pt-B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698541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pt-B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155887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4211340" y="987429"/>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197" indent="0">
              <a:buNone/>
              <a:defRPr sz="1400"/>
            </a:lvl2pPr>
            <a:lvl3pPr marL="914395" indent="0">
              <a:buNone/>
              <a:defRPr sz="1200"/>
            </a:lvl3pPr>
            <a:lvl4pPr marL="1371592" indent="0">
              <a:buNone/>
              <a:defRPr sz="1000"/>
            </a:lvl4pPr>
            <a:lvl5pPr marL="1828789" indent="0">
              <a:buNone/>
              <a:defRPr sz="1000"/>
            </a:lvl5pPr>
            <a:lvl6pPr marL="2285987" indent="0">
              <a:buNone/>
              <a:defRPr sz="1000"/>
            </a:lvl6pPr>
            <a:lvl7pPr marL="2743184" indent="0">
              <a:buNone/>
              <a:defRPr sz="1000"/>
            </a:lvl7pPr>
            <a:lvl8pPr marL="3200381" indent="0">
              <a:buNone/>
              <a:defRPr sz="1000"/>
            </a:lvl8pPr>
            <a:lvl9pPr marL="3657579"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141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98C47AB-DC6F-40F0-B4FB-9C0850EE0A7C}"/>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conteúdo 2">
            <a:extLst>
              <a:ext uri="{FF2B5EF4-FFF2-40B4-BE49-F238E27FC236}">
                <a16:creationId xmlns="" xmlns:a16="http://schemas.microsoft.com/office/drawing/2014/main" id="{AB0939C5-683A-4FDC-A8CF-5F35848AD687}"/>
              </a:ext>
            </a:extLst>
          </p:cNvPr>
          <p:cNvSpPr>
            <a:spLocks noGrp="1"/>
          </p:cNvSpPr>
          <p:nvPr>
            <p:ph idx="1"/>
          </p:nvPr>
        </p:nvSpPr>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 xmlns:a16="http://schemas.microsoft.com/office/drawing/2014/main" id="{8E1FB5F0-A7AB-4ACB-91A6-4B836F174335}"/>
              </a:ext>
            </a:extLst>
          </p:cNvPr>
          <p:cNvSpPr>
            <a:spLocks noGrp="1"/>
          </p:cNvSpPr>
          <p:nvPr>
            <p:ph type="dt" sz="half" idx="10"/>
          </p:nvPr>
        </p:nvSpPr>
        <p:spPr/>
        <p:txBody>
          <a:bodyPr rtlCol="0"/>
          <a:lstStyle/>
          <a:p>
            <a:pPr rtl="0"/>
            <a:fld id="{1B2ACDB5-1E7E-4CBE-B5B1-81ED7F22C8C7}" type="datetime1">
              <a:rPr lang="pt-BR" noProof="0" smtClean="0"/>
              <a:t>01/06/2021</a:t>
            </a:fld>
            <a:endParaRPr lang="pt-BR" noProof="0" dirty="0"/>
          </a:p>
        </p:txBody>
      </p:sp>
      <p:sp>
        <p:nvSpPr>
          <p:cNvPr id="5" name="Espaço Reservado para Rodapé 4">
            <a:extLst>
              <a:ext uri="{FF2B5EF4-FFF2-40B4-BE49-F238E27FC236}">
                <a16:creationId xmlns="" xmlns:a16="http://schemas.microsoft.com/office/drawing/2014/main" id="{B01BCE02-CEFC-4D30-BBB0-23CE2CB5B319}"/>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 xmlns:a16="http://schemas.microsoft.com/office/drawing/2014/main" id="{38F49760-3E16-4F16-B710-C85178E29FE7}"/>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679804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211340" y="987429"/>
            <a:ext cx="5014913" cy="4873625"/>
          </a:xfrm>
        </p:spPr>
        <p:txBody>
          <a:bodyPr anchor="t"/>
          <a:lstStyle>
            <a:lvl1pPr marL="0" indent="0">
              <a:buNone/>
              <a:defRPr sz="3200"/>
            </a:lvl1pPr>
            <a:lvl2pPr marL="457197"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4" indent="0">
              <a:buNone/>
              <a:defRPr sz="2000"/>
            </a:lvl7pPr>
            <a:lvl8pPr marL="3200381" indent="0">
              <a:buNone/>
              <a:defRPr sz="2000"/>
            </a:lvl8pPr>
            <a:lvl9pPr marL="3657579"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197" indent="0">
              <a:buNone/>
              <a:defRPr sz="1400"/>
            </a:lvl2pPr>
            <a:lvl3pPr marL="914395" indent="0">
              <a:buNone/>
              <a:defRPr sz="1200"/>
            </a:lvl3pPr>
            <a:lvl4pPr marL="1371592" indent="0">
              <a:buNone/>
              <a:defRPr sz="1000"/>
            </a:lvl4pPr>
            <a:lvl5pPr marL="1828789" indent="0">
              <a:buNone/>
              <a:defRPr sz="1000"/>
            </a:lvl5pPr>
            <a:lvl6pPr marL="2285987" indent="0">
              <a:buNone/>
              <a:defRPr sz="1000"/>
            </a:lvl6pPr>
            <a:lvl7pPr marL="2743184" indent="0">
              <a:buNone/>
              <a:defRPr sz="1000"/>
            </a:lvl7pPr>
            <a:lvl8pPr marL="3200381" indent="0">
              <a:buNone/>
              <a:defRPr sz="1000"/>
            </a:lvl8pPr>
            <a:lvl9pPr marL="3657579"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817616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076564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6269279-5E31-1B4A-A548-A2A81D3EE557}" type="datetimeFigureOut">
              <a:rPr lang="pt-BR" smtClean="0">
                <a:solidFill>
                  <a:prstClr val="black">
                    <a:tint val="75000"/>
                  </a:prstClr>
                </a:solidFill>
              </a:rPr>
              <a:pPr/>
              <a:t>01/06/2021</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E48113D-6489-BD44-B4D7-7B69EE02399D}"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66512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39EE07D-6026-47C0-975A-7E493011BA90}"/>
              </a:ext>
            </a:extLst>
          </p:cNvPr>
          <p:cNvSpPr>
            <a:spLocks noGrp="1"/>
          </p:cNvSpPr>
          <p:nvPr>
            <p:ph type="title"/>
          </p:nvPr>
        </p:nvSpPr>
        <p:spPr>
          <a:xfrm>
            <a:off x="675878" y="1709739"/>
            <a:ext cx="8543925" cy="2852737"/>
          </a:xfrm>
        </p:spPr>
        <p:txBody>
          <a:bodyPr rtlCol="0" anchor="b"/>
          <a:lstStyle>
            <a:lvl1pPr>
              <a:defRPr sz="6000"/>
            </a:lvl1pPr>
          </a:lstStyle>
          <a:p>
            <a:pPr rtl="0"/>
            <a:r>
              <a:rPr lang="pt-BR" noProof="0"/>
              <a:t>Clique para editar o título Mestre</a:t>
            </a:r>
            <a:endParaRPr lang="pt-BR" noProof="0" dirty="0"/>
          </a:p>
        </p:txBody>
      </p:sp>
      <p:sp>
        <p:nvSpPr>
          <p:cNvPr id="3" name="Espaço reservado para texto 2">
            <a:extLst>
              <a:ext uri="{FF2B5EF4-FFF2-40B4-BE49-F238E27FC236}">
                <a16:creationId xmlns="" xmlns:a16="http://schemas.microsoft.com/office/drawing/2014/main" id="{3CC00015-2956-4E1F-B05F-214F1DE24EAC}"/>
              </a:ext>
            </a:extLst>
          </p:cNvPr>
          <p:cNvSpPr>
            <a:spLocks noGrp="1"/>
          </p:cNvSpPr>
          <p:nvPr>
            <p:ph type="body" idx="1"/>
          </p:nvPr>
        </p:nvSpPr>
        <p:spPr>
          <a:xfrm>
            <a:off x="675878" y="4589464"/>
            <a:ext cx="8543925"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Clique para editar os estilos de texto Mestres</a:t>
            </a:r>
          </a:p>
        </p:txBody>
      </p:sp>
      <p:sp>
        <p:nvSpPr>
          <p:cNvPr id="4" name="Espaço Reservado para Data 3">
            <a:extLst>
              <a:ext uri="{FF2B5EF4-FFF2-40B4-BE49-F238E27FC236}">
                <a16:creationId xmlns="" xmlns:a16="http://schemas.microsoft.com/office/drawing/2014/main" id="{45556B43-C1CB-4618-B91B-AAAEEB4015DA}"/>
              </a:ext>
            </a:extLst>
          </p:cNvPr>
          <p:cNvSpPr>
            <a:spLocks noGrp="1"/>
          </p:cNvSpPr>
          <p:nvPr>
            <p:ph type="dt" sz="half" idx="10"/>
          </p:nvPr>
        </p:nvSpPr>
        <p:spPr/>
        <p:txBody>
          <a:bodyPr rtlCol="0"/>
          <a:lstStyle/>
          <a:p>
            <a:pPr rtl="0"/>
            <a:fld id="{2EF57EF5-FA72-490B-970A-50DC7AC3E1A8}" type="datetime1">
              <a:rPr lang="pt-BR" noProof="0" smtClean="0"/>
              <a:t>01/06/2021</a:t>
            </a:fld>
            <a:endParaRPr lang="pt-BR" noProof="0" dirty="0"/>
          </a:p>
        </p:txBody>
      </p:sp>
      <p:sp>
        <p:nvSpPr>
          <p:cNvPr id="5" name="Espaço Reservado para Rodapé 4">
            <a:extLst>
              <a:ext uri="{FF2B5EF4-FFF2-40B4-BE49-F238E27FC236}">
                <a16:creationId xmlns="" xmlns:a16="http://schemas.microsoft.com/office/drawing/2014/main" id="{C1688E39-E80F-4C18-9C2A-69886B82214A}"/>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 xmlns:a16="http://schemas.microsoft.com/office/drawing/2014/main" id="{A24C5964-5187-4195-8EAF-85D18DC4F58C}"/>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967B990-ED8C-4AAA-8241-C4881B1382A7}"/>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conteúdo 2">
            <a:extLst>
              <a:ext uri="{FF2B5EF4-FFF2-40B4-BE49-F238E27FC236}">
                <a16:creationId xmlns="" xmlns:a16="http://schemas.microsoft.com/office/drawing/2014/main" id="{566612F2-9E33-44D3-80E2-578C5440A7C8}"/>
              </a:ext>
            </a:extLst>
          </p:cNvPr>
          <p:cNvSpPr>
            <a:spLocks noGrp="1"/>
          </p:cNvSpPr>
          <p:nvPr>
            <p:ph sz="half" idx="1"/>
          </p:nvPr>
        </p:nvSpPr>
        <p:spPr>
          <a:xfrm>
            <a:off x="681038"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conteúdo 3">
            <a:extLst>
              <a:ext uri="{FF2B5EF4-FFF2-40B4-BE49-F238E27FC236}">
                <a16:creationId xmlns="" xmlns:a16="http://schemas.microsoft.com/office/drawing/2014/main" id="{9F8F7B21-660D-43B3-9151-B40C9ABCD717}"/>
              </a:ext>
            </a:extLst>
          </p:cNvPr>
          <p:cNvSpPr>
            <a:spLocks noGrp="1"/>
          </p:cNvSpPr>
          <p:nvPr>
            <p:ph sz="half" idx="2"/>
          </p:nvPr>
        </p:nvSpPr>
        <p:spPr>
          <a:xfrm>
            <a:off x="5014913"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Data 4">
            <a:extLst>
              <a:ext uri="{FF2B5EF4-FFF2-40B4-BE49-F238E27FC236}">
                <a16:creationId xmlns="" xmlns:a16="http://schemas.microsoft.com/office/drawing/2014/main" id="{AC326A10-CB05-4418-9338-CB55A7059760}"/>
              </a:ext>
            </a:extLst>
          </p:cNvPr>
          <p:cNvSpPr>
            <a:spLocks noGrp="1"/>
          </p:cNvSpPr>
          <p:nvPr>
            <p:ph type="dt" sz="half" idx="10"/>
          </p:nvPr>
        </p:nvSpPr>
        <p:spPr/>
        <p:txBody>
          <a:bodyPr rtlCol="0"/>
          <a:lstStyle/>
          <a:p>
            <a:pPr rtl="0"/>
            <a:fld id="{DCFE9B65-0CD7-4376-AC13-14C63B90836B}" type="datetime1">
              <a:rPr lang="pt-BR" noProof="0" smtClean="0"/>
              <a:t>01/06/2021</a:t>
            </a:fld>
            <a:endParaRPr lang="pt-BR" noProof="0" dirty="0"/>
          </a:p>
        </p:txBody>
      </p:sp>
      <p:sp>
        <p:nvSpPr>
          <p:cNvPr id="6" name="Espaço Reservado para Rodapé 5">
            <a:extLst>
              <a:ext uri="{FF2B5EF4-FFF2-40B4-BE49-F238E27FC236}">
                <a16:creationId xmlns="" xmlns:a16="http://schemas.microsoft.com/office/drawing/2014/main" id="{06940335-9BE1-42D1-A30D-C3232BD3EE0C}"/>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 xmlns:a16="http://schemas.microsoft.com/office/drawing/2014/main" id="{14E95C68-4307-4B03-8921-74DB104105C2}"/>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97EBEC8-AC56-429B-89C3-BB6A0E6E3B4E}"/>
              </a:ext>
            </a:extLst>
          </p:cNvPr>
          <p:cNvSpPr>
            <a:spLocks noGrp="1"/>
          </p:cNvSpPr>
          <p:nvPr>
            <p:ph type="title"/>
          </p:nvPr>
        </p:nvSpPr>
        <p:spPr>
          <a:xfrm>
            <a:off x="682328" y="365126"/>
            <a:ext cx="8543925" cy="1325563"/>
          </a:xfrm>
        </p:spPr>
        <p:txBody>
          <a:bodyPr rtlCol="0"/>
          <a:lstStyle/>
          <a:p>
            <a:pPr rtl="0"/>
            <a:r>
              <a:rPr lang="pt-BR" noProof="0"/>
              <a:t>Clique para editar o título Mestre</a:t>
            </a:r>
            <a:endParaRPr lang="pt-BR" noProof="0" dirty="0"/>
          </a:p>
        </p:txBody>
      </p:sp>
      <p:sp>
        <p:nvSpPr>
          <p:cNvPr id="3" name="Espaço reservado para texto 2">
            <a:extLst>
              <a:ext uri="{FF2B5EF4-FFF2-40B4-BE49-F238E27FC236}">
                <a16:creationId xmlns="" xmlns:a16="http://schemas.microsoft.com/office/drawing/2014/main" id="{263866BA-F48C-4383-B119-81B349676192}"/>
              </a:ext>
            </a:extLst>
          </p:cNvPr>
          <p:cNvSpPr>
            <a:spLocks noGrp="1"/>
          </p:cNvSpPr>
          <p:nvPr>
            <p:ph type="body" idx="1"/>
          </p:nvPr>
        </p:nvSpPr>
        <p:spPr>
          <a:xfrm>
            <a:off x="682328" y="1681163"/>
            <a:ext cx="419070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4" name="Espaço reservado para conteúdo 3">
            <a:extLst>
              <a:ext uri="{FF2B5EF4-FFF2-40B4-BE49-F238E27FC236}">
                <a16:creationId xmlns="" xmlns:a16="http://schemas.microsoft.com/office/drawing/2014/main" id="{5C89F967-CBBC-414E-9DC3-136707A8D352}"/>
              </a:ext>
            </a:extLst>
          </p:cNvPr>
          <p:cNvSpPr>
            <a:spLocks noGrp="1"/>
          </p:cNvSpPr>
          <p:nvPr>
            <p:ph sz="half" idx="2"/>
          </p:nvPr>
        </p:nvSpPr>
        <p:spPr>
          <a:xfrm>
            <a:off x="682328" y="2505075"/>
            <a:ext cx="4190702"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texto 4">
            <a:extLst>
              <a:ext uri="{FF2B5EF4-FFF2-40B4-BE49-F238E27FC236}">
                <a16:creationId xmlns="" xmlns:a16="http://schemas.microsoft.com/office/drawing/2014/main" id="{4B905A60-FBC4-40AC-9F71-0FAD9CD7A69C}"/>
              </a:ext>
            </a:extLst>
          </p:cNvPr>
          <p:cNvSpPr>
            <a:spLocks noGrp="1"/>
          </p:cNvSpPr>
          <p:nvPr>
            <p:ph type="body" sz="quarter" idx="3"/>
          </p:nvPr>
        </p:nvSpPr>
        <p:spPr>
          <a:xfrm>
            <a:off x="5014913" y="1681163"/>
            <a:ext cx="4211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6" name="Espaço reservado para conteúdo 5">
            <a:extLst>
              <a:ext uri="{FF2B5EF4-FFF2-40B4-BE49-F238E27FC236}">
                <a16:creationId xmlns="" xmlns:a16="http://schemas.microsoft.com/office/drawing/2014/main" id="{F24F92BA-75D6-44F9-A1C8-BCFBF6FF6E03}"/>
              </a:ext>
            </a:extLst>
          </p:cNvPr>
          <p:cNvSpPr>
            <a:spLocks noGrp="1"/>
          </p:cNvSpPr>
          <p:nvPr>
            <p:ph sz="quarter" idx="4"/>
          </p:nvPr>
        </p:nvSpPr>
        <p:spPr>
          <a:xfrm>
            <a:off x="5014913" y="2505075"/>
            <a:ext cx="4211340"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Espaço Reservado para Data 6">
            <a:extLst>
              <a:ext uri="{FF2B5EF4-FFF2-40B4-BE49-F238E27FC236}">
                <a16:creationId xmlns="" xmlns:a16="http://schemas.microsoft.com/office/drawing/2014/main" id="{AE93CDDC-3537-4692-BE83-87B2A82A7040}"/>
              </a:ext>
            </a:extLst>
          </p:cNvPr>
          <p:cNvSpPr>
            <a:spLocks noGrp="1"/>
          </p:cNvSpPr>
          <p:nvPr>
            <p:ph type="dt" sz="half" idx="10"/>
          </p:nvPr>
        </p:nvSpPr>
        <p:spPr/>
        <p:txBody>
          <a:bodyPr rtlCol="0"/>
          <a:lstStyle/>
          <a:p>
            <a:pPr rtl="0"/>
            <a:fld id="{B47E394B-D6C2-4552-83E0-A2BFC8522A41}" type="datetime1">
              <a:rPr lang="pt-BR" noProof="0" smtClean="0"/>
              <a:t>01/06/2021</a:t>
            </a:fld>
            <a:endParaRPr lang="pt-BR" noProof="0" dirty="0"/>
          </a:p>
        </p:txBody>
      </p:sp>
      <p:sp>
        <p:nvSpPr>
          <p:cNvPr id="8" name="Espaço Reservado para Rodapé 7">
            <a:extLst>
              <a:ext uri="{FF2B5EF4-FFF2-40B4-BE49-F238E27FC236}">
                <a16:creationId xmlns="" xmlns:a16="http://schemas.microsoft.com/office/drawing/2014/main" id="{DF37B9E1-D5EA-4054-8D92-F930B36963A4}"/>
              </a:ext>
            </a:extLst>
          </p:cNvPr>
          <p:cNvSpPr>
            <a:spLocks noGrp="1"/>
          </p:cNvSpPr>
          <p:nvPr>
            <p:ph type="ftr" sz="quarter" idx="11"/>
          </p:nvPr>
        </p:nvSpPr>
        <p:spPr/>
        <p:txBody>
          <a:bodyPr rtlCol="0"/>
          <a:lstStyle/>
          <a:p>
            <a:pPr rtl="0"/>
            <a:endParaRPr lang="pt-BR" noProof="0" dirty="0"/>
          </a:p>
        </p:txBody>
      </p:sp>
      <p:sp>
        <p:nvSpPr>
          <p:cNvPr id="9" name="Espaço Reservado para o Número do Slide 8">
            <a:extLst>
              <a:ext uri="{FF2B5EF4-FFF2-40B4-BE49-F238E27FC236}">
                <a16:creationId xmlns="" xmlns:a16="http://schemas.microsoft.com/office/drawing/2014/main" id="{9898A038-7CD6-4715-9FDA-7194E6BCAA55}"/>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D65FAF-B698-49B0-B197-FD64C97AFD0C}"/>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Data 2">
            <a:extLst>
              <a:ext uri="{FF2B5EF4-FFF2-40B4-BE49-F238E27FC236}">
                <a16:creationId xmlns="" xmlns:a16="http://schemas.microsoft.com/office/drawing/2014/main" id="{BD3E3F44-F1D6-40F7-9A7D-0542C4A9C58A}"/>
              </a:ext>
            </a:extLst>
          </p:cNvPr>
          <p:cNvSpPr>
            <a:spLocks noGrp="1"/>
          </p:cNvSpPr>
          <p:nvPr>
            <p:ph type="dt" sz="half" idx="10"/>
          </p:nvPr>
        </p:nvSpPr>
        <p:spPr/>
        <p:txBody>
          <a:bodyPr rtlCol="0"/>
          <a:lstStyle/>
          <a:p>
            <a:pPr rtl="0"/>
            <a:fld id="{04545A8C-9CCF-4345-970A-00D172E9775D}" type="datetime1">
              <a:rPr lang="pt-BR" noProof="0" smtClean="0"/>
              <a:t>01/06/2021</a:t>
            </a:fld>
            <a:endParaRPr lang="pt-BR" noProof="0" dirty="0"/>
          </a:p>
        </p:txBody>
      </p:sp>
      <p:sp>
        <p:nvSpPr>
          <p:cNvPr id="4" name="Espaço Reservado para Rodapé 3">
            <a:extLst>
              <a:ext uri="{FF2B5EF4-FFF2-40B4-BE49-F238E27FC236}">
                <a16:creationId xmlns="" xmlns:a16="http://schemas.microsoft.com/office/drawing/2014/main" id="{0248CC28-3F4A-42A0-B211-4BA085ADCDBC}"/>
              </a:ext>
            </a:extLst>
          </p:cNvPr>
          <p:cNvSpPr>
            <a:spLocks noGrp="1"/>
          </p:cNvSpPr>
          <p:nvPr>
            <p:ph type="ftr" sz="quarter" idx="11"/>
          </p:nvPr>
        </p:nvSpPr>
        <p:spPr/>
        <p:txBody>
          <a:bodyPr rtlCol="0"/>
          <a:lstStyle/>
          <a:p>
            <a:pPr rtl="0"/>
            <a:endParaRPr lang="pt-BR" noProof="0" dirty="0"/>
          </a:p>
        </p:txBody>
      </p:sp>
      <p:sp>
        <p:nvSpPr>
          <p:cNvPr id="5" name="Espaço Reservado para o Número do Slide 4">
            <a:extLst>
              <a:ext uri="{FF2B5EF4-FFF2-40B4-BE49-F238E27FC236}">
                <a16:creationId xmlns="" xmlns:a16="http://schemas.microsoft.com/office/drawing/2014/main" id="{BC3B6C99-6764-43D0-84AE-52C83494F61A}"/>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0479C79D-3B8A-4FA9-BC4A-63E3EF10AA4E}"/>
              </a:ext>
            </a:extLst>
          </p:cNvPr>
          <p:cNvSpPr>
            <a:spLocks noGrp="1"/>
          </p:cNvSpPr>
          <p:nvPr>
            <p:ph type="dt" sz="half" idx="10"/>
          </p:nvPr>
        </p:nvSpPr>
        <p:spPr/>
        <p:txBody>
          <a:bodyPr rtlCol="0"/>
          <a:lstStyle/>
          <a:p>
            <a:pPr rtl="0"/>
            <a:fld id="{BD049FBF-03BB-45F3-ACE0-06080F965232}" type="datetime1">
              <a:rPr lang="pt-BR" noProof="0" smtClean="0"/>
              <a:t>01/06/2021</a:t>
            </a:fld>
            <a:endParaRPr lang="pt-BR" noProof="0" dirty="0"/>
          </a:p>
        </p:txBody>
      </p:sp>
      <p:sp>
        <p:nvSpPr>
          <p:cNvPr id="3" name="Espaço Reservado para Rodapé 2">
            <a:extLst>
              <a:ext uri="{FF2B5EF4-FFF2-40B4-BE49-F238E27FC236}">
                <a16:creationId xmlns="" xmlns:a16="http://schemas.microsoft.com/office/drawing/2014/main" id="{E4730E35-44DB-4FED-9E24-5BBE5D9DA834}"/>
              </a:ext>
            </a:extLst>
          </p:cNvPr>
          <p:cNvSpPr>
            <a:spLocks noGrp="1"/>
          </p:cNvSpPr>
          <p:nvPr>
            <p:ph type="ftr" sz="quarter" idx="11"/>
          </p:nvPr>
        </p:nvSpPr>
        <p:spPr/>
        <p:txBody>
          <a:bodyPr rtlCol="0"/>
          <a:lstStyle/>
          <a:p>
            <a:pPr rtl="0"/>
            <a:endParaRPr lang="pt-BR" noProof="0" dirty="0"/>
          </a:p>
        </p:txBody>
      </p:sp>
      <p:sp>
        <p:nvSpPr>
          <p:cNvPr id="4" name="Espaço reservado para o número do slide 3">
            <a:extLst>
              <a:ext uri="{FF2B5EF4-FFF2-40B4-BE49-F238E27FC236}">
                <a16:creationId xmlns="" xmlns:a16="http://schemas.microsoft.com/office/drawing/2014/main" id="{A1CDC42F-3337-4692-B53C-A552904877F8}"/>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6907D58-952D-44D7-9911-60544C9F5392}"/>
              </a:ext>
            </a:extLst>
          </p:cNvPr>
          <p:cNvSpPr>
            <a:spLocks noGrp="1"/>
          </p:cNvSpPr>
          <p:nvPr>
            <p:ph type="title"/>
          </p:nvPr>
        </p:nvSpPr>
        <p:spPr>
          <a:xfrm>
            <a:off x="682328" y="457200"/>
            <a:ext cx="3194943" cy="1600200"/>
          </a:xfrm>
        </p:spPr>
        <p:txBody>
          <a:bodyPr rtlCol="0" anchor="b"/>
          <a:lstStyle>
            <a:lvl1pPr>
              <a:defRPr sz="3200"/>
            </a:lvl1pPr>
          </a:lstStyle>
          <a:p>
            <a:pPr rtl="0"/>
            <a:r>
              <a:rPr lang="pt-BR" noProof="0"/>
              <a:t>Clique para editar o título Mestre</a:t>
            </a:r>
            <a:endParaRPr lang="pt-BR" noProof="0" dirty="0"/>
          </a:p>
        </p:txBody>
      </p:sp>
      <p:sp>
        <p:nvSpPr>
          <p:cNvPr id="3" name="Espaço reservado para conteúdo 2">
            <a:extLst>
              <a:ext uri="{FF2B5EF4-FFF2-40B4-BE49-F238E27FC236}">
                <a16:creationId xmlns="" xmlns:a16="http://schemas.microsoft.com/office/drawing/2014/main" id="{305BC150-9914-4A82-84CF-B3708B97573A}"/>
              </a:ext>
            </a:extLst>
          </p:cNvPr>
          <p:cNvSpPr>
            <a:spLocks noGrp="1"/>
          </p:cNvSpPr>
          <p:nvPr>
            <p:ph idx="1"/>
          </p:nvPr>
        </p:nvSpPr>
        <p:spPr>
          <a:xfrm>
            <a:off x="4211340" y="987426"/>
            <a:ext cx="501491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texto 3">
            <a:extLst>
              <a:ext uri="{FF2B5EF4-FFF2-40B4-BE49-F238E27FC236}">
                <a16:creationId xmlns="" xmlns:a16="http://schemas.microsoft.com/office/drawing/2014/main" id="{144A7C02-9C7E-401F-BABE-D3028FF18CED}"/>
              </a:ext>
            </a:extLst>
          </p:cNvPr>
          <p:cNvSpPr>
            <a:spLocks noGrp="1"/>
          </p:cNvSpPr>
          <p:nvPr>
            <p:ph type="body" sz="half" idx="2"/>
          </p:nvPr>
        </p:nvSpPr>
        <p:spPr>
          <a:xfrm>
            <a:off x="682328" y="2057400"/>
            <a:ext cx="3194943"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5" name="Espaço Reservado para Data 4">
            <a:extLst>
              <a:ext uri="{FF2B5EF4-FFF2-40B4-BE49-F238E27FC236}">
                <a16:creationId xmlns="" xmlns:a16="http://schemas.microsoft.com/office/drawing/2014/main" id="{5ED6080A-4623-4F4C-B5BF-7E9E7531FA72}"/>
              </a:ext>
            </a:extLst>
          </p:cNvPr>
          <p:cNvSpPr>
            <a:spLocks noGrp="1"/>
          </p:cNvSpPr>
          <p:nvPr>
            <p:ph type="dt" sz="half" idx="10"/>
          </p:nvPr>
        </p:nvSpPr>
        <p:spPr/>
        <p:txBody>
          <a:bodyPr rtlCol="0"/>
          <a:lstStyle/>
          <a:p>
            <a:pPr rtl="0"/>
            <a:fld id="{7E571CFD-1263-4FDC-917F-EAEBEAFB9EB0}" type="datetime1">
              <a:rPr lang="pt-BR" noProof="0" smtClean="0"/>
              <a:t>01/06/2021</a:t>
            </a:fld>
            <a:endParaRPr lang="pt-BR" noProof="0" dirty="0"/>
          </a:p>
        </p:txBody>
      </p:sp>
      <p:sp>
        <p:nvSpPr>
          <p:cNvPr id="6" name="Espaço Reservado para Rodapé 5">
            <a:extLst>
              <a:ext uri="{FF2B5EF4-FFF2-40B4-BE49-F238E27FC236}">
                <a16:creationId xmlns="" xmlns:a16="http://schemas.microsoft.com/office/drawing/2014/main" id="{319B1D15-0BD5-4F6E-A265-BD1F2F3613FA}"/>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 xmlns:a16="http://schemas.microsoft.com/office/drawing/2014/main" id="{5FF764D4-AA29-4DF8-A501-E2B904E9CC31}"/>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814D526-F53C-446D-8D7C-8A73C2A6AB0F}"/>
              </a:ext>
            </a:extLst>
          </p:cNvPr>
          <p:cNvSpPr>
            <a:spLocks noGrp="1"/>
          </p:cNvSpPr>
          <p:nvPr>
            <p:ph type="title"/>
          </p:nvPr>
        </p:nvSpPr>
        <p:spPr>
          <a:xfrm>
            <a:off x="682328" y="457200"/>
            <a:ext cx="3194943" cy="1600200"/>
          </a:xfrm>
        </p:spPr>
        <p:txBody>
          <a:bodyPr rtlCol="0" anchor="b"/>
          <a:lstStyle>
            <a:lvl1pPr>
              <a:defRPr sz="3200"/>
            </a:lvl1pPr>
          </a:lstStyle>
          <a:p>
            <a:pPr rtl="0"/>
            <a:r>
              <a:rPr lang="pt-BR" noProof="0"/>
              <a:t>Clique para editar o título Mestre</a:t>
            </a:r>
            <a:endParaRPr lang="pt-BR" noProof="0" dirty="0"/>
          </a:p>
        </p:txBody>
      </p:sp>
      <p:sp>
        <p:nvSpPr>
          <p:cNvPr id="3" name="Espaço reservado para imagem 2">
            <a:extLst>
              <a:ext uri="{FF2B5EF4-FFF2-40B4-BE49-F238E27FC236}">
                <a16:creationId xmlns="" xmlns:a16="http://schemas.microsoft.com/office/drawing/2014/main" id="{7341CC3D-D32B-4629-85B8-E779A41050BA}"/>
              </a:ext>
            </a:extLst>
          </p:cNvPr>
          <p:cNvSpPr>
            <a:spLocks noGrp="1"/>
          </p:cNvSpPr>
          <p:nvPr>
            <p:ph type="pic" idx="1"/>
          </p:nvPr>
        </p:nvSpPr>
        <p:spPr>
          <a:xfrm>
            <a:off x="4211340" y="987426"/>
            <a:ext cx="5014913"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dirty="0"/>
              <a:t>Clique no ícone para adicionar uma imagem</a:t>
            </a:r>
          </a:p>
        </p:txBody>
      </p:sp>
      <p:sp>
        <p:nvSpPr>
          <p:cNvPr id="4" name="Espaço reservado para texto 3">
            <a:extLst>
              <a:ext uri="{FF2B5EF4-FFF2-40B4-BE49-F238E27FC236}">
                <a16:creationId xmlns="" xmlns:a16="http://schemas.microsoft.com/office/drawing/2014/main" id="{A0517242-BF08-4A5E-ABD7-483896CAE987}"/>
              </a:ext>
            </a:extLst>
          </p:cNvPr>
          <p:cNvSpPr>
            <a:spLocks noGrp="1"/>
          </p:cNvSpPr>
          <p:nvPr>
            <p:ph type="body" sz="half" idx="2"/>
          </p:nvPr>
        </p:nvSpPr>
        <p:spPr>
          <a:xfrm>
            <a:off x="682328" y="2057400"/>
            <a:ext cx="3194943"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5" name="Espaço Reservado para Data 4">
            <a:extLst>
              <a:ext uri="{FF2B5EF4-FFF2-40B4-BE49-F238E27FC236}">
                <a16:creationId xmlns="" xmlns:a16="http://schemas.microsoft.com/office/drawing/2014/main" id="{30B2B8E4-DF23-4701-B28A-B9E5700B31BD}"/>
              </a:ext>
            </a:extLst>
          </p:cNvPr>
          <p:cNvSpPr>
            <a:spLocks noGrp="1"/>
          </p:cNvSpPr>
          <p:nvPr>
            <p:ph type="dt" sz="half" idx="10"/>
          </p:nvPr>
        </p:nvSpPr>
        <p:spPr/>
        <p:txBody>
          <a:bodyPr rtlCol="0"/>
          <a:lstStyle/>
          <a:p>
            <a:pPr rtl="0"/>
            <a:fld id="{E5B14FA4-418B-41E9-BCEB-BA041B2FF419}" type="datetime1">
              <a:rPr lang="pt-BR" noProof="0" smtClean="0"/>
              <a:t>01/06/2021</a:t>
            </a:fld>
            <a:endParaRPr lang="pt-BR" noProof="0" dirty="0"/>
          </a:p>
        </p:txBody>
      </p:sp>
      <p:sp>
        <p:nvSpPr>
          <p:cNvPr id="6" name="Espaço Reservado para Rodapé 5">
            <a:extLst>
              <a:ext uri="{FF2B5EF4-FFF2-40B4-BE49-F238E27FC236}">
                <a16:creationId xmlns="" xmlns:a16="http://schemas.microsoft.com/office/drawing/2014/main" id="{546DE909-4588-4CF5-B2FA-B76312433413}"/>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 xmlns:a16="http://schemas.microsoft.com/office/drawing/2014/main" id="{69EA005E-65C2-4007-815C-52F23809FC2F}"/>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D8373118-F27D-412D-B19A-2DB8C810159B}"/>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pPr rtl="0"/>
            <a:r>
              <a:rPr lang="pt-BR" noProof="0" dirty="0"/>
              <a:t>Clique para editar o estilo de título Mestre</a:t>
            </a:r>
          </a:p>
        </p:txBody>
      </p:sp>
      <p:sp>
        <p:nvSpPr>
          <p:cNvPr id="3" name="Espaço reservado para texto 2">
            <a:extLst>
              <a:ext uri="{FF2B5EF4-FFF2-40B4-BE49-F238E27FC236}">
                <a16:creationId xmlns="" xmlns:a16="http://schemas.microsoft.com/office/drawing/2014/main" id="{1B537CCC-B536-48B0-B893-63FFC2EBD3C4}"/>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4" name="Espaço Reservado para Data 3">
            <a:extLst>
              <a:ext uri="{FF2B5EF4-FFF2-40B4-BE49-F238E27FC236}">
                <a16:creationId xmlns="" xmlns:a16="http://schemas.microsoft.com/office/drawing/2014/main" id="{65CE552F-73E7-48CE-AAB3-E947C535D56A}"/>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BFC2F38-C965-4F20-87D1-79B04C8BEBAF}" type="datetime1">
              <a:rPr lang="pt-BR" noProof="0" smtClean="0"/>
              <a:t>01/06/2021</a:t>
            </a:fld>
            <a:endParaRPr lang="pt-BR" noProof="0" dirty="0"/>
          </a:p>
        </p:txBody>
      </p:sp>
      <p:sp>
        <p:nvSpPr>
          <p:cNvPr id="5" name="Espaço Reservado para Rodapé 4">
            <a:extLst>
              <a:ext uri="{FF2B5EF4-FFF2-40B4-BE49-F238E27FC236}">
                <a16:creationId xmlns="" xmlns:a16="http://schemas.microsoft.com/office/drawing/2014/main" id="{46E40B4F-2015-4E9F-BCB3-E0BFA4AF9A34}"/>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t-BR" noProof="0" dirty="0"/>
          </a:p>
        </p:txBody>
      </p:sp>
      <p:sp>
        <p:nvSpPr>
          <p:cNvPr id="6" name="Espaço Reservado para o Número do Slide 5">
            <a:extLst>
              <a:ext uri="{FF2B5EF4-FFF2-40B4-BE49-F238E27FC236}">
                <a16:creationId xmlns="" xmlns:a16="http://schemas.microsoft.com/office/drawing/2014/main" id="{DB610C3C-BBD3-4864-98E4-5D7B08A62747}"/>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6269279-5E31-1B4A-A548-A2A81D3EE557}" type="datetimeFigureOut">
              <a:rPr lang="pt-BR" smtClean="0">
                <a:solidFill>
                  <a:prstClr val="black">
                    <a:tint val="75000"/>
                  </a:prstClr>
                </a:solidFill>
              </a:rPr>
              <a:pPr defTabSz="457200"/>
              <a:t>01/06/2021</a:t>
            </a:fld>
            <a:endParaRPr lang="pt-BR" dirty="0">
              <a:solidFill>
                <a:prstClr val="black">
                  <a:tint val="75000"/>
                </a:prstClr>
              </a:solidFill>
            </a:endParaRPr>
          </a:p>
        </p:txBody>
      </p:sp>
      <p:sp>
        <p:nvSpPr>
          <p:cNvPr id="5" name="Footer Placeholder 4"/>
          <p:cNvSpPr>
            <a:spLocks noGrp="1"/>
          </p:cNvSpPr>
          <p:nvPr>
            <p:ph type="ftr" sz="quarter" idx="3"/>
          </p:nvPr>
        </p:nvSpPr>
        <p:spPr>
          <a:xfrm>
            <a:off x="3281364"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pt-BR" dirty="0">
              <a:solidFill>
                <a:prstClr val="black">
                  <a:tint val="75000"/>
                </a:prstClr>
              </a:solidFill>
            </a:endParaRPr>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E48113D-6489-BD44-B4D7-7B69EE02399D}" type="slidenum">
              <a:rPr lang="pt-BR" smtClean="0">
                <a:solidFill>
                  <a:prstClr val="black">
                    <a:tint val="75000"/>
                  </a:prstClr>
                </a:solidFill>
              </a:rPr>
              <a:pPr defTabSz="457200"/>
              <a:t>‹nº›</a:t>
            </a:fld>
            <a:endParaRPr lang="pt-BR" dirty="0">
              <a:solidFill>
                <a:prstClr val="black">
                  <a:tint val="75000"/>
                </a:prstClr>
              </a:solidFill>
            </a:endParaRPr>
          </a:p>
        </p:txBody>
      </p:sp>
    </p:spTree>
    <p:extLst>
      <p:ext uri="{BB962C8B-B14F-4D97-AF65-F5344CB8AC3E}">
        <p14:creationId xmlns:p14="http://schemas.microsoft.com/office/powerpoint/2010/main" val="1768722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6" indent="-228599" algn="l" defTabSz="9143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3" indent="-228599"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7"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4"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eleicoes@caugo.gov.br" TargetMode="External"/><Relationship Id="rId5" Type="http://schemas.openxmlformats.org/officeDocument/2006/relationships/hyperlink" Target="mailto:assessoria@caugo.gov.br" TargetMode="External"/><Relationship Id="rId4" Type="http://schemas.openxmlformats.org/officeDocument/2006/relationships/hyperlink" Target="mailto:presidente@caugo.gov.br"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7.jpeg"/><Relationship Id="rId12"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9.jpeg"/><Relationship Id="rId5" Type="http://schemas.openxmlformats.org/officeDocument/2006/relationships/image" Target="../media/image21.jpeg"/><Relationship Id="rId10" Type="http://schemas.openxmlformats.org/officeDocument/2006/relationships/image" Target="../media/image22.jpeg"/><Relationship Id="rId4" Type="http://schemas.openxmlformats.org/officeDocument/2006/relationships/image" Target="../media/image20.jpeg"/><Relationship Id="rId9" Type="http://schemas.openxmlformats.org/officeDocument/2006/relationships/image" Target="../media/image28.jpeg"/><Relationship Id="rId1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hyperlink" Target="https://www.caugo.gov.br/eleicoes-do-cau-2020/" TargetMode="External"/><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caugo.gov.br/regimento-interno" TargetMode="External"/><Relationship Id="rId4" Type="http://schemas.openxmlformats.org/officeDocument/2006/relationships/hyperlink" Target="https://www.caugo.gov.br/deliberacoes-plenaria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hyperlink" Target="mailto:gepaf@caugo.gov.br" TargetMode="External"/><Relationship Id="rId13" Type="http://schemas.openxmlformats.org/officeDocument/2006/relationships/hyperlink" Target="mailto:secretariageral@caugo.org.br" TargetMode="External"/><Relationship Id="rId3" Type="http://schemas.openxmlformats.org/officeDocument/2006/relationships/image" Target="../media/image2.png"/><Relationship Id="rId7" Type="http://schemas.openxmlformats.org/officeDocument/2006/relationships/hyperlink" Target="mailto:gerenciafinanceira@caugo.gov.br" TargetMode="External"/><Relationship Id="rId12" Type="http://schemas.openxmlformats.org/officeDocument/2006/relationships/hyperlink" Target="mailto:contato@caugo.gov.b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analista@caugo.gov.br" TargetMode="External"/><Relationship Id="rId11" Type="http://schemas.openxmlformats.org/officeDocument/2006/relationships/hyperlink" Target="mailto:comunicacao@caugo.gov.br" TargetMode="External"/><Relationship Id="rId5" Type="http://schemas.openxmlformats.org/officeDocument/2006/relationships/hyperlink" Target="mailto:fiscal.edinei@caugo.gov.br" TargetMode="External"/><Relationship Id="rId10" Type="http://schemas.openxmlformats.org/officeDocument/2006/relationships/hyperlink" Target="mailto:assessoria@caugo.gov.br" TargetMode="External"/><Relationship Id="rId4" Type="http://schemas.openxmlformats.org/officeDocument/2006/relationships/hyperlink" Target="mailto:diretoria@caugo.gov.br" TargetMode="External"/><Relationship Id="rId9" Type="http://schemas.openxmlformats.org/officeDocument/2006/relationships/hyperlink" Target="mailto:juridico@caugo.gov.b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transparencia.caubr.gov.br/portariapres28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caugo.gov.br/portarias-normativa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54.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issuu.com/caugo/docs/codigo_etic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54.png"/><Relationship Id="rId4" Type="http://schemas.openxmlformats.org/officeDocument/2006/relationships/chart" Target="../charts/char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chart" Target="../charts/chart9.xml"/><Relationship Id="rId4" Type="http://schemas.openxmlformats.org/officeDocument/2006/relationships/chart" Target="../charts/chart8.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hyperlink" Target="http://www.caugo.gov.br/carta-de-servico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transparencia.caubr.gov.br/esic/" TargetMode="External"/><Relationship Id="rId3" Type="http://schemas.openxmlformats.org/officeDocument/2006/relationships/image" Target="../media/image2.png"/><Relationship Id="rId7" Type="http://schemas.openxmlformats.org/officeDocument/2006/relationships/hyperlink" Target="https://transparencia.caugo.gov.br/"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hyperlink" Target="https://transparencia.caubr.gov.br/ouvidori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transparencia.caugo.gov.br/wp-content/uploads/Edital-de-Chamamento-Publico-no-03-2020-Eventos-Publicacoes-e-Producoes.pdf" TargetMode="Externa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hyperlink" Target="https://www.caugo.gov.br/alvara-facil-em-reuniao-seplanh-anuncia-melhorias-e-se-compromete-com-maior-divulgaca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2.png"/><Relationship Id="rId7" Type="http://schemas.openxmlformats.org/officeDocument/2006/relationships/image" Target="NUL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NUL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png"/><Relationship Id="rId7" Type="http://schemas.openxmlformats.org/officeDocument/2006/relationships/hyperlink" Target="https://globoplay.globo.com/v/8252271/" TargetMode="External"/><Relationship Id="rId12"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hyperlink" Target="https://www.emaisgoias.com.br/camara-de-goiania-suspende-calendario-de-audiencias-do-plano-diretor/" TargetMode="External"/><Relationship Id="rId5" Type="http://schemas.openxmlformats.org/officeDocument/2006/relationships/hyperlink" Target="https://www.caugo.gov.br/wp-content/uploads/2020/03/Pa&#195;&#167;o-estuda-revitalizar-bairro-Enquanto-vereador-prop&#195;&#181;e-emenda-ao-Plano-Diretor-para-adensar-localidade-1.pdf" TargetMode="External"/><Relationship Id="rId10" Type="http://schemas.openxmlformats.org/officeDocument/2006/relationships/image" Target="../media/image76.jpeg"/><Relationship Id="rId4" Type="http://schemas.openxmlformats.org/officeDocument/2006/relationships/image" Target="../media/image73.png"/><Relationship Id="rId9" Type="http://schemas.openxmlformats.org/officeDocument/2006/relationships/hyperlink" Target="https://www.jornalopcao.com.br/opcao-play/conselheira-do-cau-defende-derrubada-de-projeto-que-preve-venda-de-areas-publicas-do-setor-sul-240705/"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instagram.com/p/B_GEFyPpAcL/" TargetMode="External"/><Relationship Id="rId13" Type="http://schemas.openxmlformats.org/officeDocument/2006/relationships/image" Target="../media/image82.jpeg"/><Relationship Id="rId3" Type="http://schemas.openxmlformats.org/officeDocument/2006/relationships/image" Target="../media/image2.png"/><Relationship Id="rId7" Type="http://schemas.openxmlformats.org/officeDocument/2006/relationships/image" Target="../media/image79.jpeg"/><Relationship Id="rId12" Type="http://schemas.openxmlformats.org/officeDocument/2006/relationships/hyperlink" Target="https://www.instagram.com/p/B9PIELfpr-p/"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instagram.com/p/B-9zeAYJysQ/" TargetMode="External"/><Relationship Id="rId11" Type="http://schemas.openxmlformats.org/officeDocument/2006/relationships/image" Target="../media/image81.png"/><Relationship Id="rId5" Type="http://schemas.openxmlformats.org/officeDocument/2006/relationships/image" Target="../media/image78.jpeg"/><Relationship Id="rId15" Type="http://schemas.openxmlformats.org/officeDocument/2006/relationships/image" Target="../media/image83.jpeg"/><Relationship Id="rId10" Type="http://schemas.openxmlformats.org/officeDocument/2006/relationships/hyperlink" Target="https://www.instagram.com/p/CDJpnUqJHWX/" TargetMode="External"/><Relationship Id="rId4" Type="http://schemas.openxmlformats.org/officeDocument/2006/relationships/hyperlink" Target="https://www.instagram.com/p/B9ZfzeaJ6zy/" TargetMode="External"/><Relationship Id="rId9" Type="http://schemas.openxmlformats.org/officeDocument/2006/relationships/image" Target="../media/image80.png"/><Relationship Id="rId14" Type="http://schemas.openxmlformats.org/officeDocument/2006/relationships/hyperlink" Target="https://www.instagram.com/p/CEW5pJ2JSvO/"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2.png"/><Relationship Id="rId7"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hyperlink" Target="https://www.instagram.com/caugoias/channe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hyperlink" Target="https://transparencia.caugo.gov.br/wp-content/uploads/Edital-de-Concurso-ATHIS-2%C2%AA-Retifica%C3%A7%C3%A3o.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www.caugo.gov.br/wp-content/uploads/2020/08/REVISTA_FINAL_REV2.pdf" TargetMode="External"/><Relationship Id="rId5" Type="http://schemas.openxmlformats.org/officeDocument/2006/relationships/image" Target="../media/image96.jpeg"/><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hyperlink" Target="https://www.caugo.gov.br/wp-content/uploads/2018/06/Parecer_PlanoDiretor.pdf" TargetMode="External"/><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planalto.gov.br/ccivil_03/_ato2007-2010/2010/lei/l12378.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www.caugo.gov.br/wp-content/uploads/2020/08/DP-no-180-2020-Deliberacao-aprova-PECS.pdf" TargetMode="External"/><Relationship Id="rId4" Type="http://schemas.openxmlformats.org/officeDocument/2006/relationships/hyperlink" Target="https://transparencia.caugo.gov.br/wp-content/uploads/Acordo-Coletivo-de-Trabalho-ACT-2020-2021.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www.caugo.gov.br/wp-content/uploads/2020/10/Portaria-43.2020-trabalho-hibrido.pdf" TargetMode="External"/><Relationship Id="rId5" Type="http://schemas.openxmlformats.org/officeDocument/2006/relationships/hyperlink" Target="https://transparencia.caugo.gov.br/wp-content/uploads/Portaria-Normativa-no-03-2020-Institui-o-Regulamento-Disciplinar.pdf" TargetMode="External"/><Relationship Id="rId4" Type="http://schemas.openxmlformats.org/officeDocument/2006/relationships/hyperlink" Target="https://www.caugo.gov.br/wp-content/uploads/2019/04/Portaria-n%C2%BA-06-de-26.04.2019.pdf"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2.emf"/><Relationship Id="rId5" Type="http://schemas.openxmlformats.org/officeDocument/2006/relationships/package" Target="../embeddings/Microsoft_Excel_Worksheet12.xlsx"/><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8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hyperlink" Target="https://transparencia.caugo.gov.br/"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hyperlink" Target="https://www.caugo.gov.br/wp-content/uploads/2017/02/PORTARIA-N%C2%BA-02-de-25-de-janeiro.pdf" TargetMode="External"/><Relationship Id="rId5" Type="http://schemas.openxmlformats.org/officeDocument/2006/relationships/diagramLayout" Target="../diagrams/layout1.xml"/><Relationship Id="rId10" Type="http://schemas.openxmlformats.org/officeDocument/2006/relationships/hyperlink" Target="https://transparencia.caugo.gov.br/wp-content/uploads/Portaria-09-2016.pdf" TargetMode="External"/><Relationship Id="rId4" Type="http://schemas.openxmlformats.org/officeDocument/2006/relationships/diagramData" Target="../diagrams/data1.xml"/><Relationship Id="rId9" Type="http://schemas.openxmlformats.org/officeDocument/2006/relationships/hyperlink" Target="http://www.planalto.gov.br/ccivil_03/_ato2011-2014/2011/lei/l12527.ht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12.png"/><Relationship Id="rId17" Type="http://schemas.openxmlformats.org/officeDocument/2006/relationships/image" Target="../media/image21.svg"/><Relationship Id="rId2" Type="http://schemas.openxmlformats.org/officeDocument/2006/relationships/notesSlide" Target="../notesSlides/notesSlide8.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7.xml"/><Relationship Id="rId4" Type="http://schemas.openxmlformats.org/officeDocument/2006/relationships/hyperlink" Target="https://transparencia.caubr.gov.br/resolucao200/"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17.xml"/><Relationship Id="rId5" Type="http://schemas.openxmlformats.org/officeDocument/2006/relationships/chart" Target="../charts/chart18.xml"/><Relationship Id="rId4" Type="http://schemas.openxmlformats.org/officeDocument/2006/relationships/hyperlink" Target="https://transparencia.caugo.gov.br/balanco-patrimonial/"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17.xml"/><Relationship Id="rId5" Type="http://schemas.openxmlformats.org/officeDocument/2006/relationships/chart" Target="../charts/chart19.xml"/><Relationship Id="rId4" Type="http://schemas.openxmlformats.org/officeDocument/2006/relationships/hyperlink" Target="https://transparencia.caugo.gov.br/variacoes-patrimoniais/"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17.xml"/><Relationship Id="rId5" Type="http://schemas.openxmlformats.org/officeDocument/2006/relationships/chart" Target="../charts/chart20.xml"/><Relationship Id="rId4" Type="http://schemas.openxmlformats.org/officeDocument/2006/relationships/hyperlink" Target="https://transparencia.caugo.gov.br/balanco-orcamentario/"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7.xml"/><Relationship Id="rId5" Type="http://schemas.openxmlformats.org/officeDocument/2006/relationships/chart" Target="../charts/chart21.xml"/><Relationship Id="rId4" Type="http://schemas.openxmlformats.org/officeDocument/2006/relationships/hyperlink" Target="https://transparencia.caugo.gov.br/balanco-financeiro/"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7.xml"/><Relationship Id="rId4" Type="http://schemas.openxmlformats.org/officeDocument/2006/relationships/hyperlink" Target="https://transparencia.caugo.gov.br/fluxo-de-caixa/"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hyperlink" Target="https://transparencia.caugo.gov.br/notas-explicativas-as-demonstracoes-contabeis-do-conselho-de-arquitetura-e-urbanismo-de-goias/"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88342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66137"/>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1.2 Estrutura física</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915300"/>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pic>
        <p:nvPicPr>
          <p:cNvPr id="21" name="Imagem 20">
            <a:extLst>
              <a:ext uri="{FF2B5EF4-FFF2-40B4-BE49-F238E27FC236}">
                <a16:creationId xmlns="" xmlns:a16="http://schemas.microsoft.com/office/drawing/2014/main" id="{0C5C46AF-CA6A-4FAD-8C4B-9C52058D9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30" y="1224867"/>
            <a:ext cx="3031538" cy="2421129"/>
          </a:xfrm>
          <a:prstGeom prst="rect">
            <a:avLst/>
          </a:prstGeom>
        </p:spPr>
      </p:pic>
      <p:pic>
        <p:nvPicPr>
          <p:cNvPr id="22" name="Imagem 21">
            <a:extLst>
              <a:ext uri="{FF2B5EF4-FFF2-40B4-BE49-F238E27FC236}">
                <a16:creationId xmlns="" xmlns:a16="http://schemas.microsoft.com/office/drawing/2014/main" id="{028532EA-331E-46B1-A91A-27F83F6E6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1197" y="1224867"/>
            <a:ext cx="3228173" cy="2421130"/>
          </a:xfrm>
          <a:prstGeom prst="rect">
            <a:avLst/>
          </a:prstGeom>
        </p:spPr>
      </p:pic>
      <p:pic>
        <p:nvPicPr>
          <p:cNvPr id="23" name="Imagem 22">
            <a:extLst>
              <a:ext uri="{FF2B5EF4-FFF2-40B4-BE49-F238E27FC236}">
                <a16:creationId xmlns="" xmlns:a16="http://schemas.microsoft.com/office/drawing/2014/main" id="{4196343A-B86B-42B9-ABFF-8F8640A852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981"/>
          <a:stretch/>
        </p:blipFill>
        <p:spPr>
          <a:xfrm>
            <a:off x="842630" y="3732028"/>
            <a:ext cx="3063767" cy="2444023"/>
          </a:xfrm>
          <a:prstGeom prst="rect">
            <a:avLst/>
          </a:prstGeom>
        </p:spPr>
      </p:pic>
      <p:pic>
        <p:nvPicPr>
          <p:cNvPr id="24" name="Imagem 23">
            <a:extLst>
              <a:ext uri="{FF2B5EF4-FFF2-40B4-BE49-F238E27FC236}">
                <a16:creationId xmlns="" xmlns:a16="http://schemas.microsoft.com/office/drawing/2014/main" id="{AE4EFB32-DE04-4523-8A70-BC67BFEDE3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027" y="3732028"/>
            <a:ext cx="3258697" cy="2444023"/>
          </a:xfrm>
          <a:prstGeom prst="rect">
            <a:avLst/>
          </a:prstGeom>
        </p:spPr>
      </p:pic>
      <p:sp>
        <p:nvSpPr>
          <p:cNvPr id="25" name="Retângulo 24"/>
          <p:cNvSpPr/>
          <p:nvPr/>
        </p:nvSpPr>
        <p:spPr>
          <a:xfrm>
            <a:off x="790453" y="3315281"/>
            <a:ext cx="1438214" cy="338554"/>
          </a:xfrm>
          <a:prstGeom prst="rect">
            <a:avLst/>
          </a:prstGeom>
        </p:spPr>
        <p:txBody>
          <a:bodyPr wrap="none">
            <a:spAutoFit/>
          </a:bodyPr>
          <a:lstStyle/>
          <a:p>
            <a:r>
              <a:rPr lang="pt-BR" sz="1600" b="1" dirty="0">
                <a:solidFill>
                  <a:schemeClr val="bg1"/>
                </a:solidFill>
                <a:latin typeface="Arial" panose="020B0604020202020204" pitchFamily="34" charset="0"/>
                <a:cs typeface="Arial" panose="020B0604020202020204" pitchFamily="34" charset="0"/>
              </a:rPr>
              <a:t>Atendimento</a:t>
            </a:r>
            <a:endParaRPr lang="pt-BR" sz="1600" dirty="0">
              <a:solidFill>
                <a:schemeClr val="bg1"/>
              </a:solidFill>
            </a:endParaRPr>
          </a:p>
        </p:txBody>
      </p:sp>
      <p:sp>
        <p:nvSpPr>
          <p:cNvPr id="26" name="Retângulo 25"/>
          <p:cNvSpPr/>
          <p:nvPr/>
        </p:nvSpPr>
        <p:spPr>
          <a:xfrm>
            <a:off x="5606186" y="3330640"/>
            <a:ext cx="982961" cy="338554"/>
          </a:xfrm>
          <a:prstGeom prst="rect">
            <a:avLst/>
          </a:prstGeom>
        </p:spPr>
        <p:txBody>
          <a:bodyPr wrap="none">
            <a:spAutoFit/>
          </a:bodyPr>
          <a:lstStyle/>
          <a:p>
            <a:r>
              <a:rPr lang="pt-BR" sz="1600" b="1" dirty="0">
                <a:solidFill>
                  <a:schemeClr val="bg1"/>
                </a:solidFill>
                <a:latin typeface="Arial" panose="020B0604020202020204" pitchFamily="34" charset="0"/>
                <a:cs typeface="Arial" panose="020B0604020202020204" pitchFamily="34" charset="0"/>
              </a:rPr>
              <a:t>Plenária</a:t>
            </a:r>
            <a:endParaRPr lang="pt-BR" sz="1600" dirty="0">
              <a:solidFill>
                <a:schemeClr val="bg1"/>
              </a:solidFill>
            </a:endParaRPr>
          </a:p>
        </p:txBody>
      </p:sp>
      <p:sp>
        <p:nvSpPr>
          <p:cNvPr id="27" name="Retângulo 26"/>
          <p:cNvSpPr/>
          <p:nvPr/>
        </p:nvSpPr>
        <p:spPr>
          <a:xfrm>
            <a:off x="5591467" y="5873914"/>
            <a:ext cx="1622560" cy="338554"/>
          </a:xfrm>
          <a:prstGeom prst="rect">
            <a:avLst/>
          </a:prstGeom>
        </p:spPr>
        <p:txBody>
          <a:bodyPr wrap="none">
            <a:spAutoFit/>
          </a:bodyPr>
          <a:lstStyle/>
          <a:p>
            <a:r>
              <a:rPr lang="pt-BR" sz="1600" b="1" dirty="0">
                <a:solidFill>
                  <a:schemeClr val="bg1"/>
                </a:solidFill>
                <a:latin typeface="Arial" panose="020B0604020202020204" pitchFamily="34" charset="0"/>
                <a:cs typeface="Arial" panose="020B0604020202020204" pitchFamily="34" charset="0"/>
              </a:rPr>
              <a:t>Administrativo</a:t>
            </a:r>
            <a:endParaRPr lang="pt-BR" sz="1600" dirty="0">
              <a:solidFill>
                <a:schemeClr val="bg1"/>
              </a:solidFill>
            </a:endParaRPr>
          </a:p>
        </p:txBody>
      </p:sp>
      <p:sp>
        <p:nvSpPr>
          <p:cNvPr id="28" name="Retângulo 27"/>
          <p:cNvSpPr/>
          <p:nvPr/>
        </p:nvSpPr>
        <p:spPr>
          <a:xfrm>
            <a:off x="761119" y="5820456"/>
            <a:ext cx="2898550" cy="338554"/>
          </a:xfrm>
          <a:prstGeom prst="rect">
            <a:avLst/>
          </a:prstGeom>
        </p:spPr>
        <p:txBody>
          <a:bodyPr wrap="none">
            <a:spAutoFit/>
          </a:bodyPr>
          <a:lstStyle/>
          <a:p>
            <a:r>
              <a:rPr lang="pt-BR" sz="1600" b="1" dirty="0">
                <a:solidFill>
                  <a:schemeClr val="bg1"/>
                </a:solidFill>
                <a:latin typeface="Arial" panose="020B0604020202020204" pitchFamily="34" charset="0"/>
                <a:cs typeface="Arial" panose="020B0604020202020204" pitchFamily="34" charset="0"/>
              </a:rPr>
              <a:t>Fiscalização e Área Técnica</a:t>
            </a:r>
            <a:endParaRPr lang="pt-BR" sz="1600" dirty="0">
              <a:solidFill>
                <a:schemeClr val="bg1"/>
              </a:solidFill>
            </a:endParaRPr>
          </a:p>
        </p:txBody>
      </p:sp>
    </p:spTree>
    <p:extLst>
      <p:ext uri="{BB962C8B-B14F-4D97-AF65-F5344CB8AC3E}">
        <p14:creationId xmlns:p14="http://schemas.microsoft.com/office/powerpoint/2010/main" val="2108244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5" name="objeto 7" descr="Retângulo bege">
            <a:extLst>
              <a:ext uri="{FF2B5EF4-FFF2-40B4-BE49-F238E27FC236}">
                <a16:creationId xmlns="" xmlns:a16="http://schemas.microsoft.com/office/drawing/2014/main" id="{34F1F25B-570D-4574-B5CA-29920E4A36E2}"/>
              </a:ext>
            </a:extLst>
          </p:cNvPr>
          <p:cNvSpPr/>
          <p:nvPr/>
        </p:nvSpPr>
        <p:spPr bwMode="white">
          <a:xfrm flipV="1">
            <a:off x="485182" y="652430"/>
            <a:ext cx="8620027" cy="33382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10" name="Retângulo 9"/>
          <p:cNvSpPr>
            <a:spLocks/>
          </p:cNvSpPr>
          <p:nvPr/>
        </p:nvSpPr>
        <p:spPr>
          <a:xfrm>
            <a:off x="485182" y="1164772"/>
            <a:ext cx="8761146" cy="5364000"/>
          </a:xfrm>
          <a:prstGeom prst="rect">
            <a:avLst/>
          </a:prstGeom>
          <a:noFill/>
        </p:spPr>
        <p:txBody>
          <a:bodyPr wrap="square" numCol="2" spcCol="576000">
            <a:noAutofit/>
          </a:bodyPr>
          <a:lstStyle/>
          <a:p>
            <a:pPr algn="just"/>
            <a:r>
              <a:rPr lang="pt-BR" sz="1200" dirty="0">
                <a:latin typeface="Arial" panose="020B0604020202020204" pitchFamily="34" charset="0"/>
                <a:cs typeface="Arial" panose="020B0604020202020204" pitchFamily="34" charset="0"/>
              </a:rPr>
              <a:t>Na instância interna, a estrutura do CAU/GO é prevista no Regimento Interno, sendo composta pelos órgãos deliberativos, que têm a finalidade de deliberar sobre as matérias de sua competência, encaminhando-as à Presidência e ao Plenário. São eles: Plenário, Presidência, Conselho Diretor, Comissões Permanentes e pelos órgãos consultivos, que têm a finalidade de assessorar  os órgãos deliberativos e a Presidência, sendo: Comissões Temporárias e Grupos de trabalho.</a:t>
            </a:r>
          </a:p>
          <a:p>
            <a:pPr algn="just"/>
            <a:r>
              <a:rPr lang="pt-BR" sz="1200" dirty="0">
                <a:latin typeface="Arial" panose="020B0604020202020204" pitchFamily="34" charset="0"/>
                <a:cs typeface="Arial" panose="020B0604020202020204" pitchFamily="34" charset="0"/>
              </a:rPr>
              <a:t> </a:t>
            </a:r>
          </a:p>
          <a:p>
            <a:pPr algn="just"/>
            <a:r>
              <a:rPr lang="pt-BR" sz="1200" dirty="0">
                <a:latin typeface="Arial" panose="020B0604020202020204" pitchFamily="34" charset="0"/>
                <a:cs typeface="Arial" panose="020B0604020202020204" pitchFamily="34" charset="0"/>
              </a:rPr>
              <a:t>Os conselheiros são eleitos por voto direto e obrigatório pelos profissionais de Goiás que estejam regularmente registrados no Conselho com mandato de três anos. O Presidente é eleito entre seus pares por maioria de votos dos Conselheiros. </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O exercício do cargo de Conselheiro é honorífico, pelo que não recebe remuneração. O Plenário do CAU/GO é constituído por Conselheiros estaduais titulares e seus respectivos suplentes, em conformidade com a proporção determinada pelo §1º do artigo 32 da Lei nº 12.378/2010. As reuniões plenárias e as de comissões são realizadas mensalmente.</a:t>
            </a:r>
            <a:r>
              <a:rPr lang="pt-BR" sz="1200" dirty="0"/>
              <a:t> </a:t>
            </a:r>
          </a:p>
          <a:p>
            <a:r>
              <a:rPr lang="pt-BR" sz="1200" dirty="0">
                <a:latin typeface="Arial" panose="020B0604020202020204" pitchFamily="34" charset="0"/>
                <a:cs typeface="Arial" panose="020B0604020202020204" pitchFamily="34" charset="0"/>
              </a:rPr>
              <a:t> </a:t>
            </a:r>
          </a:p>
          <a:p>
            <a:pPr algn="just"/>
            <a:r>
              <a:rPr lang="pt-BR" sz="1200" dirty="0">
                <a:latin typeface="Arial" panose="020B0604020202020204" pitchFamily="34" charset="0"/>
                <a:cs typeface="Arial" panose="020B0604020202020204" pitchFamily="34" charset="0"/>
              </a:rPr>
              <a:t>O plenário do CAU/GO é composto por 10 Conselheiros titulares distribuídos nas seguintes comissões: </a:t>
            </a:r>
          </a:p>
          <a:p>
            <a:pPr algn="just"/>
            <a:endParaRPr lang="pt-BR" sz="1200" dirty="0">
              <a:latin typeface="Arial" panose="020B0604020202020204" pitchFamily="34" charset="0"/>
              <a:cs typeface="Arial" panose="020B0604020202020204" pitchFamily="34" charset="0"/>
            </a:endParaRPr>
          </a:p>
          <a:p>
            <a:pPr algn="just"/>
            <a:endParaRPr lang="pt-BR" sz="1200" b="1" dirty="0">
              <a:solidFill>
                <a:schemeClr val="accent6">
                  <a:lumMod val="75000"/>
                </a:schemeClr>
              </a:solidFill>
              <a:latin typeface="Arial" panose="020B0604020202020204" pitchFamily="34" charset="0"/>
              <a:cs typeface="Arial" panose="020B0604020202020204" pitchFamily="34" charset="0"/>
            </a:endParaRPr>
          </a:p>
          <a:p>
            <a:pPr lvl="0" algn="just">
              <a:spcBef>
                <a:spcPts val="600"/>
              </a:spcBef>
            </a:pPr>
            <a:endParaRPr lang="pt-BR" sz="1200" b="1" dirty="0">
              <a:latin typeface="Arial" panose="020B0604020202020204" pitchFamily="34" charset="0"/>
              <a:cs typeface="Arial" panose="020B0604020202020204" pitchFamily="34" charset="0"/>
            </a:endParaRPr>
          </a:p>
          <a:p>
            <a:pPr lvl="0" algn="just">
              <a:spcBef>
                <a:spcPts val="600"/>
              </a:spcBef>
            </a:pPr>
            <a:r>
              <a:rPr lang="pt-BR" sz="1200" dirty="0">
                <a:solidFill>
                  <a:schemeClr val="accent1">
                    <a:lumMod val="75000"/>
                  </a:schemeClr>
                </a:solidFill>
                <a:latin typeface="Arial" panose="020B0604020202020204" pitchFamily="34" charset="0"/>
                <a:cs typeface="Arial" panose="020B0604020202020204" pitchFamily="34" charset="0"/>
              </a:rPr>
              <a:t>Comissões Ordinárias</a:t>
            </a:r>
            <a:r>
              <a:rPr lang="pt-BR" sz="1200" dirty="0">
                <a:solidFill>
                  <a:schemeClr val="tx2">
                    <a:lumMod val="60000"/>
                    <a:lumOff val="40000"/>
                  </a:schemeClr>
                </a:solidFill>
                <a:latin typeface="Arial" panose="020B0604020202020204" pitchFamily="34" charset="0"/>
                <a:cs typeface="Arial" panose="020B0604020202020204" pitchFamily="34" charset="0"/>
              </a:rPr>
              <a:t>:</a:t>
            </a:r>
          </a:p>
          <a:p>
            <a:pPr lvl="0" algn="just">
              <a:spcBef>
                <a:spcPts val="600"/>
              </a:spcBef>
            </a:pPr>
            <a:r>
              <a:rPr lang="pt-BR" sz="1200" dirty="0">
                <a:latin typeface="Arial" panose="020B0604020202020204" pitchFamily="34" charset="0"/>
                <a:cs typeface="Arial" panose="020B0604020202020204" pitchFamily="34" charset="0"/>
              </a:rPr>
              <a:t>Comissão de Ética e Disciplina (CED): tem a finalidade de zelar pela verificação e cumprimento dos artigos 17 a 23 da Lei nº 12.378/2010, e do Código de Ética e Disciplina.</a:t>
            </a:r>
          </a:p>
          <a:p>
            <a:pPr lvl="0" algn="just">
              <a:spcBef>
                <a:spcPct val="0"/>
              </a:spcBef>
            </a:pPr>
            <a:endParaRPr lang="pt-BR" sz="1200" dirty="0">
              <a:latin typeface="Arial" panose="020B0604020202020204" pitchFamily="34" charset="0"/>
              <a:cs typeface="Arial" panose="020B0604020202020204" pitchFamily="34" charset="0"/>
            </a:endParaRPr>
          </a:p>
          <a:p>
            <a:pPr algn="just">
              <a:spcBef>
                <a:spcPts val="600"/>
              </a:spcBef>
            </a:pPr>
            <a:r>
              <a:rPr lang="pt-BR" sz="1200" dirty="0">
                <a:latin typeface="Arial" panose="020B0604020202020204" pitchFamily="34" charset="0"/>
                <a:cs typeface="Arial" panose="020B0604020202020204" pitchFamily="34" charset="0"/>
              </a:rPr>
              <a:t>Comissão de Exercício Profissional, Ensino e Formação (CEPEF): tem a finalidade de zelar pela orientação e fiscalização do exercício da Arquitetura e Urbanismo e pelo aperfeiçoamento da formação em Arquitetura e Urbanismo, respeitado o que dispõem os artigos 2º, 3º, 4º, 24, 28, 34 e 61 da Lei nº 12.378/2010.</a:t>
            </a:r>
          </a:p>
          <a:p>
            <a:pPr algn="just">
              <a:spcBef>
                <a:spcPts val="600"/>
              </a:spcBef>
            </a:pPr>
            <a:r>
              <a:rPr lang="pt-BR" sz="1200" dirty="0">
                <a:latin typeface="Arial" panose="020B0604020202020204" pitchFamily="34" charset="0"/>
                <a:cs typeface="Arial" panose="020B0604020202020204" pitchFamily="34" charset="0"/>
              </a:rPr>
              <a:t>Comissão de Administração e Finanças (CAF): tem a finalidade de zelar pelo funcionamento do CAU/GO em suas organizações e administrações, bem como pelo planejamento e pelo equilíbrio econômico, financeiro e contábil do CAU/GO, respeitado o disposto nos artigos 24, 33 e 34 da Lei n° 12.378/2010</a:t>
            </a:r>
            <a:r>
              <a:rPr lang="pt-BR" sz="1200" dirty="0" smtClean="0">
                <a:latin typeface="Arial" panose="020B0604020202020204" pitchFamily="34" charset="0"/>
                <a:cs typeface="Arial" panose="020B0604020202020204" pitchFamily="34" charset="0"/>
              </a:rPr>
              <a:t>.</a:t>
            </a:r>
          </a:p>
          <a:p>
            <a:pPr algn="just">
              <a:spcBef>
                <a:spcPts val="600"/>
              </a:spcBef>
            </a:pPr>
            <a:endParaRPr lang="en-US" sz="1200" dirty="0" smtClean="0">
              <a:solidFill>
                <a:schemeClr val="tx2">
                  <a:lumMod val="60000"/>
                  <a:lumOff val="40000"/>
                </a:schemeClr>
              </a:solidFill>
              <a:latin typeface="Arial" panose="020B0604020202020204" pitchFamily="34" charset="0"/>
              <a:cs typeface="Arial" panose="020B0604020202020204" pitchFamily="34" charset="0"/>
            </a:endParaRPr>
          </a:p>
          <a:p>
            <a:pPr algn="just">
              <a:spcBef>
                <a:spcPts val="600"/>
              </a:spcBef>
            </a:pPr>
            <a:r>
              <a:rPr lang="pt-BR" sz="1200" dirty="0">
                <a:solidFill>
                  <a:schemeClr val="accent1">
                    <a:lumMod val="75000"/>
                  </a:schemeClr>
                </a:solidFill>
                <a:latin typeface="Arial" panose="020B0604020202020204" pitchFamily="34" charset="0"/>
                <a:cs typeface="Arial" panose="020B0604020202020204" pitchFamily="34" charset="0"/>
              </a:rPr>
              <a:t>Comissão Especial:</a:t>
            </a:r>
          </a:p>
          <a:p>
            <a:pPr algn="just">
              <a:spcBef>
                <a:spcPts val="600"/>
              </a:spcBef>
            </a:pPr>
            <a:r>
              <a:rPr lang="pt-BR" sz="1200" dirty="0">
                <a:latin typeface="Arial" panose="020B0604020202020204" pitchFamily="34" charset="0"/>
                <a:cs typeface="Arial" panose="020B0604020202020204" pitchFamily="34" charset="0"/>
              </a:rPr>
              <a:t>Comissão Especial de Política Urbana e Ambiental (CPUA): tem a finalidade de zelar pelo planejamento urbano, defender a participação dos arquitetos e urbanistas na gestão urbana e ambiental, e estimular a produção da Arquitetura e Urbanismo como política de Estado.</a:t>
            </a:r>
          </a:p>
          <a:p>
            <a:pPr marL="74811" indent="-74811">
              <a:spcBef>
                <a:spcPct val="0"/>
              </a:spcBef>
              <a:buFont typeface="Arial" panose="020B0604020202020204" pitchFamily="34" charset="0"/>
              <a:buChar char="•"/>
            </a:pPr>
            <a:endParaRPr lang="pt-BR" sz="1200" dirty="0">
              <a:solidFill>
                <a:srgbClr val="003944"/>
              </a:solidFill>
              <a:latin typeface="Arial" panose="020B0604020202020204" pitchFamily="34" charset="0"/>
              <a:cs typeface="Arial" panose="020B0604020202020204" pitchFamily="34" charset="0"/>
            </a:endParaRPr>
          </a:p>
        </p:txBody>
      </p:sp>
      <p:sp>
        <p:nvSpPr>
          <p:cNvPr id="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1.3 Estrutura da Gestão</a:t>
            </a:r>
          </a:p>
        </p:txBody>
      </p:sp>
    </p:spTree>
    <p:extLst>
      <p:ext uri="{BB962C8B-B14F-4D97-AF65-F5344CB8AC3E}">
        <p14:creationId xmlns:p14="http://schemas.microsoft.com/office/powerpoint/2010/main" val="63605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12" name="CaixaDeTexto 11">
            <a:extLst>
              <a:ext uri="{FF2B5EF4-FFF2-40B4-BE49-F238E27FC236}">
                <a16:creationId xmlns="" xmlns:a16="http://schemas.microsoft.com/office/drawing/2014/main" id="{29104C87-4DE3-2E49-9E0F-DF883596EDA8}"/>
              </a:ext>
            </a:extLst>
          </p:cNvPr>
          <p:cNvSpPr txBox="1"/>
          <p:nvPr/>
        </p:nvSpPr>
        <p:spPr>
          <a:xfrm>
            <a:off x="6043669" y="2642778"/>
            <a:ext cx="1240439"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PRESIDENTE</a:t>
            </a:r>
          </a:p>
        </p:txBody>
      </p:sp>
      <p:pic>
        <p:nvPicPr>
          <p:cNvPr id="13" name="Picture 2">
            <a:extLst>
              <a:ext uri="{FF2B5EF4-FFF2-40B4-BE49-F238E27FC236}">
                <a16:creationId xmlns="" xmlns:a16="http://schemas.microsoft.com/office/drawing/2014/main" id="{05655C83-EDB7-483A-8777-8CF24EBE71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1068" y="156277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 xmlns:a16="http://schemas.microsoft.com/office/drawing/2014/main" id="{422CF70D-7408-4936-ABD5-A2564A6C5D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1506" y="1562778"/>
            <a:ext cx="108620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 xmlns:a16="http://schemas.microsoft.com/office/drawing/2014/main" id="{2752987C-63DE-4C0A-85A1-79737638DC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4796" y="313798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a:extLst>
              <a:ext uri="{FF2B5EF4-FFF2-40B4-BE49-F238E27FC236}">
                <a16:creationId xmlns="" xmlns:a16="http://schemas.microsoft.com/office/drawing/2014/main" id="{62A146D1-0E00-424E-A305-14F20670E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9280" y="3090301"/>
            <a:ext cx="1114139" cy="1080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a:extLst>
              <a:ext uri="{FF2B5EF4-FFF2-40B4-BE49-F238E27FC236}">
                <a16:creationId xmlns="" xmlns:a16="http://schemas.microsoft.com/office/drawing/2014/main" id="{DF6B60C9-392E-427E-8A3D-5D1826D9A2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3857" y="3104635"/>
            <a:ext cx="1100501" cy="1100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 xmlns:a16="http://schemas.microsoft.com/office/drawing/2014/main" id="{1398D50B-4CBA-4F2F-A24C-C613F5F909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1256" y="4787430"/>
            <a:ext cx="11005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7" name="CaixaDeTexto 26">
            <a:extLst>
              <a:ext uri="{FF2B5EF4-FFF2-40B4-BE49-F238E27FC236}">
                <a16:creationId xmlns="" xmlns:a16="http://schemas.microsoft.com/office/drawing/2014/main" id="{AB21D1E9-D037-4B31-9235-AA3235BE6494}"/>
              </a:ext>
            </a:extLst>
          </p:cNvPr>
          <p:cNvSpPr txBox="1"/>
          <p:nvPr/>
        </p:nvSpPr>
        <p:spPr>
          <a:xfrm>
            <a:off x="7564027" y="2632644"/>
            <a:ext cx="541163"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VICE</a:t>
            </a:r>
          </a:p>
        </p:txBody>
      </p:sp>
      <p:sp>
        <p:nvSpPr>
          <p:cNvPr id="28" name="CaixaDeTexto 27">
            <a:extLst>
              <a:ext uri="{FF2B5EF4-FFF2-40B4-BE49-F238E27FC236}">
                <a16:creationId xmlns="" xmlns:a16="http://schemas.microsoft.com/office/drawing/2014/main" id="{7B9226BF-FB21-4DFD-91B0-2B6413D99280}"/>
              </a:ext>
            </a:extLst>
          </p:cNvPr>
          <p:cNvSpPr txBox="1"/>
          <p:nvPr/>
        </p:nvSpPr>
        <p:spPr>
          <a:xfrm>
            <a:off x="5622604" y="4170302"/>
            <a:ext cx="878494"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CAF/GO</a:t>
            </a:r>
          </a:p>
        </p:txBody>
      </p:sp>
      <p:sp>
        <p:nvSpPr>
          <p:cNvPr id="29" name="CaixaDeTexto 28">
            <a:extLst>
              <a:ext uri="{FF2B5EF4-FFF2-40B4-BE49-F238E27FC236}">
                <a16:creationId xmlns="" xmlns:a16="http://schemas.microsoft.com/office/drawing/2014/main" id="{9FC642A8-856D-4B99-BB18-825B0AB6B0F7}"/>
              </a:ext>
            </a:extLst>
          </p:cNvPr>
          <p:cNvSpPr txBox="1"/>
          <p:nvPr/>
        </p:nvSpPr>
        <p:spPr>
          <a:xfrm>
            <a:off x="6791812" y="4205136"/>
            <a:ext cx="1079999"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CEPEF/GO</a:t>
            </a:r>
          </a:p>
        </p:txBody>
      </p:sp>
      <p:sp>
        <p:nvSpPr>
          <p:cNvPr id="30" name="CaixaDeTexto 29">
            <a:extLst>
              <a:ext uri="{FF2B5EF4-FFF2-40B4-BE49-F238E27FC236}">
                <a16:creationId xmlns="" xmlns:a16="http://schemas.microsoft.com/office/drawing/2014/main" id="{DA487100-93A9-476B-8294-D2D4B196713C}"/>
              </a:ext>
            </a:extLst>
          </p:cNvPr>
          <p:cNvSpPr txBox="1"/>
          <p:nvPr/>
        </p:nvSpPr>
        <p:spPr>
          <a:xfrm>
            <a:off x="8105190" y="4217986"/>
            <a:ext cx="928889"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CED/GO</a:t>
            </a:r>
          </a:p>
        </p:txBody>
      </p:sp>
      <p:sp>
        <p:nvSpPr>
          <p:cNvPr id="31" name="CaixaDeTexto 30">
            <a:extLst>
              <a:ext uri="{FF2B5EF4-FFF2-40B4-BE49-F238E27FC236}">
                <a16:creationId xmlns="" xmlns:a16="http://schemas.microsoft.com/office/drawing/2014/main" id="{2FA0DB29-E210-43EA-BBF2-EEADA948A4B3}"/>
              </a:ext>
            </a:extLst>
          </p:cNvPr>
          <p:cNvSpPr txBox="1"/>
          <p:nvPr/>
        </p:nvSpPr>
        <p:spPr>
          <a:xfrm>
            <a:off x="6832592" y="5858071"/>
            <a:ext cx="917828"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CPUA/GO</a:t>
            </a:r>
          </a:p>
        </p:txBody>
      </p:sp>
      <p:pic>
        <p:nvPicPr>
          <p:cNvPr id="32" name="Picture 20">
            <a:extLst>
              <a:ext uri="{FF2B5EF4-FFF2-40B4-BE49-F238E27FC236}">
                <a16:creationId xmlns="" xmlns:a16="http://schemas.microsoft.com/office/drawing/2014/main" id="{A8CEB31F-A3B2-4B98-B4D4-B24A5740A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169" y="4170302"/>
            <a:ext cx="1086207" cy="1080000"/>
          </a:xfrm>
          <a:prstGeom prst="rect">
            <a:avLst/>
          </a:prstGeom>
          <a:noFill/>
          <a:extLst>
            <a:ext uri="{909E8E84-426E-40DD-AFC4-6F175D3DCCD1}">
              <a14:hiddenFill xmlns:a14="http://schemas.microsoft.com/office/drawing/2010/main">
                <a:solidFill>
                  <a:srgbClr val="FFFFFF"/>
                </a:solidFill>
              </a14:hiddenFill>
            </a:ext>
          </a:extLst>
        </p:spPr>
      </p:pic>
      <p:sp>
        <p:nvSpPr>
          <p:cNvPr id="34" name="Retângulo: Cantos Arredondados 4">
            <a:extLst>
              <a:ext uri="{FF2B5EF4-FFF2-40B4-BE49-F238E27FC236}">
                <a16:creationId xmlns="" xmlns:a16="http://schemas.microsoft.com/office/drawing/2014/main" id="{BD23E931-9490-463D-8E34-78226E3CEA1D}"/>
              </a:ext>
            </a:extLst>
          </p:cNvPr>
          <p:cNvSpPr/>
          <p:nvPr/>
        </p:nvSpPr>
        <p:spPr>
          <a:xfrm>
            <a:off x="4929406" y="1190544"/>
            <a:ext cx="4403324" cy="344617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CaixaDeTexto 34">
            <a:extLst>
              <a:ext uri="{FF2B5EF4-FFF2-40B4-BE49-F238E27FC236}">
                <a16:creationId xmlns="" xmlns:a16="http://schemas.microsoft.com/office/drawing/2014/main" id="{144B4DA6-334A-4062-B88D-C646F5909BC1}"/>
              </a:ext>
            </a:extLst>
          </p:cNvPr>
          <p:cNvSpPr txBox="1"/>
          <p:nvPr/>
        </p:nvSpPr>
        <p:spPr>
          <a:xfrm>
            <a:off x="6282117" y="1238162"/>
            <a:ext cx="2018777"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CONSELHO DIRETOR</a:t>
            </a:r>
          </a:p>
        </p:txBody>
      </p:sp>
      <p:sp>
        <p:nvSpPr>
          <p:cNvPr id="36" name="CaixaDeTexto 35">
            <a:extLst>
              <a:ext uri="{FF2B5EF4-FFF2-40B4-BE49-F238E27FC236}">
                <a16:creationId xmlns="" xmlns:a16="http://schemas.microsoft.com/office/drawing/2014/main" id="{1CAB87B2-3658-413B-A5A4-551B70D30550}"/>
              </a:ext>
            </a:extLst>
          </p:cNvPr>
          <p:cNvSpPr txBox="1"/>
          <p:nvPr/>
        </p:nvSpPr>
        <p:spPr>
          <a:xfrm>
            <a:off x="867385" y="5268716"/>
            <a:ext cx="848111"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CAU/BR</a:t>
            </a:r>
          </a:p>
        </p:txBody>
      </p:sp>
      <p:sp>
        <p:nvSpPr>
          <p:cNvPr id="37" name="Retângulo: Cantos Arredondados 5">
            <a:extLst>
              <a:ext uri="{FF2B5EF4-FFF2-40B4-BE49-F238E27FC236}">
                <a16:creationId xmlns="" xmlns:a16="http://schemas.microsoft.com/office/drawing/2014/main" id="{02F40D8F-A734-469D-80D9-27A9FFB315EC}"/>
              </a:ext>
            </a:extLst>
          </p:cNvPr>
          <p:cNvSpPr/>
          <p:nvPr/>
        </p:nvSpPr>
        <p:spPr>
          <a:xfrm>
            <a:off x="4915120" y="2903253"/>
            <a:ext cx="4403324" cy="318346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CaixaDeTexto 39">
            <a:extLst>
              <a:ext uri="{FF2B5EF4-FFF2-40B4-BE49-F238E27FC236}">
                <a16:creationId xmlns="" xmlns:a16="http://schemas.microsoft.com/office/drawing/2014/main" id="{BDDD81D0-F96E-4EAE-82FD-01BEE0F880A6}"/>
              </a:ext>
            </a:extLst>
          </p:cNvPr>
          <p:cNvSpPr txBox="1"/>
          <p:nvPr/>
        </p:nvSpPr>
        <p:spPr>
          <a:xfrm>
            <a:off x="5370723" y="4945551"/>
            <a:ext cx="1163057" cy="461665"/>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COORD. DE COMISSÃO</a:t>
            </a:r>
          </a:p>
        </p:txBody>
      </p:sp>
      <p:sp>
        <p:nvSpPr>
          <p:cNvPr id="2" name="Retângulo 1"/>
          <p:cNvSpPr/>
          <p:nvPr/>
        </p:nvSpPr>
        <p:spPr>
          <a:xfrm>
            <a:off x="532020" y="1046546"/>
            <a:ext cx="4270829" cy="2739211"/>
          </a:xfrm>
          <a:prstGeom prst="rect">
            <a:avLst/>
          </a:prstGeom>
        </p:spPr>
        <p:txBody>
          <a:bodyPr wrap="square">
            <a:spAutoFit/>
          </a:bodyPr>
          <a:lstStyle/>
          <a:p>
            <a:r>
              <a:rPr lang="pt-BR" sz="1600" b="1" dirty="0">
                <a:latin typeface="Arial" panose="020B0604020202020204" pitchFamily="34" charset="0"/>
                <a:cs typeface="Arial" panose="020B0604020202020204" pitchFamily="34" charset="0"/>
              </a:rPr>
              <a:t>CONSELHO DIRETOR</a:t>
            </a:r>
          </a:p>
          <a:p>
            <a:endParaRPr lang="pt-BR" sz="1200" dirty="0">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O Conselho Diretor tem por finalidade fortalecer a relação entre o Presidente e o Plenário, estabelecendo a integração com as comissões e auxiliando-o nos atos relativos ao exercício da Presidência. </a:t>
            </a:r>
          </a:p>
          <a:p>
            <a:endParaRPr lang="pt-BR" sz="1200" dirty="0">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É instância de aprovação de pautas para o plenário e de ações e regulador da estrutura interna. Suas reuniões ocorrem na mesma data da planária, em horário imediatamente anterior. </a:t>
            </a:r>
          </a:p>
          <a:p>
            <a:endParaRPr lang="pt-BR" sz="1200" dirty="0">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É composto pelo Presidente, Vice-presidente e pelos coordenadores das Comissões Ordinárias. </a:t>
            </a:r>
          </a:p>
        </p:txBody>
      </p:sp>
      <p:sp>
        <p:nvSpPr>
          <p:cNvPr id="33" name="Retângulo 32"/>
          <p:cNvSpPr/>
          <p:nvPr/>
        </p:nvSpPr>
        <p:spPr>
          <a:xfrm>
            <a:off x="1948814" y="4170302"/>
            <a:ext cx="2667225" cy="1077218"/>
          </a:xfrm>
          <a:prstGeom prst="rect">
            <a:avLst/>
          </a:prstGeom>
        </p:spPr>
        <p:txBody>
          <a:bodyPr wrap="square">
            <a:spAutoFit/>
          </a:bodyPr>
          <a:lstStyle/>
          <a:p>
            <a:r>
              <a:rPr lang="pt-BR" sz="1600" b="1" dirty="0">
                <a:latin typeface="Arial" panose="020B0604020202020204" pitchFamily="34" charset="0"/>
                <a:cs typeface="Arial" panose="020B0604020202020204" pitchFamily="34" charset="0"/>
              </a:rPr>
              <a:t>CONSELHO FEDERAL</a:t>
            </a:r>
          </a:p>
          <a:p>
            <a:endParaRPr lang="pt-BR" sz="1200" dirty="0">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Goiás tem representação no CAU/BR por meio da Conselheira Federal: Maria Eliana Jubé Ribeiro.</a:t>
            </a:r>
          </a:p>
        </p:txBody>
      </p:sp>
      <p:sp>
        <p:nvSpPr>
          <p:cNvPr id="43"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1.3 Estrutura da Gestão</a:t>
            </a:r>
          </a:p>
        </p:txBody>
      </p:sp>
    </p:spTree>
    <p:extLst>
      <p:ext uri="{BB962C8B-B14F-4D97-AF65-F5344CB8AC3E}">
        <p14:creationId xmlns:p14="http://schemas.microsoft.com/office/powerpoint/2010/main" val="372059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1.3 Organização do  CAU</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47" name="CaixaDeTexto 46">
            <a:extLst>
              <a:ext uri="{FF2B5EF4-FFF2-40B4-BE49-F238E27FC236}">
                <a16:creationId xmlns="" xmlns:a16="http://schemas.microsoft.com/office/drawing/2014/main" id="{29104C87-4DE3-2E49-9E0F-DF883596EDA8}"/>
              </a:ext>
            </a:extLst>
          </p:cNvPr>
          <p:cNvSpPr txBox="1"/>
          <p:nvPr/>
        </p:nvSpPr>
        <p:spPr>
          <a:xfrm>
            <a:off x="585243" y="1139342"/>
            <a:ext cx="5642135"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COMISSÕES E CONSELHEIROS(AS)</a:t>
            </a:r>
          </a:p>
        </p:txBody>
      </p:sp>
      <p:sp>
        <p:nvSpPr>
          <p:cNvPr id="48" name="CaixaDeTexto 47">
            <a:extLst>
              <a:ext uri="{FF2B5EF4-FFF2-40B4-BE49-F238E27FC236}">
                <a16:creationId xmlns="" xmlns:a16="http://schemas.microsoft.com/office/drawing/2014/main" id="{05E1DF02-24FD-45D4-93CC-5E5693703459}"/>
              </a:ext>
            </a:extLst>
          </p:cNvPr>
          <p:cNvSpPr txBox="1"/>
          <p:nvPr/>
        </p:nvSpPr>
        <p:spPr>
          <a:xfrm>
            <a:off x="625590" y="1513693"/>
            <a:ext cx="4082597" cy="4693593"/>
          </a:xfrm>
          <a:prstGeom prst="rect">
            <a:avLst/>
          </a:prstGeom>
          <a:noFill/>
        </p:spPr>
        <p:txBody>
          <a:bodyPr wrap="square" numCol="1" rtlCol="0">
            <a:spAutoFit/>
          </a:bodyPr>
          <a:lstStyle/>
          <a:p>
            <a:pPr algn="l"/>
            <a:r>
              <a:rPr lang="pt-BR" sz="1200" b="1" i="0" dirty="0">
                <a:solidFill>
                  <a:srgbClr val="236E7B"/>
                </a:solidFill>
                <a:effectLst/>
                <a:latin typeface="Arial" panose="020B0604020202020204" pitchFamily="34" charset="0"/>
                <a:cs typeface="Arial" panose="020B0604020202020204" pitchFamily="34" charset="0"/>
              </a:rPr>
              <a:t>Presidente </a:t>
            </a:r>
          </a:p>
          <a:p>
            <a:pPr algn="l"/>
            <a:r>
              <a:rPr lang="pt-BR" sz="1200" b="1" i="0" dirty="0">
                <a:solidFill>
                  <a:srgbClr val="050505"/>
                </a:solidFill>
                <a:effectLst/>
                <a:latin typeface="Arial" panose="020B0604020202020204" pitchFamily="34" charset="0"/>
                <a:cs typeface="Arial" panose="020B0604020202020204" pitchFamily="34" charset="0"/>
              </a:rPr>
              <a:t>Arnaldo Mascarenhas Braga</a:t>
            </a:r>
            <a:br>
              <a:rPr lang="pt-BR" sz="1200" b="1" i="0" dirty="0">
                <a:solidFill>
                  <a:srgbClr val="050505"/>
                </a:solidFill>
                <a:effectLst/>
                <a:latin typeface="Arial" panose="020B0604020202020204" pitchFamily="34" charset="0"/>
                <a:cs typeface="Arial" panose="020B0604020202020204" pitchFamily="34" charset="0"/>
              </a:rPr>
            </a:br>
            <a:r>
              <a:rPr lang="pt-BR" sz="1200" b="0" i="0" dirty="0">
                <a:solidFill>
                  <a:srgbClr val="050505"/>
                </a:solidFill>
                <a:effectLst/>
                <a:latin typeface="Arial" panose="020B0604020202020204" pitchFamily="34" charset="0"/>
                <a:cs typeface="Arial" panose="020B0604020202020204" pitchFamily="34" charset="0"/>
              </a:rPr>
              <a:t>Presidente</a:t>
            </a:r>
            <a:r>
              <a:rPr lang="pt-BR" sz="1200" b="1" i="0" dirty="0">
                <a:solidFill>
                  <a:srgbClr val="050505"/>
                </a:solidFill>
                <a:effectLst/>
                <a:latin typeface="Arial" panose="020B0604020202020204" pitchFamily="34" charset="0"/>
                <a:cs typeface="Arial" panose="020B0604020202020204" pitchFamily="34" charset="0"/>
              </a:rPr>
              <a:t/>
            </a:r>
            <a:br>
              <a:rPr lang="pt-BR" sz="1200" b="1" i="0" dirty="0">
                <a:solidFill>
                  <a:srgbClr val="050505"/>
                </a:solidFill>
                <a:effectLst/>
                <a:latin typeface="Arial" panose="020B0604020202020204" pitchFamily="34" charset="0"/>
                <a:cs typeface="Arial" panose="020B0604020202020204" pitchFamily="34" charset="0"/>
              </a:rPr>
            </a:br>
            <a:r>
              <a:rPr lang="pt-BR" sz="1200" b="0" i="0" u="sng" dirty="0">
                <a:solidFill>
                  <a:srgbClr val="236E7B"/>
                </a:solidFill>
                <a:effectLst/>
                <a:latin typeface="Arial" panose="020B0604020202020204" pitchFamily="34" charset="0"/>
                <a:cs typeface="Arial" panose="020B0604020202020204" pitchFamily="34" charset="0"/>
                <a:hlinkClick r:id="rId4"/>
              </a:rPr>
              <a:t>presidente@caugo.gov.br</a:t>
            </a:r>
            <a:endParaRPr lang="pt-BR" sz="1200" b="0" i="0" u="sng" dirty="0">
              <a:solidFill>
                <a:srgbClr val="236E7B"/>
              </a:solidFill>
              <a:effectLst/>
              <a:latin typeface="Arial" panose="020B0604020202020204" pitchFamily="34" charset="0"/>
              <a:cs typeface="Arial" panose="020B0604020202020204" pitchFamily="34" charset="0"/>
            </a:endParaRPr>
          </a:p>
          <a:p>
            <a:pPr algn="l"/>
            <a:r>
              <a:rPr lang="pt-BR" sz="1200" b="1" i="0" dirty="0">
                <a:solidFill>
                  <a:srgbClr val="050505"/>
                </a:solidFill>
                <a:effectLst/>
                <a:latin typeface="Arial" panose="020B0604020202020204" pitchFamily="34" charset="0"/>
                <a:cs typeface="Arial" panose="020B0604020202020204" pitchFamily="34" charset="0"/>
              </a:rPr>
              <a:t/>
            </a:r>
            <a:br>
              <a:rPr lang="pt-BR" sz="1200" b="1" i="0" dirty="0">
                <a:solidFill>
                  <a:srgbClr val="050505"/>
                </a:solidFill>
                <a:effectLst/>
                <a:latin typeface="Arial" panose="020B0604020202020204" pitchFamily="34" charset="0"/>
                <a:cs typeface="Arial" panose="020B0604020202020204" pitchFamily="34" charset="0"/>
              </a:rPr>
            </a:br>
            <a:r>
              <a:rPr lang="pt-BR" sz="1200" b="1" i="0" dirty="0">
                <a:solidFill>
                  <a:srgbClr val="236E7B"/>
                </a:solidFill>
                <a:effectLst/>
                <a:latin typeface="Arial" panose="020B0604020202020204" pitchFamily="34" charset="0"/>
                <a:cs typeface="Arial" panose="020B0604020202020204" pitchFamily="34" charset="0"/>
              </a:rPr>
              <a:t>Vice Presidente</a:t>
            </a:r>
          </a:p>
          <a:p>
            <a:pPr algn="l"/>
            <a:r>
              <a:rPr lang="pt-BR" sz="1200" b="1" i="0" dirty="0">
                <a:solidFill>
                  <a:srgbClr val="050505"/>
                </a:solidFill>
                <a:effectLst/>
                <a:latin typeface="Arial" panose="020B0604020202020204" pitchFamily="34" charset="0"/>
                <a:cs typeface="Arial" panose="020B0604020202020204" pitchFamily="34" charset="0"/>
              </a:rPr>
              <a:t>Frederico André Rabelo</a:t>
            </a:r>
            <a:br>
              <a:rPr lang="pt-BR" sz="1200" b="1" i="0" dirty="0">
                <a:solidFill>
                  <a:srgbClr val="050505"/>
                </a:solidFill>
                <a:effectLst/>
                <a:latin typeface="Arial" panose="020B0604020202020204" pitchFamily="34" charset="0"/>
                <a:cs typeface="Arial" panose="020B0604020202020204" pitchFamily="34" charset="0"/>
              </a:rPr>
            </a:br>
            <a:r>
              <a:rPr lang="pt-BR" sz="1200" b="0" i="0" dirty="0">
                <a:solidFill>
                  <a:srgbClr val="050505"/>
                </a:solidFill>
                <a:effectLst/>
                <a:latin typeface="Arial" panose="020B0604020202020204" pitchFamily="34" charset="0"/>
                <a:cs typeface="Arial" panose="020B0604020202020204" pitchFamily="34" charset="0"/>
              </a:rPr>
              <a:t>Vice-presidente</a:t>
            </a:r>
            <a:r>
              <a:rPr lang="pt-BR" sz="1200" b="1" i="0" dirty="0">
                <a:solidFill>
                  <a:srgbClr val="050505"/>
                </a:solidFill>
                <a:effectLst/>
                <a:latin typeface="Arial" panose="020B0604020202020204" pitchFamily="34" charset="0"/>
                <a:cs typeface="Arial" panose="020B0604020202020204" pitchFamily="34" charset="0"/>
              </a:rPr>
              <a:t/>
            </a:r>
            <a:br>
              <a:rPr lang="pt-BR" sz="1200" b="1" i="0" dirty="0">
                <a:solidFill>
                  <a:srgbClr val="050505"/>
                </a:solidFill>
                <a:effectLst/>
                <a:latin typeface="Arial" panose="020B0604020202020204" pitchFamily="34" charset="0"/>
                <a:cs typeface="Arial" panose="020B0604020202020204" pitchFamily="34" charset="0"/>
              </a:rPr>
            </a:br>
            <a:r>
              <a:rPr lang="pt-BR" sz="1200" b="0" i="0" u="sng" dirty="0">
                <a:solidFill>
                  <a:srgbClr val="236E7B"/>
                </a:solidFill>
                <a:effectLst/>
                <a:latin typeface="Arial" panose="020B0604020202020204" pitchFamily="34" charset="0"/>
                <a:cs typeface="Arial" panose="020B0604020202020204" pitchFamily="34" charset="0"/>
                <a:hlinkClick r:id="rId5"/>
              </a:rPr>
              <a:t>assessoria@caugo.gov.br</a:t>
            </a:r>
            <a:endParaRPr lang="pt-BR" sz="1200" b="0" i="0" u="sng" dirty="0">
              <a:solidFill>
                <a:srgbClr val="236E7B"/>
              </a:solidFill>
              <a:effectLst/>
              <a:latin typeface="Arial" panose="020B0604020202020204" pitchFamily="34" charset="0"/>
              <a:cs typeface="Arial" panose="020B0604020202020204" pitchFamily="34" charset="0"/>
            </a:endParaRPr>
          </a:p>
          <a:p>
            <a:pPr algn="l"/>
            <a:endParaRPr lang="pt-BR" sz="1200" u="sng" dirty="0">
              <a:solidFill>
                <a:srgbClr val="236E7B"/>
              </a:solidFill>
              <a:latin typeface="Arial" panose="020B0604020202020204" pitchFamily="34" charset="0"/>
              <a:cs typeface="Arial" panose="020B0604020202020204" pitchFamily="34" charset="0"/>
            </a:endParaRPr>
          </a:p>
          <a:p>
            <a:pPr algn="l"/>
            <a:r>
              <a:rPr lang="pt-BR" sz="1200" b="1" i="0" dirty="0">
                <a:solidFill>
                  <a:srgbClr val="236E7B"/>
                </a:solidFill>
                <a:effectLst/>
                <a:latin typeface="Arial" panose="020B0604020202020204" pitchFamily="34" charset="0"/>
                <a:cs typeface="Arial" panose="020B0604020202020204" pitchFamily="34" charset="0"/>
              </a:rPr>
              <a:t>Conselho Diretor</a:t>
            </a:r>
          </a:p>
          <a:p>
            <a:pPr algn="l"/>
            <a:r>
              <a:rPr lang="pt-BR" sz="1200" i="0" dirty="0">
                <a:solidFill>
                  <a:srgbClr val="050505"/>
                </a:solidFill>
                <a:effectLst/>
                <a:latin typeface="Arial" panose="020B0604020202020204" pitchFamily="34" charset="0"/>
                <a:cs typeface="Arial" panose="020B0604020202020204" pitchFamily="34" charset="0"/>
              </a:rPr>
              <a:t>Arnaldo Mascarenhas Braga</a:t>
            </a:r>
          </a:p>
          <a:p>
            <a:pPr algn="l"/>
            <a:r>
              <a:rPr lang="pt-BR" sz="1200" i="0" dirty="0">
                <a:solidFill>
                  <a:srgbClr val="050505"/>
                </a:solidFill>
                <a:effectLst/>
                <a:latin typeface="Arial" panose="020B0604020202020204" pitchFamily="34" charset="0"/>
                <a:cs typeface="Arial" panose="020B0604020202020204" pitchFamily="34" charset="0"/>
              </a:rPr>
              <a:t>Frederico André Rabelo</a:t>
            </a:r>
          </a:p>
          <a:p>
            <a:pPr algn="l"/>
            <a:r>
              <a:rPr lang="pt-BR" sz="1200" i="0" dirty="0">
                <a:solidFill>
                  <a:srgbClr val="050505"/>
                </a:solidFill>
                <a:effectLst/>
                <a:latin typeface="Arial" panose="020B0604020202020204" pitchFamily="34" charset="0"/>
                <a:cs typeface="Arial" panose="020B0604020202020204" pitchFamily="34" charset="0"/>
              </a:rPr>
              <a:t>Fernanda Antônia Fontes Mendonça </a:t>
            </a:r>
          </a:p>
          <a:p>
            <a:pPr algn="l"/>
            <a:r>
              <a:rPr lang="pt-BR" sz="1200" i="0" dirty="0">
                <a:solidFill>
                  <a:srgbClr val="050505"/>
                </a:solidFill>
                <a:effectLst/>
                <a:latin typeface="Arial" panose="020B0604020202020204" pitchFamily="34" charset="0"/>
                <a:cs typeface="Arial" panose="020B0604020202020204" pitchFamily="34" charset="0"/>
              </a:rPr>
              <a:t>Paulo Renato de Moraes Alves </a:t>
            </a:r>
          </a:p>
          <a:p>
            <a:pPr algn="l"/>
            <a:r>
              <a:rPr lang="pt-BR" sz="1200" i="0" dirty="0">
                <a:solidFill>
                  <a:srgbClr val="050505"/>
                </a:solidFill>
                <a:effectLst/>
                <a:latin typeface="Arial" panose="020B0604020202020204" pitchFamily="34" charset="0"/>
                <a:cs typeface="Arial" panose="020B0604020202020204" pitchFamily="34" charset="0"/>
              </a:rPr>
              <a:t>Regina Maria de Faria Amaral Brito</a:t>
            </a:r>
          </a:p>
          <a:p>
            <a:pPr algn="l"/>
            <a:endParaRPr lang="pt-BR" sz="1200" b="1" i="0" dirty="0">
              <a:solidFill>
                <a:srgbClr val="050505"/>
              </a:solidFill>
              <a:effectLst/>
              <a:latin typeface="Arial" panose="020B0604020202020204" pitchFamily="34" charset="0"/>
              <a:cs typeface="Arial" panose="020B0604020202020204" pitchFamily="34" charset="0"/>
            </a:endParaRPr>
          </a:p>
          <a:p>
            <a:pPr algn="l"/>
            <a:r>
              <a:rPr lang="pt-BR" sz="1200" b="1" i="0" dirty="0">
                <a:solidFill>
                  <a:srgbClr val="236E7B"/>
                </a:solidFill>
                <a:effectLst/>
                <a:latin typeface="Arial" panose="020B0604020202020204" pitchFamily="34" charset="0"/>
                <a:cs typeface="Arial" panose="020B0604020202020204" pitchFamily="34" charset="0"/>
              </a:rPr>
              <a:t>Comissões Ordinárias</a:t>
            </a:r>
          </a:p>
          <a:p>
            <a:pPr algn="l"/>
            <a:endParaRPr lang="pt-BR" sz="1200" b="1" dirty="0">
              <a:solidFill>
                <a:srgbClr val="236E7B"/>
              </a:solidFill>
              <a:latin typeface="Arial" panose="020B0604020202020204" pitchFamily="34" charset="0"/>
              <a:cs typeface="Arial" panose="020B0604020202020204" pitchFamily="34" charset="0"/>
            </a:endParaRPr>
          </a:p>
          <a:p>
            <a:pPr algn="l"/>
            <a:r>
              <a:rPr lang="pt-BR" sz="1200" b="1" i="0" dirty="0">
                <a:solidFill>
                  <a:srgbClr val="050505"/>
                </a:solidFill>
                <a:effectLst/>
                <a:latin typeface="Arial" panose="020B0604020202020204" pitchFamily="34" charset="0"/>
                <a:cs typeface="Arial" panose="020B0604020202020204" pitchFamily="34" charset="0"/>
              </a:rPr>
              <a:t>Comissão de Administração e Finanças (CAF)</a:t>
            </a:r>
          </a:p>
          <a:p>
            <a:pPr algn="l"/>
            <a:r>
              <a:rPr lang="pt-BR" sz="1200" b="1" i="0" dirty="0">
                <a:solidFill>
                  <a:srgbClr val="050505"/>
                </a:solidFill>
                <a:effectLst/>
                <a:latin typeface="Arial" panose="020B0604020202020204" pitchFamily="34" charset="0"/>
                <a:cs typeface="Arial" panose="020B0604020202020204" pitchFamily="34" charset="0"/>
                <a:hlinkClick r:id="rId5"/>
              </a:rPr>
              <a:t>assessoria@caugo.gov.br</a:t>
            </a:r>
            <a:endParaRPr lang="pt-BR" sz="1200" b="1" i="0" dirty="0">
              <a:solidFill>
                <a:srgbClr val="236E7B"/>
              </a:solidFill>
              <a:effectLst/>
              <a:latin typeface="Arial" panose="020B0604020202020204" pitchFamily="34" charset="0"/>
              <a:cs typeface="Arial" panose="020B0604020202020204" pitchFamily="34" charset="0"/>
            </a:endParaRPr>
          </a:p>
          <a:p>
            <a:pPr algn="l"/>
            <a:r>
              <a:rPr lang="pt-BR" sz="1200" i="0" dirty="0">
                <a:solidFill>
                  <a:srgbClr val="050505"/>
                </a:solidFill>
                <a:effectLst/>
                <a:latin typeface="Arial" panose="020B0604020202020204" pitchFamily="34" charset="0"/>
                <a:cs typeface="Arial" panose="020B0604020202020204" pitchFamily="34" charset="0"/>
              </a:rPr>
              <a:t>Regina Maria de F. Amaral Brito </a:t>
            </a:r>
            <a:r>
              <a:rPr lang="pt-BR" sz="1200" b="0" i="0" dirty="0">
                <a:solidFill>
                  <a:srgbClr val="050505"/>
                </a:solidFill>
                <a:effectLst/>
                <a:latin typeface="Arial" panose="020B0604020202020204" pitchFamily="34" charset="0"/>
                <a:cs typeface="Arial" panose="020B0604020202020204" pitchFamily="34" charset="0"/>
              </a:rPr>
              <a:t>(coordenadora)</a:t>
            </a:r>
          </a:p>
          <a:p>
            <a:pPr algn="l"/>
            <a:r>
              <a:rPr lang="pt-BR" sz="1200" i="0" dirty="0">
                <a:solidFill>
                  <a:srgbClr val="050505"/>
                </a:solidFill>
                <a:effectLst/>
                <a:latin typeface="Arial" panose="020B0604020202020204" pitchFamily="34" charset="0"/>
                <a:cs typeface="Arial" panose="020B0604020202020204" pitchFamily="34" charset="0"/>
              </a:rPr>
              <a:t>Priscila Cavalcanti da S. </a:t>
            </a:r>
            <a:r>
              <a:rPr lang="pt-BR" sz="1200" b="0" i="0" dirty="0">
                <a:solidFill>
                  <a:srgbClr val="050505"/>
                </a:solidFill>
                <a:effectLst/>
                <a:latin typeface="Arial" panose="020B0604020202020204" pitchFamily="34" charset="0"/>
                <a:cs typeface="Arial" panose="020B0604020202020204" pitchFamily="34" charset="0"/>
              </a:rPr>
              <a:t>Almeida (coordenadora adjunta)</a:t>
            </a:r>
            <a:endParaRPr lang="pt-BR" sz="1200" i="0" dirty="0">
              <a:solidFill>
                <a:srgbClr val="050505"/>
              </a:solidFill>
              <a:effectLst/>
              <a:latin typeface="Arial" panose="020B0604020202020204" pitchFamily="34" charset="0"/>
              <a:cs typeface="Arial" panose="020B0604020202020204" pitchFamily="34" charset="0"/>
            </a:endParaRPr>
          </a:p>
          <a:p>
            <a:r>
              <a:rPr lang="pt-BR" sz="1200" b="0" i="0" dirty="0">
                <a:solidFill>
                  <a:srgbClr val="050505"/>
                </a:solidFill>
                <a:effectLst/>
                <a:latin typeface="Arial" panose="020B0604020202020204" pitchFamily="34" charset="0"/>
                <a:cs typeface="Arial" panose="020B0604020202020204" pitchFamily="34" charset="0"/>
              </a:rPr>
              <a:t>Ana Lúcia Ferreira Peixoto</a:t>
            </a:r>
            <a:endParaRPr lang="pt-BR" sz="1100" b="0" i="0" dirty="0">
              <a:solidFill>
                <a:srgbClr val="050505"/>
              </a:solidFill>
              <a:effectLst/>
              <a:latin typeface="Arial" panose="020B0604020202020204" pitchFamily="34" charset="0"/>
            </a:endParaRPr>
          </a:p>
        </p:txBody>
      </p:sp>
      <p:sp>
        <p:nvSpPr>
          <p:cNvPr id="2" name="Retângulo 1"/>
          <p:cNvSpPr/>
          <p:nvPr/>
        </p:nvSpPr>
        <p:spPr>
          <a:xfrm>
            <a:off x="4943475" y="1486799"/>
            <a:ext cx="3852795" cy="4893647"/>
          </a:xfrm>
          <a:prstGeom prst="rect">
            <a:avLst/>
          </a:prstGeom>
        </p:spPr>
        <p:txBody>
          <a:bodyPr wrap="square">
            <a:spAutoFit/>
          </a:bodyPr>
          <a:lstStyle/>
          <a:p>
            <a:r>
              <a:rPr lang="pt-BR" sz="1200" b="1" dirty="0">
                <a:solidFill>
                  <a:srgbClr val="050505"/>
                </a:solidFill>
                <a:latin typeface="Arial" panose="020B0604020202020204" pitchFamily="34" charset="0"/>
                <a:cs typeface="Arial" panose="020B0604020202020204" pitchFamily="34" charset="0"/>
              </a:rPr>
              <a:t>Comissão de Ética e Disciplina (CED)</a:t>
            </a:r>
          </a:p>
          <a:p>
            <a:r>
              <a:rPr lang="pt-BR" sz="1200" b="1" dirty="0">
                <a:solidFill>
                  <a:srgbClr val="050505"/>
                </a:solidFill>
                <a:latin typeface="Arial" panose="020B0604020202020204" pitchFamily="34" charset="0"/>
                <a:cs typeface="Arial" panose="020B0604020202020204" pitchFamily="34" charset="0"/>
                <a:hlinkClick r:id="rId5"/>
              </a:rPr>
              <a:t>assessoria@caugo.gov.br</a:t>
            </a:r>
            <a:endParaRPr lang="pt-BR" sz="1200" dirty="0">
              <a:solidFill>
                <a:srgbClr val="050505"/>
              </a:solidFill>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cs typeface="Arial" panose="020B0604020202020204" pitchFamily="34" charset="0"/>
              </a:rPr>
              <a:t>Fernanda Antônia Fontes Mendonça (coordenadora)</a:t>
            </a:r>
          </a:p>
          <a:p>
            <a:r>
              <a:rPr lang="pt-BR" sz="1200" dirty="0">
                <a:solidFill>
                  <a:srgbClr val="050505"/>
                </a:solidFill>
                <a:latin typeface="Arial" panose="020B0604020202020204" pitchFamily="34" charset="0"/>
                <a:cs typeface="Arial" panose="020B0604020202020204" pitchFamily="34" charset="0"/>
              </a:rPr>
              <a:t>Frederico André Rabelo (coordenador adjunto)</a:t>
            </a:r>
          </a:p>
          <a:p>
            <a:r>
              <a:rPr lang="pt-BR" sz="1200" dirty="0">
                <a:solidFill>
                  <a:srgbClr val="050505"/>
                </a:solidFill>
                <a:latin typeface="Arial" panose="020B0604020202020204" pitchFamily="34" charset="0"/>
                <a:cs typeface="Arial" panose="020B0604020202020204" pitchFamily="34" charset="0"/>
              </a:rPr>
              <a:t>Manoel Alves Carrijo Filho</a:t>
            </a:r>
          </a:p>
          <a:p>
            <a:endParaRPr lang="pt-BR" sz="1200" dirty="0">
              <a:solidFill>
                <a:srgbClr val="050505"/>
              </a:solidFill>
              <a:latin typeface="Arial" panose="020B0604020202020204" pitchFamily="34" charset="0"/>
              <a:cs typeface="Arial" panose="020B0604020202020204" pitchFamily="34" charset="0"/>
            </a:endParaRPr>
          </a:p>
          <a:p>
            <a:r>
              <a:rPr lang="pt-BR" sz="1200" b="1" dirty="0">
                <a:solidFill>
                  <a:srgbClr val="050505"/>
                </a:solidFill>
                <a:latin typeface="Arial" panose="020B0604020202020204" pitchFamily="34" charset="0"/>
                <a:cs typeface="Arial" panose="020B0604020202020204" pitchFamily="34" charset="0"/>
              </a:rPr>
              <a:t>Comissão de Exercício Profissional, Ensino e Formação (CEPEF) </a:t>
            </a:r>
          </a:p>
          <a:p>
            <a:r>
              <a:rPr lang="pt-BR" sz="1200" b="1" dirty="0">
                <a:solidFill>
                  <a:srgbClr val="050505"/>
                </a:solidFill>
                <a:latin typeface="Arial" panose="020B0604020202020204" pitchFamily="34" charset="0"/>
                <a:cs typeface="Arial" panose="020B0604020202020204" pitchFamily="34" charset="0"/>
                <a:hlinkClick r:id="rId5"/>
              </a:rPr>
              <a:t>assessoria@caugo.gov.br</a:t>
            </a:r>
            <a:endParaRPr lang="pt-BR" sz="1200" b="1" dirty="0">
              <a:solidFill>
                <a:srgbClr val="050505"/>
              </a:solidFill>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cs typeface="Arial" panose="020B0604020202020204" pitchFamily="34" charset="0"/>
              </a:rPr>
              <a:t>Paulo Renato de Moraes Alves (coordenador)</a:t>
            </a:r>
          </a:p>
          <a:p>
            <a:r>
              <a:rPr lang="pt-BR" sz="1200" dirty="0">
                <a:solidFill>
                  <a:srgbClr val="050505"/>
                </a:solidFill>
                <a:latin typeface="Arial" panose="020B0604020202020204" pitchFamily="34" charset="0"/>
                <a:cs typeface="Arial" panose="020B0604020202020204" pitchFamily="34" charset="0"/>
              </a:rPr>
              <a:t>Maria Ester de Souza (coordenadora adjunta)</a:t>
            </a:r>
          </a:p>
          <a:p>
            <a:r>
              <a:rPr lang="pt-BR" sz="1200" dirty="0">
                <a:solidFill>
                  <a:srgbClr val="050505"/>
                </a:solidFill>
                <a:latin typeface="Arial" panose="020B0604020202020204" pitchFamily="34" charset="0"/>
                <a:cs typeface="Arial" panose="020B0604020202020204" pitchFamily="34" charset="0"/>
              </a:rPr>
              <a:t>Frederico André Rabelo</a:t>
            </a:r>
          </a:p>
          <a:p>
            <a:endParaRPr lang="pt-BR" sz="1200" b="1" dirty="0">
              <a:solidFill>
                <a:srgbClr val="236E7B"/>
              </a:solidFill>
              <a:latin typeface="Arial" panose="020B0604020202020204" pitchFamily="34" charset="0"/>
              <a:cs typeface="Arial" panose="020B0604020202020204" pitchFamily="34" charset="0"/>
            </a:endParaRPr>
          </a:p>
          <a:p>
            <a:r>
              <a:rPr lang="pt-BR" sz="1200" b="1" dirty="0">
                <a:solidFill>
                  <a:srgbClr val="236E7B"/>
                </a:solidFill>
                <a:latin typeface="Arial" panose="020B0604020202020204" pitchFamily="34" charset="0"/>
                <a:cs typeface="Arial" panose="020B0604020202020204" pitchFamily="34" charset="0"/>
              </a:rPr>
              <a:t>Comissões Especiais</a:t>
            </a:r>
          </a:p>
          <a:p>
            <a:r>
              <a:rPr lang="pt-BR" sz="1200" b="1" dirty="0">
                <a:solidFill>
                  <a:srgbClr val="050505"/>
                </a:solidFill>
                <a:latin typeface="Arial" panose="020B0604020202020204" pitchFamily="34" charset="0"/>
                <a:cs typeface="Arial" panose="020B0604020202020204" pitchFamily="34" charset="0"/>
              </a:rPr>
              <a:t>Comissão Especial de Política Urbana e Ambiental (CPUA) </a:t>
            </a:r>
            <a:r>
              <a:rPr lang="pt-BR" sz="1200" b="1" dirty="0">
                <a:solidFill>
                  <a:srgbClr val="050505"/>
                </a:solidFill>
                <a:latin typeface="Arial" panose="020B0604020202020204" pitchFamily="34" charset="0"/>
                <a:cs typeface="Arial" panose="020B0604020202020204" pitchFamily="34" charset="0"/>
                <a:hlinkClick r:id="rId5"/>
              </a:rPr>
              <a:t>assessoria@caugo.gov.br</a:t>
            </a:r>
            <a:endParaRPr lang="pt-BR" sz="1200" b="1" dirty="0">
              <a:solidFill>
                <a:srgbClr val="236E7B"/>
              </a:solidFill>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cs typeface="Arial" panose="020B0604020202020204" pitchFamily="34" charset="0"/>
              </a:rPr>
              <a:t>Maria Ester de Souza (coordenadora)</a:t>
            </a:r>
            <a:endParaRPr lang="pt-BR" sz="1200" b="1" dirty="0">
              <a:solidFill>
                <a:srgbClr val="236E7B"/>
              </a:solidFill>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cs typeface="Arial" panose="020B0604020202020204" pitchFamily="34" charset="0"/>
              </a:rPr>
              <a:t>Regina Maria de F. A. Brito (coordenadora adjunta)</a:t>
            </a:r>
            <a:endParaRPr lang="pt-BR" sz="1200" b="1" dirty="0">
              <a:solidFill>
                <a:srgbClr val="236E7B"/>
              </a:solidFill>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cs typeface="Arial" panose="020B0604020202020204" pitchFamily="34" charset="0"/>
              </a:rPr>
              <a:t>Fernanda Antônia Fontes Mendonça </a:t>
            </a:r>
          </a:p>
          <a:p>
            <a:r>
              <a:rPr lang="pt-BR" sz="1200" b="1" dirty="0">
                <a:solidFill>
                  <a:srgbClr val="050505"/>
                </a:solidFill>
                <a:latin typeface="Arial" panose="020B0604020202020204" pitchFamily="34" charset="0"/>
                <a:cs typeface="Arial" panose="020B0604020202020204" pitchFamily="34" charset="0"/>
              </a:rPr>
              <a:t>+ Convidados</a:t>
            </a:r>
          </a:p>
          <a:p>
            <a:endParaRPr lang="pt-BR" sz="1200" b="1" dirty="0">
              <a:solidFill>
                <a:srgbClr val="050505"/>
              </a:solidFill>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Comissão Temporária Eleitoral (CTE)</a:t>
            </a:r>
          </a:p>
          <a:p>
            <a:r>
              <a:rPr lang="pt-BR" sz="1200" b="1" dirty="0">
                <a:latin typeface="Arial" panose="020B0604020202020204" pitchFamily="34" charset="0"/>
                <a:cs typeface="Arial" panose="020B0604020202020204" pitchFamily="34" charset="0"/>
                <a:hlinkClick r:id="rId6"/>
              </a:rPr>
              <a:t>eleicoes@caugo.gov.br</a:t>
            </a:r>
            <a:endParaRPr lang="pt-BR" sz="1200" b="1" dirty="0">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rPr>
              <a:t>Raquel Alves Inatomi </a:t>
            </a:r>
            <a:r>
              <a:rPr lang="pt-BR" sz="1200" dirty="0">
                <a:solidFill>
                  <a:srgbClr val="050505"/>
                </a:solidFill>
                <a:latin typeface="Arial" panose="020B0604020202020204" pitchFamily="34" charset="0"/>
                <a:cs typeface="Arial" panose="020B0604020202020204" pitchFamily="34" charset="0"/>
              </a:rPr>
              <a:t>(coordenadora)</a:t>
            </a:r>
          </a:p>
          <a:p>
            <a:r>
              <a:rPr lang="pt-BR" sz="1200" dirty="0">
                <a:solidFill>
                  <a:srgbClr val="050505"/>
                </a:solidFill>
                <a:latin typeface="Arial" panose="020B0604020202020204" pitchFamily="34" charset="0"/>
              </a:rPr>
              <a:t>Lorena Sulino Assunção </a:t>
            </a:r>
            <a:r>
              <a:rPr lang="pt-BR" sz="1200" dirty="0">
                <a:solidFill>
                  <a:srgbClr val="050505"/>
                </a:solidFill>
                <a:latin typeface="Arial" panose="020B0604020202020204" pitchFamily="34" charset="0"/>
                <a:cs typeface="Arial" panose="020B0604020202020204" pitchFamily="34" charset="0"/>
              </a:rPr>
              <a:t>(coordenadora adjunta)</a:t>
            </a:r>
            <a:endParaRPr lang="pt-BR" sz="1200" b="1" dirty="0">
              <a:solidFill>
                <a:srgbClr val="236E7B"/>
              </a:solidFill>
              <a:latin typeface="Arial" panose="020B0604020202020204" pitchFamily="34" charset="0"/>
              <a:cs typeface="Arial" panose="020B0604020202020204" pitchFamily="34" charset="0"/>
            </a:endParaRPr>
          </a:p>
          <a:p>
            <a:r>
              <a:rPr lang="pt-BR" sz="1200" dirty="0">
                <a:solidFill>
                  <a:srgbClr val="050505"/>
                </a:solidFill>
                <a:latin typeface="Arial" panose="020B0604020202020204" pitchFamily="34" charset="0"/>
              </a:rPr>
              <a:t>Flávio de Carvalho Araújo</a:t>
            </a:r>
            <a:endParaRPr lang="pt-BR" sz="1200" b="1" dirty="0">
              <a:solidFill>
                <a:srgbClr val="236E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01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12" name="CaixaDeTexto 11">
            <a:extLst>
              <a:ext uri="{FF2B5EF4-FFF2-40B4-BE49-F238E27FC236}">
                <a16:creationId xmlns="" xmlns:a16="http://schemas.microsoft.com/office/drawing/2014/main" id="{29104C87-4DE3-2E49-9E0F-DF883596EDA8}"/>
              </a:ext>
            </a:extLst>
          </p:cNvPr>
          <p:cNvSpPr txBox="1"/>
          <p:nvPr/>
        </p:nvSpPr>
        <p:spPr>
          <a:xfrm>
            <a:off x="709948" y="1233304"/>
            <a:ext cx="8676788"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COMPOSIÇÃO DAS COMISSÕES ORDINÁRIAS E ESPECIAIS EM DEZEMBRO 2020</a:t>
            </a:r>
          </a:p>
        </p:txBody>
      </p:sp>
      <p:pic>
        <p:nvPicPr>
          <p:cNvPr id="13" name="Picture 4">
            <a:extLst>
              <a:ext uri="{FF2B5EF4-FFF2-40B4-BE49-F238E27FC236}">
                <a16:creationId xmlns="" xmlns:a16="http://schemas.microsoft.com/office/drawing/2014/main" id="{422CF70D-7408-4936-ABD5-A2564A6C5D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1882" y="3435957"/>
            <a:ext cx="108620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 xmlns:a16="http://schemas.microsoft.com/office/drawing/2014/main" id="{2752987C-63DE-4C0A-85A1-79737638DC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8089" y="219812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 xmlns:a16="http://schemas.microsoft.com/office/drawing/2014/main" id="{8619FCDE-AAAD-4B3B-B358-3F35493DEF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415" y="4671124"/>
            <a:ext cx="108620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 xmlns:a16="http://schemas.microsoft.com/office/drawing/2014/main" id="{3190967E-D6DA-4EFA-990E-3A110F3198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0860" y="4659592"/>
            <a:ext cx="1048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 xmlns:a16="http://schemas.microsoft.com/office/drawing/2014/main" id="{D4328702-E7D4-45EB-9C41-DC88FF8C9D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0188" y="3454426"/>
            <a:ext cx="1100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a:extLst>
              <a:ext uri="{FF2B5EF4-FFF2-40B4-BE49-F238E27FC236}">
                <a16:creationId xmlns="" xmlns:a16="http://schemas.microsoft.com/office/drawing/2014/main" id="{451609CE-94F6-45C4-BC46-CCD37AA0E4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519" y="3435956"/>
            <a:ext cx="1080001" cy="1080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a:extLst>
              <a:ext uri="{FF2B5EF4-FFF2-40B4-BE49-F238E27FC236}">
                <a16:creationId xmlns="" xmlns:a16="http://schemas.microsoft.com/office/drawing/2014/main" id="{62A146D1-0E00-424E-A305-14F20670EB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519" y="2198126"/>
            <a:ext cx="1114139" cy="1080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a:extLst>
              <a:ext uri="{FF2B5EF4-FFF2-40B4-BE49-F238E27FC236}">
                <a16:creationId xmlns="" xmlns:a16="http://schemas.microsoft.com/office/drawing/2014/main" id="{47C022E9-88CF-4E6D-B559-30F71B2BD53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10007" y="3396481"/>
            <a:ext cx="1107771" cy="11077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6">
            <a:extLst>
              <a:ext uri="{FF2B5EF4-FFF2-40B4-BE49-F238E27FC236}">
                <a16:creationId xmlns="" xmlns:a16="http://schemas.microsoft.com/office/drawing/2014/main" id="{4A2FC87F-5BDE-4440-841D-BA5FE44823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3639" y="2162052"/>
            <a:ext cx="1114139" cy="11077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a:extLst>
              <a:ext uri="{FF2B5EF4-FFF2-40B4-BE49-F238E27FC236}">
                <a16:creationId xmlns="" xmlns:a16="http://schemas.microsoft.com/office/drawing/2014/main" id="{DF6B60C9-392E-427E-8A3D-5D1826D9A2B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76395" y="2203663"/>
            <a:ext cx="1100501" cy="11005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 xmlns:a16="http://schemas.microsoft.com/office/drawing/2014/main" id="{FEBACACC-63FC-4F8F-B5D1-FDC5B3E095C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3891" y="4599975"/>
            <a:ext cx="1107773" cy="11077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 xmlns:a16="http://schemas.microsoft.com/office/drawing/2014/main" id="{57CB554C-746C-4E4F-BEFD-D79795D843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3680" y="4671124"/>
            <a:ext cx="108620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a:extLst>
              <a:ext uri="{FF2B5EF4-FFF2-40B4-BE49-F238E27FC236}">
                <a16:creationId xmlns="" xmlns:a16="http://schemas.microsoft.com/office/drawing/2014/main" id="{3375EBFB-9647-4CB3-AA2B-F992DFDFF5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4101" y="2192990"/>
            <a:ext cx="1100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 xmlns:a16="http://schemas.microsoft.com/office/drawing/2014/main" id="{11FE32ED-373F-4930-8C66-55601052C4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4101" y="3396482"/>
            <a:ext cx="1114139" cy="1080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 xmlns:a16="http://schemas.microsoft.com/office/drawing/2014/main" id="{FAF4A63E-65A2-45B5-AF80-013FC60AA1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170" y="45999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 xmlns:a16="http://schemas.microsoft.com/office/drawing/2014/main" id="{03E2AD47-E35D-4F4A-9F04-49312A8451B3}"/>
              </a:ext>
            </a:extLst>
          </p:cNvPr>
          <p:cNvSpPr txBox="1"/>
          <p:nvPr/>
        </p:nvSpPr>
        <p:spPr>
          <a:xfrm>
            <a:off x="1094055" y="1921128"/>
            <a:ext cx="878494"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CAF/GO</a:t>
            </a:r>
          </a:p>
        </p:txBody>
      </p:sp>
      <p:sp>
        <p:nvSpPr>
          <p:cNvPr id="37" name="CaixaDeTexto 36">
            <a:extLst>
              <a:ext uri="{FF2B5EF4-FFF2-40B4-BE49-F238E27FC236}">
                <a16:creationId xmlns="" xmlns:a16="http://schemas.microsoft.com/office/drawing/2014/main" id="{56F7EAD0-E22D-42F2-B9AB-EBAF8CBCE85F}"/>
              </a:ext>
            </a:extLst>
          </p:cNvPr>
          <p:cNvSpPr txBox="1"/>
          <p:nvPr/>
        </p:nvSpPr>
        <p:spPr>
          <a:xfrm>
            <a:off x="2488223" y="1923896"/>
            <a:ext cx="1079999"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CEPEF/GO</a:t>
            </a:r>
          </a:p>
        </p:txBody>
      </p:sp>
      <p:sp>
        <p:nvSpPr>
          <p:cNvPr id="40" name="CaixaDeTexto 39">
            <a:extLst>
              <a:ext uri="{FF2B5EF4-FFF2-40B4-BE49-F238E27FC236}">
                <a16:creationId xmlns="" xmlns:a16="http://schemas.microsoft.com/office/drawing/2014/main" id="{0E369493-7641-49F0-BA52-7B2E3EE389B1}"/>
              </a:ext>
            </a:extLst>
          </p:cNvPr>
          <p:cNvSpPr txBox="1"/>
          <p:nvPr/>
        </p:nvSpPr>
        <p:spPr>
          <a:xfrm>
            <a:off x="4079754" y="1915993"/>
            <a:ext cx="928889"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CED/GO</a:t>
            </a:r>
          </a:p>
        </p:txBody>
      </p:sp>
      <p:sp>
        <p:nvSpPr>
          <p:cNvPr id="41" name="CaixaDeTexto 40">
            <a:extLst>
              <a:ext uri="{FF2B5EF4-FFF2-40B4-BE49-F238E27FC236}">
                <a16:creationId xmlns="" xmlns:a16="http://schemas.microsoft.com/office/drawing/2014/main" id="{20CFA4C7-F71D-4D99-AFAF-4EDBD4A6642C}"/>
              </a:ext>
            </a:extLst>
          </p:cNvPr>
          <p:cNvSpPr txBox="1"/>
          <p:nvPr/>
        </p:nvSpPr>
        <p:spPr>
          <a:xfrm>
            <a:off x="7000206" y="1898260"/>
            <a:ext cx="917828"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CPUA/GO</a:t>
            </a:r>
          </a:p>
        </p:txBody>
      </p:sp>
      <p:sp>
        <p:nvSpPr>
          <p:cNvPr id="42" name="Retângulo: Cantos Arredondados 1">
            <a:extLst>
              <a:ext uri="{FF2B5EF4-FFF2-40B4-BE49-F238E27FC236}">
                <a16:creationId xmlns="" xmlns:a16="http://schemas.microsoft.com/office/drawing/2014/main" id="{37E07F63-BB3F-4B5A-986B-1F58484F0E78}"/>
              </a:ext>
            </a:extLst>
          </p:cNvPr>
          <p:cNvSpPr/>
          <p:nvPr/>
        </p:nvSpPr>
        <p:spPr>
          <a:xfrm>
            <a:off x="709948" y="1758396"/>
            <a:ext cx="1407440" cy="44167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Retângulo: Cantos Arredondados 25">
            <a:extLst>
              <a:ext uri="{FF2B5EF4-FFF2-40B4-BE49-F238E27FC236}">
                <a16:creationId xmlns="" xmlns:a16="http://schemas.microsoft.com/office/drawing/2014/main" id="{09133738-9A1B-469E-B552-D02A0E2930D2}"/>
              </a:ext>
            </a:extLst>
          </p:cNvPr>
          <p:cNvSpPr/>
          <p:nvPr/>
        </p:nvSpPr>
        <p:spPr>
          <a:xfrm>
            <a:off x="2225489" y="1758396"/>
            <a:ext cx="1407440" cy="4416788"/>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Retângulo: Cantos Arredondados 26">
            <a:extLst>
              <a:ext uri="{FF2B5EF4-FFF2-40B4-BE49-F238E27FC236}">
                <a16:creationId xmlns="" xmlns:a16="http://schemas.microsoft.com/office/drawing/2014/main" id="{3F876D87-CA7C-4B03-AF2C-EA912773AA36}"/>
              </a:ext>
            </a:extLst>
          </p:cNvPr>
          <p:cNvSpPr/>
          <p:nvPr/>
        </p:nvSpPr>
        <p:spPr>
          <a:xfrm>
            <a:off x="3751265" y="1767562"/>
            <a:ext cx="1407440" cy="4416788"/>
          </a:xfrm>
          <a:prstGeom prst="roundRect">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Cantos Arredondados 27">
            <a:extLst>
              <a:ext uri="{FF2B5EF4-FFF2-40B4-BE49-F238E27FC236}">
                <a16:creationId xmlns="" xmlns:a16="http://schemas.microsoft.com/office/drawing/2014/main" id="{E48627AA-E2C0-4D4B-9F20-1FCA1FCE01D6}"/>
              </a:ext>
            </a:extLst>
          </p:cNvPr>
          <p:cNvSpPr/>
          <p:nvPr/>
        </p:nvSpPr>
        <p:spPr>
          <a:xfrm>
            <a:off x="6032534" y="1728088"/>
            <a:ext cx="2872030" cy="4416788"/>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
        <p:nvSpPr>
          <p:cNvPr id="46" name="CaixaDeTexto 45">
            <a:extLst>
              <a:ext uri="{FF2B5EF4-FFF2-40B4-BE49-F238E27FC236}">
                <a16:creationId xmlns="" xmlns:a16="http://schemas.microsoft.com/office/drawing/2014/main" id="{0241C72C-EB64-419A-A2F6-14E50C85A4AE}"/>
              </a:ext>
            </a:extLst>
          </p:cNvPr>
          <p:cNvSpPr txBox="1"/>
          <p:nvPr/>
        </p:nvSpPr>
        <p:spPr>
          <a:xfrm>
            <a:off x="6771170" y="6203605"/>
            <a:ext cx="1411698"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 CONVIDADOS</a:t>
            </a:r>
          </a:p>
        </p:txBody>
      </p:sp>
      <p:sp>
        <p:nvSpPr>
          <p:cNvPr id="48" name="Título 4">
            <a:extLst>
              <a:ext uri="{FF2B5EF4-FFF2-40B4-BE49-F238E27FC236}">
                <a16:creationId xmlns="" xmlns:a16="http://schemas.microsoft.com/office/drawing/2014/main" id="{16372197-24F4-4A72-8A24-3C3986A14DAE}"/>
              </a:ext>
            </a:extLst>
          </p:cNvPr>
          <p:cNvSpPr txBox="1">
            <a:spLocks/>
          </p:cNvSpPr>
          <p:nvPr/>
        </p:nvSpPr>
        <p:spPr>
          <a:xfrm>
            <a:off x="525517" y="318770"/>
            <a:ext cx="9045650"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chemeClr val="tx2">
                    <a:lumMod val="50000"/>
                  </a:schemeClr>
                </a:solidFill>
                <a:latin typeface="Arial" panose="020B0604020202020204" pitchFamily="34" charset="0"/>
                <a:cs typeface="Arial" panose="020B0604020202020204" pitchFamily="34" charset="0"/>
              </a:rPr>
              <a:t>1.4 Organização da Gestão</a:t>
            </a:r>
          </a:p>
        </p:txBody>
      </p:sp>
    </p:spTree>
    <p:extLst>
      <p:ext uri="{BB962C8B-B14F-4D97-AF65-F5344CB8AC3E}">
        <p14:creationId xmlns:p14="http://schemas.microsoft.com/office/powerpoint/2010/main" val="85711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48" name="Título 4">
            <a:extLst>
              <a:ext uri="{FF2B5EF4-FFF2-40B4-BE49-F238E27FC236}">
                <a16:creationId xmlns="" xmlns:a16="http://schemas.microsoft.com/office/drawing/2014/main" id="{16372197-24F4-4A72-8A24-3C3986A14DAE}"/>
              </a:ext>
            </a:extLst>
          </p:cNvPr>
          <p:cNvSpPr txBox="1">
            <a:spLocks/>
          </p:cNvSpPr>
          <p:nvPr/>
        </p:nvSpPr>
        <p:spPr>
          <a:xfrm>
            <a:off x="525517" y="318770"/>
            <a:ext cx="9045650"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chemeClr val="tx2">
                    <a:lumMod val="50000"/>
                  </a:schemeClr>
                </a:solidFill>
                <a:latin typeface="Arial" panose="020B0604020202020204" pitchFamily="34" charset="0"/>
                <a:cs typeface="Arial" panose="020B0604020202020204" pitchFamily="34" charset="0"/>
              </a:rPr>
              <a:t>1.3 Eleições do  CAU</a:t>
            </a:r>
          </a:p>
        </p:txBody>
      </p:sp>
      <p:sp>
        <p:nvSpPr>
          <p:cNvPr id="38" name="Rectangle 11">
            <a:extLst>
              <a:ext uri="{FF2B5EF4-FFF2-40B4-BE49-F238E27FC236}">
                <a16:creationId xmlns="" xmlns:a16="http://schemas.microsoft.com/office/drawing/2014/main" id="{4CBBA23E-2A35-42C8-AED5-BE7CF8AF2220}"/>
              </a:ext>
            </a:extLst>
          </p:cNvPr>
          <p:cNvSpPr>
            <a:spLocks noChangeArrowheads="1"/>
          </p:cNvSpPr>
          <p:nvPr/>
        </p:nvSpPr>
        <p:spPr bwMode="auto">
          <a:xfrm>
            <a:off x="-1143000" y="4221875"/>
            <a:ext cx="172878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47" name="Picture 2" descr="Photo by CAU/GO on August 28, 2020. A imagem pode conter: texto.">
            <a:extLst>
              <a:ext uri="{FF2B5EF4-FFF2-40B4-BE49-F238E27FC236}">
                <a16:creationId xmlns="" xmlns:a16="http://schemas.microsoft.com/office/drawing/2014/main" id="{718D7516-4E68-44C7-AF51-FA8F2343B9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2125" y="1112855"/>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Photo by CAU/GO on July 20, 2020. A imagem pode conter: texto que diz &quot;ELEIÇÕES DO CAU 2020 Veja número de conselheiros estaduais nos CAU/UF CAU/RR CAU CAU/ CAU/PA CAU/TO CAU/MA CAU CAU/CE CAU CAU/AC CAU/RO RO CAU CAU PB CAU/PE CAU/AL CAU/ CAU/GO CAU/MS CAU/BA CAU/DF MG CAU/PR CAU/ES CAU/RJ CAU/SP CAU/SC 23 CAU/RS CAU/BR BR&quot;.">
            <a:extLst>
              <a:ext uri="{FF2B5EF4-FFF2-40B4-BE49-F238E27FC236}">
                <a16:creationId xmlns="" xmlns:a16="http://schemas.microsoft.com/office/drawing/2014/main" id="{E782FCB1-6751-41C5-8465-992F0E150A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472" y="1112855"/>
            <a:ext cx="2160001" cy="21600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7">
            <a:extLst>
              <a:ext uri="{FF2B5EF4-FFF2-40B4-BE49-F238E27FC236}">
                <a16:creationId xmlns="" xmlns:a16="http://schemas.microsoft.com/office/drawing/2014/main" id="{23E118CE-97A7-4FD6-9785-3021EE61DE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0504" y="1112855"/>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Photo by CAU/GO on December 11, 2020. A imagem pode conter: 18 pessoas.">
            <a:extLst>
              <a:ext uri="{FF2B5EF4-FFF2-40B4-BE49-F238E27FC236}">
                <a16:creationId xmlns="" xmlns:a16="http://schemas.microsoft.com/office/drawing/2014/main" id="{973E06DF-167E-4D5E-BBA6-D406653310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8883" y="1112855"/>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ixaDeTexto 52">
            <a:extLst>
              <a:ext uri="{FF2B5EF4-FFF2-40B4-BE49-F238E27FC236}">
                <a16:creationId xmlns="" xmlns:a16="http://schemas.microsoft.com/office/drawing/2014/main" id="{9F75FAB4-1055-D243-B51E-3115F113B9BC}"/>
              </a:ext>
            </a:extLst>
          </p:cNvPr>
          <p:cNvSpPr txBox="1"/>
          <p:nvPr/>
        </p:nvSpPr>
        <p:spPr>
          <a:xfrm>
            <a:off x="465913" y="3496389"/>
            <a:ext cx="8954443" cy="2893100"/>
          </a:xfrm>
          <a:prstGeom prst="rect">
            <a:avLst/>
          </a:prstGeom>
          <a:noFill/>
        </p:spPr>
        <p:txBody>
          <a:bodyPr wrap="square" numCol="1" rtlCol="0">
            <a:spAutoFit/>
          </a:bodyPr>
          <a:lstStyle/>
          <a:p>
            <a:pPr algn="just"/>
            <a:r>
              <a:rPr lang="pt-BR" sz="1400" dirty="0">
                <a:latin typeface="Arial" panose="020B0604020202020204" pitchFamily="34" charset="0"/>
                <a:cs typeface="Arial" panose="020B0604020202020204" pitchFamily="34" charset="0"/>
              </a:rPr>
              <a:t>A Comissão Temporária </a:t>
            </a:r>
            <a:r>
              <a:rPr lang="pt-BR" sz="1400" dirty="0" smtClean="0">
                <a:latin typeface="Arial" panose="020B0604020202020204" pitchFamily="34" charset="0"/>
                <a:cs typeface="Arial" panose="020B0604020202020204" pitchFamily="34" charset="0"/>
              </a:rPr>
              <a:t>Eleitoral (CTE), </a:t>
            </a:r>
            <a:r>
              <a:rPr lang="pt-BR" sz="1400" dirty="0">
                <a:latin typeface="Arial" panose="020B0604020202020204" pitchFamily="34" charset="0"/>
                <a:cs typeface="Arial" panose="020B0604020202020204" pitchFamily="34" charset="0"/>
              </a:rPr>
              <a:t>formada por 3 arquitetos e urbanistas voluntários, coordenou todo o processo eleitoral em Goiás. Um empregado efetivo do Conselho apoiou a comissão nas ações relacionadas à organização das reuniões, registro das súmulas, deliberações e na comunicação com a Comissão Eleitoral Nacional </a:t>
            </a:r>
            <a:r>
              <a:rPr lang="pt-BR" sz="1400" dirty="0" smtClean="0">
                <a:latin typeface="Arial" panose="020B0604020202020204" pitchFamily="34" charset="0"/>
                <a:cs typeface="Arial" panose="020B0604020202020204" pitchFamily="34" charset="0"/>
              </a:rPr>
              <a:t>(CEN) </a:t>
            </a:r>
            <a:r>
              <a:rPr lang="pt-BR" sz="1400" dirty="0">
                <a:latin typeface="Arial" panose="020B0604020202020204" pitchFamily="34" charset="0"/>
                <a:cs typeface="Arial" panose="020B0604020202020204" pitchFamily="34" charset="0"/>
              </a:rPr>
              <a:t>e no acompanhamento das candidaturas no sistema.</a:t>
            </a:r>
          </a:p>
          <a:p>
            <a:pPr algn="just"/>
            <a:endParaRPr lang="pt-BR" sz="14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O CAU/GO seguiu rigorosamente o calendário eleitoral e o plano de comunicação das eleições divulgando cada fase do processo junto aos profissionais. Apenas uma chapa teve sua inscrição completa para eleição em 2020. Sendo assim, a eleição apresentou a opção de chapa única para o estado. Em Goiás são 11 Conselheiros Estaduais titulares, 11 suplentes, um Conselheiro Federal e 1 </a:t>
            </a:r>
            <a:r>
              <a:rPr lang="pt-BR" sz="1400" dirty="0" smtClean="0">
                <a:latin typeface="Arial" panose="020B0604020202020204" pitchFamily="34" charset="0"/>
                <a:cs typeface="Arial" panose="020B0604020202020204" pitchFamily="34" charset="0"/>
              </a:rPr>
              <a:t>suplente. No </a:t>
            </a:r>
            <a:r>
              <a:rPr lang="pt-BR" sz="1400" dirty="0">
                <a:latin typeface="Arial" panose="020B0604020202020204" pitchFamily="34" charset="0"/>
                <a:cs typeface="Arial" panose="020B0604020202020204" pitchFamily="34" charset="0"/>
              </a:rPr>
              <a:t>dia da votação, o CAU/GO manteve plantão de dúvidas em horário estendido, para apoio aos arquitetos com dificuldades no procedimento</a:t>
            </a:r>
            <a:r>
              <a:rPr lang="pt-BR" sz="1400" dirty="0" smtClean="0">
                <a:latin typeface="Arial" panose="020B0604020202020204" pitchFamily="34" charset="0"/>
                <a:cs typeface="Arial" panose="020B0604020202020204" pitchFamily="34" charset="0"/>
              </a:rPr>
              <a:t>. Todo o material sobre as eleições </a:t>
            </a:r>
            <a:r>
              <a:rPr lang="pt-BR" sz="1400" dirty="0">
                <a:latin typeface="Arial" panose="020B0604020202020204" pitchFamily="34" charset="0"/>
                <a:cs typeface="Arial" panose="020B0604020202020204" pitchFamily="34" charset="0"/>
              </a:rPr>
              <a:t>está disponível </a:t>
            </a:r>
            <a:r>
              <a:rPr lang="pt-BR" sz="1400" dirty="0" smtClean="0">
                <a:latin typeface="Arial" panose="020B0604020202020204" pitchFamily="34" charset="0"/>
                <a:cs typeface="Arial" panose="020B0604020202020204" pitchFamily="34" charset="0"/>
              </a:rPr>
              <a:t>na página </a:t>
            </a:r>
            <a:r>
              <a:rPr lang="pt-BR" sz="1400" dirty="0" smtClean="0">
                <a:latin typeface="Arial" panose="020B0604020202020204" pitchFamily="34" charset="0"/>
                <a:cs typeface="Arial" panose="020B0604020202020204" pitchFamily="34" charset="0"/>
                <a:hlinkClick r:id="rId8"/>
              </a:rPr>
              <a:t>https</a:t>
            </a:r>
            <a:r>
              <a:rPr lang="pt-BR" sz="1400" dirty="0">
                <a:latin typeface="Arial" panose="020B0604020202020204" pitchFamily="34" charset="0"/>
                <a:cs typeface="Arial" panose="020B0604020202020204" pitchFamily="34" charset="0"/>
                <a:hlinkClick r:id="rId8"/>
              </a:rPr>
              <a:t>://www.caugo.gov.br/eleicoes-do-cau-2020</a:t>
            </a:r>
            <a:r>
              <a:rPr lang="pt-BR" sz="1400" dirty="0" smtClean="0">
                <a:latin typeface="Arial" panose="020B0604020202020204" pitchFamily="34" charset="0"/>
                <a:cs typeface="Arial" panose="020B0604020202020204" pitchFamily="34" charset="0"/>
                <a:hlinkClick r:id="rId8"/>
              </a:rPr>
              <a:t>/</a:t>
            </a:r>
            <a:endParaRPr lang="pt-BR" sz="1400" dirty="0" smtClean="0">
              <a:latin typeface="Arial" panose="020B0604020202020204" pitchFamily="34" charset="0"/>
              <a:cs typeface="Arial" panose="020B0604020202020204" pitchFamily="34" charset="0"/>
            </a:endParaRPr>
          </a:p>
          <a:p>
            <a:pPr algn="just"/>
            <a:endParaRPr lang="pt-B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92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1.5 Estrutura funcional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42" name="Retângulo 41">
            <a:extLst>
              <a:ext uri="{FF2B5EF4-FFF2-40B4-BE49-F238E27FC236}">
                <a16:creationId xmlns="" xmlns:a16="http://schemas.microsoft.com/office/drawing/2014/main" id="{1C3F94F1-4422-4F7E-9C0B-C812019933B6}"/>
              </a:ext>
            </a:extLst>
          </p:cNvPr>
          <p:cNvSpPr/>
          <p:nvPr/>
        </p:nvSpPr>
        <p:spPr>
          <a:xfrm>
            <a:off x="625590" y="945901"/>
            <a:ext cx="8518410" cy="5632311"/>
          </a:xfrm>
          <a:prstGeom prst="rect">
            <a:avLst/>
          </a:prstGeom>
          <a:noFill/>
        </p:spPr>
        <p:txBody>
          <a:bodyPr wrap="square" numCol="1" spcCol="576000">
            <a:spAutoFit/>
          </a:bodyPr>
          <a:lstStyle/>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A estrutura administrativa do CAU/GO é regulamentada na Deliberação Plenária CAU/GO nº 137* que regulamenta e disciplina os empregos públicos efetivos e de livre provimento e demissão, gratificações, bolsas de estágio e dá outras providências.</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O CAU/GO está estruturado em unidades organizacionais responsáveis pelos serviços administrativos, financeiros, técnicos, jurídicos e de comunicação. O quadro de pessoal é composto de empregados ocupantes de cargo efetivo contratados por meio de concurso público e de empregados ocupantes de cargo de livre provimento e demissão. </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A estrutura de funcionamento do CAU/GO é composta pela Gerência Geral e pelas assessorias subordinadas diretamente ao Presidente. A Gerência Geral coordena as Gerências de Administração e Recursos Humanos, de Planejamento e Finanças, de Fiscalização e Técnica no cotidiano de suas atividades. O controle interno referente a gestão financeira, organizacional e administrativa é realizado pelas gerências </a:t>
            </a:r>
            <a:r>
              <a:rPr lang="pt-BR" sz="1200" b="1" dirty="0">
                <a:latin typeface="Arial" panose="020B0604020202020204" pitchFamily="34" charset="0"/>
                <a:cs typeface="Arial" panose="020B0604020202020204" pitchFamily="34" charset="0"/>
              </a:rPr>
              <a:t>Geral, de Administração e Recursos Humanos e de Planejamento e Finanças </a:t>
            </a:r>
            <a:r>
              <a:rPr lang="pt-BR" sz="1200" dirty="0">
                <a:latin typeface="Arial" panose="020B0604020202020204" pitchFamily="34" charset="0"/>
                <a:cs typeface="Arial" panose="020B0604020202020204" pitchFamily="34" charset="0"/>
              </a:rPr>
              <a:t>com apreciação e deliberação dos seus atos pela Comissão de Administração e Finanças e pelo Conselho Diretor.</a:t>
            </a:r>
          </a:p>
          <a:p>
            <a:pPr algn="just"/>
            <a:endParaRPr lang="pt-BR"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pt-BR" sz="1200" dirty="0">
                <a:latin typeface="Arial" panose="020B0604020202020204" pitchFamily="34" charset="0"/>
                <a:cs typeface="Arial" panose="020B0604020202020204" pitchFamily="34" charset="0"/>
                <a:hlinkClick r:id="rId4"/>
              </a:rPr>
              <a:t>https://www.caugo.gov.br/deliberacoes-plenarias/</a:t>
            </a:r>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hlinkClick r:id="rId5"/>
              </a:rPr>
              <a:t>http://www.caugo.gov.br/regimento-interno</a:t>
            </a:r>
            <a:endParaRPr lang="pt-BR" sz="1200" dirty="0">
              <a:latin typeface="Arial" panose="020B0604020202020204" pitchFamily="34" charset="0"/>
              <a:cs typeface="Arial" panose="020B0604020202020204" pitchFamily="34" charset="0"/>
            </a:endParaRP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A estrutura organizacional do CAU/GO é prevista no Regimento Interno, sendo composta pelos órgãos deliberativos, que têm a finalidade de deliberar sobre as matérias de sua competência, encaminhando-as à Presidência e ao Plenário. São eles: Plenário, Presidência, Conselho Diretor, Comissões Permanentes e Comissão Eleitoral e pelos órgãos consultivos, que têm a finalidade de assessorar  os órgãos deliberativos e a Presidência, sendo: Comissões Temporárias e grupos de trabalho.</a:t>
            </a:r>
          </a:p>
          <a:p>
            <a:pPr algn="just"/>
            <a:endParaRPr lang="pt-BR" sz="1200" dirty="0">
              <a:latin typeface="Arial" panose="020B0604020202020204" pitchFamily="34" charset="0"/>
              <a:cs typeface="Arial" panose="020B0604020202020204" pitchFamily="34" charset="0"/>
            </a:endParaRPr>
          </a:p>
          <a:p>
            <a:pPr lvl="0" defTabSz="457200">
              <a:defRPr/>
            </a:pPr>
            <a:r>
              <a:rPr lang="pt-BR" sz="1200" b="1" dirty="0">
                <a:solidFill>
                  <a:prstClr val="black"/>
                </a:solidFill>
                <a:latin typeface="Arial" panose="020B0604020202020204" pitchFamily="34" charset="0"/>
                <a:cs typeface="Arial" panose="020B0604020202020204" pitchFamily="34" charset="0"/>
              </a:rPr>
              <a:t>Conselheiros Licenciados em dezembro  de 2020: </a:t>
            </a:r>
            <a:r>
              <a:rPr lang="pt-BR" sz="1200" dirty="0">
                <a:solidFill>
                  <a:prstClr val="black"/>
                </a:solidFill>
                <a:latin typeface="Arial" panose="020B0604020202020204" pitchFamily="34" charset="0"/>
                <a:cs typeface="Arial" panose="020B0604020202020204" pitchFamily="34" charset="0"/>
              </a:rPr>
              <a:t>Ana Carolina de Farias; Ariel Silveira de Medeiros; Edinardo Rodrigues Lucas; Lorena Cavalcante Brito e Luciano Mendes Caixeta.</a:t>
            </a:r>
            <a:endParaRPr lang="pt-BR" sz="1200" dirty="0">
              <a:latin typeface="Arial" panose="020B0604020202020204" pitchFamily="34" charset="0"/>
              <a:cs typeface="Arial" panose="020B0604020202020204" pitchFamily="34" charset="0"/>
            </a:endParaRPr>
          </a:p>
          <a:p>
            <a:pPr algn="just"/>
            <a:endParaRPr lang="pt-BR" sz="1200" dirty="0">
              <a:latin typeface="Arial" panose="020B0604020202020204" pitchFamily="34" charset="0"/>
              <a:cs typeface="Arial" panose="020B0604020202020204" pitchFamily="34" charset="0"/>
            </a:endParaRPr>
          </a:p>
          <a:p>
            <a:pPr algn="just"/>
            <a:endParaRPr lang="pt-B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346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12" name="CaixaDeTexto 11">
            <a:extLst>
              <a:ext uri="{FF2B5EF4-FFF2-40B4-BE49-F238E27FC236}">
                <a16:creationId xmlns="" xmlns:a16="http://schemas.microsoft.com/office/drawing/2014/main" id="{29104C87-4DE3-2E49-9E0F-DF883596EDA8}"/>
              </a:ext>
            </a:extLst>
          </p:cNvPr>
          <p:cNvSpPr txBox="1"/>
          <p:nvPr/>
        </p:nvSpPr>
        <p:spPr>
          <a:xfrm>
            <a:off x="540469" y="316606"/>
            <a:ext cx="8676788"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ORGANOGRAMA - </a:t>
            </a:r>
            <a:r>
              <a:rPr lang="pt-BR" sz="1600" b="1" dirty="0">
                <a:solidFill>
                  <a:schemeClr val="tx2">
                    <a:lumMod val="50000"/>
                  </a:schemeClr>
                </a:solidFill>
                <a:latin typeface="Arial" panose="020B0604020202020204" pitchFamily="34" charset="0"/>
                <a:cs typeface="Arial" panose="020B0604020202020204" pitchFamily="34" charset="0"/>
              </a:rPr>
              <a:t>DP 177/2020</a:t>
            </a:r>
            <a:endParaRPr lang="pt-BR" sz="1600" b="1" dirty="0">
              <a:latin typeface="Arial" panose="020B0604020202020204" pitchFamily="34" charset="0"/>
              <a:cs typeface="Arial" panose="020B0604020202020204" pitchFamily="34" charset="0"/>
            </a:endParaRPr>
          </a:p>
        </p:txBody>
      </p:sp>
      <p:pic>
        <p:nvPicPr>
          <p:cNvPr id="47" name="Imagem 46"/>
          <p:cNvPicPr>
            <a:picLocks noChangeAspect="1"/>
          </p:cNvPicPr>
          <p:nvPr/>
        </p:nvPicPr>
        <p:blipFill rotWithShape="1">
          <a:blip r:embed="rId4"/>
          <a:srcRect l="32997" t="21886" r="17784" b="26250"/>
          <a:stretch/>
        </p:blipFill>
        <p:spPr>
          <a:xfrm>
            <a:off x="430175" y="731360"/>
            <a:ext cx="8897376" cy="5579527"/>
          </a:xfrm>
          <a:prstGeom prst="rect">
            <a:avLst/>
          </a:prstGeom>
        </p:spPr>
      </p:pic>
    </p:spTree>
    <p:extLst>
      <p:ext uri="{BB962C8B-B14F-4D97-AF65-F5344CB8AC3E}">
        <p14:creationId xmlns:p14="http://schemas.microsoft.com/office/powerpoint/2010/main" val="145005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12" name="CaixaDeTexto 11">
            <a:extLst>
              <a:ext uri="{FF2B5EF4-FFF2-40B4-BE49-F238E27FC236}">
                <a16:creationId xmlns="" xmlns:a16="http://schemas.microsoft.com/office/drawing/2014/main" id="{29104C87-4DE3-2E49-9E0F-DF883596EDA8}"/>
              </a:ext>
            </a:extLst>
          </p:cNvPr>
          <p:cNvSpPr txBox="1"/>
          <p:nvPr/>
        </p:nvSpPr>
        <p:spPr>
          <a:xfrm>
            <a:off x="604987" y="543362"/>
            <a:ext cx="8676788"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EQUIPE GERENCIAL</a:t>
            </a:r>
          </a:p>
        </p:txBody>
      </p:sp>
      <p:sp>
        <p:nvSpPr>
          <p:cNvPr id="5" name="CaixaDeTexto 4">
            <a:extLst>
              <a:ext uri="{FF2B5EF4-FFF2-40B4-BE49-F238E27FC236}">
                <a16:creationId xmlns="" xmlns:a16="http://schemas.microsoft.com/office/drawing/2014/main" id="{9F75FAB4-1055-D243-B51E-3115F113B9BC}"/>
              </a:ext>
            </a:extLst>
          </p:cNvPr>
          <p:cNvSpPr txBox="1"/>
          <p:nvPr/>
        </p:nvSpPr>
        <p:spPr>
          <a:xfrm>
            <a:off x="604987" y="1196265"/>
            <a:ext cx="8676788" cy="5493812"/>
          </a:xfrm>
          <a:prstGeom prst="rect">
            <a:avLst/>
          </a:prstGeom>
          <a:noFill/>
        </p:spPr>
        <p:txBody>
          <a:bodyPr wrap="square" numCol="2" rtlCol="0">
            <a:spAutoFit/>
          </a:bodyPr>
          <a:lstStyle/>
          <a:p>
            <a:pPr algn="l"/>
            <a:r>
              <a:rPr lang="pt-BR" sz="1300" b="1" i="0" dirty="0">
                <a:solidFill>
                  <a:srgbClr val="050505"/>
                </a:solidFill>
                <a:effectLst/>
                <a:latin typeface="Arial" panose="020B0604020202020204" pitchFamily="34" charset="0"/>
              </a:rPr>
              <a:t>Gerente Geral</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Isabel Barêa Pastore</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4"/>
              </a:rPr>
              <a:t>diretoria@caugo.gov.br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3095-3908</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i="0" dirty="0">
                <a:solidFill>
                  <a:srgbClr val="14595A"/>
                </a:solidFill>
                <a:effectLst/>
                <a:latin typeface="Arial" panose="020B0604020202020204" pitchFamily="34" charset="0"/>
              </a:rPr>
              <a:t>Gerente de Fiscalização</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Edinei S. Barros</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5"/>
              </a:rPr>
              <a:t>fiscal.edinei@caugo.gov.br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3095-1363</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i="0" dirty="0">
                <a:solidFill>
                  <a:srgbClr val="14595A"/>
                </a:solidFill>
                <a:effectLst/>
                <a:latin typeface="Arial" panose="020B0604020202020204" pitchFamily="34" charset="0"/>
              </a:rPr>
              <a:t>Gerente Técnica</a:t>
            </a:r>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Giovana Lacerda Jacomini</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6"/>
              </a:rPr>
              <a:t>analista@caugo.gov.br </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3095-1363</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i="0" dirty="0">
                <a:solidFill>
                  <a:srgbClr val="14595A"/>
                </a:solidFill>
                <a:effectLst/>
                <a:latin typeface="Arial" panose="020B0604020202020204" pitchFamily="34" charset="0"/>
              </a:rPr>
              <a:t>Gerente de Planejamento e Finanças</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Pedro Schultz Fonseca Baptista</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7"/>
              </a:rPr>
              <a:t>gerenciafinanceira@caugo.gov.br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3095-3048</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i="0" dirty="0">
                <a:solidFill>
                  <a:srgbClr val="14595A"/>
                </a:solidFill>
                <a:effectLst/>
                <a:latin typeface="Arial" panose="020B0604020202020204" pitchFamily="34" charset="0"/>
              </a:rPr>
              <a:t>Gerente de Administração e Recursos Humanos</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Laís Gomes Fleury Teixeira</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8"/>
              </a:rPr>
              <a:t>geradm@caugo.gov.br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3095-3048</a:t>
            </a:r>
          </a:p>
          <a:p>
            <a:pPr algn="l"/>
            <a:endParaRPr lang="pt-BR" sz="1300" dirty="0">
              <a:solidFill>
                <a:srgbClr val="050505"/>
              </a:solidFill>
              <a:latin typeface="Arial" panose="020B0604020202020204" pitchFamily="34" charset="0"/>
            </a:endParaRPr>
          </a:p>
          <a:p>
            <a:pPr algn="l"/>
            <a:endParaRPr lang="pt-BR" sz="1300" b="0" i="0" dirty="0">
              <a:solidFill>
                <a:srgbClr val="050505"/>
              </a:solidFill>
              <a:effectLst/>
              <a:latin typeface="Arial" panose="020B0604020202020204" pitchFamily="34" charset="0"/>
            </a:endParaRPr>
          </a:p>
          <a:p>
            <a:pPr algn="l"/>
            <a:endParaRPr lang="pt-BR" sz="1300" b="1" i="0" dirty="0">
              <a:solidFill>
                <a:schemeClr val="accent6">
                  <a:lumMod val="75000"/>
                </a:schemeClr>
              </a:solidFill>
              <a:effectLst/>
              <a:latin typeface="Arial" panose="020B0604020202020204" pitchFamily="34" charset="0"/>
            </a:endParaRPr>
          </a:p>
          <a:p>
            <a:pPr algn="l"/>
            <a:r>
              <a:rPr lang="pt-BR" sz="1300" b="1" i="0" dirty="0">
                <a:solidFill>
                  <a:schemeClr val="accent6">
                    <a:lumMod val="75000"/>
                  </a:schemeClr>
                </a:solidFill>
                <a:effectLst/>
                <a:latin typeface="Arial" panose="020B0604020202020204" pitchFamily="34" charset="0"/>
              </a:rPr>
              <a:t>Assessora Jurídica</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Adriana Coradini Curado</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9"/>
              </a:rPr>
              <a:t>juridico@caugo.gov.br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3095-3048</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dirty="0">
                <a:solidFill>
                  <a:schemeClr val="accent6">
                    <a:lumMod val="75000"/>
                  </a:schemeClr>
                </a:solidFill>
                <a:latin typeface="Arial" panose="020B0604020202020204" pitchFamily="34" charset="0"/>
              </a:rPr>
              <a:t>Assessor de Plenário e Comissões</a:t>
            </a:r>
            <a:r>
              <a:rPr lang="pt-BR" sz="1300" b="1" i="0" dirty="0">
                <a:solidFill>
                  <a:srgbClr val="77B063"/>
                </a:solidFill>
                <a:effectLst/>
                <a:latin typeface="Arial" panose="020B0604020202020204" pitchFamily="34" charset="0"/>
              </a:rPr>
              <a:t/>
            </a:r>
            <a:br>
              <a:rPr lang="pt-BR" sz="1300" b="1" i="0" dirty="0">
                <a:solidFill>
                  <a:srgbClr val="77B063"/>
                </a:solidFill>
                <a:effectLst/>
                <a:latin typeface="Arial" panose="020B0604020202020204" pitchFamily="34" charset="0"/>
              </a:rPr>
            </a:br>
            <a:r>
              <a:rPr lang="pt-BR" sz="1300" b="0" i="0" dirty="0">
                <a:solidFill>
                  <a:srgbClr val="050505"/>
                </a:solidFill>
                <a:effectLst/>
                <a:latin typeface="Arial" panose="020B0604020202020204" pitchFamily="34" charset="0"/>
              </a:rPr>
              <a:t>Romeu José Jankowski Júnior</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10"/>
              </a:rPr>
              <a:t>assessoria@caugo.gov.br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3095-3048</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dirty="0">
                <a:solidFill>
                  <a:schemeClr val="accent6">
                    <a:lumMod val="75000"/>
                  </a:schemeClr>
                </a:solidFill>
                <a:latin typeface="Arial" panose="020B0604020202020204" pitchFamily="34" charset="0"/>
              </a:rPr>
              <a:t>Assessora de Imprensa</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Elisa A. França</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11"/>
              </a:rPr>
              <a:t>comunicacao@caugo.gov.br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3095-3048</a:t>
            </a:r>
          </a:p>
          <a:p>
            <a:pPr algn="l"/>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r>
              <a:rPr lang="pt-BR" sz="1300" b="1" i="0" dirty="0">
                <a:solidFill>
                  <a:schemeClr val="accent6">
                    <a:lumMod val="75000"/>
                  </a:schemeClr>
                </a:solidFill>
                <a:effectLst/>
                <a:latin typeface="Arial" panose="020B0604020202020204" pitchFamily="34" charset="0"/>
              </a:rPr>
              <a:t>Assessor de Relações Institucionais</a:t>
            </a:r>
            <a:r>
              <a:rPr lang="pt-BR" sz="1300" b="1" i="0" dirty="0">
                <a:solidFill>
                  <a:srgbClr val="77B063"/>
                </a:solidFill>
                <a:effectLst/>
                <a:latin typeface="Arial" panose="020B0604020202020204" pitchFamily="34" charset="0"/>
              </a:rPr>
              <a:t/>
            </a:r>
            <a:br>
              <a:rPr lang="pt-BR" sz="1300" b="1" i="0" dirty="0">
                <a:solidFill>
                  <a:srgbClr val="77B063"/>
                </a:solidFill>
                <a:effectLst/>
                <a:latin typeface="Arial" panose="020B0604020202020204" pitchFamily="34" charset="0"/>
              </a:rPr>
            </a:br>
            <a:r>
              <a:rPr lang="pt-BR" sz="1300" b="0" i="0" dirty="0">
                <a:effectLst/>
                <a:latin typeface="Arial" panose="020B0604020202020204" pitchFamily="34" charset="0"/>
              </a:rPr>
              <a:t>Pedro Schultz Fonseca Baptista</a:t>
            </a:r>
            <a:r>
              <a:rPr lang="pt-BR" sz="1300" b="0" i="0" dirty="0">
                <a:solidFill>
                  <a:srgbClr val="77B063"/>
                </a:solidFill>
                <a:effectLst/>
                <a:latin typeface="Arial" panose="020B0604020202020204" pitchFamily="34" charset="0"/>
              </a:rPr>
              <a:t/>
            </a:r>
            <a:br>
              <a:rPr lang="pt-BR" sz="1300" b="0" i="0" dirty="0">
                <a:solidFill>
                  <a:srgbClr val="77B063"/>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12"/>
              </a:rPr>
              <a:t>contato@caugo.gov.br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3095-3048</a:t>
            </a:r>
            <a:r>
              <a:rPr lang="pt-BR" sz="1300" b="1" i="0" dirty="0">
                <a:solidFill>
                  <a:srgbClr val="050505"/>
                </a:solidFill>
                <a:effectLst/>
                <a:latin typeface="Arial" panose="020B0604020202020204" pitchFamily="34" charset="0"/>
              </a:rPr>
              <a:t/>
            </a:r>
            <a:br>
              <a:rPr lang="pt-BR" sz="1300" b="1" i="0" dirty="0">
                <a:solidFill>
                  <a:srgbClr val="050505"/>
                </a:solidFill>
                <a:effectLst/>
                <a:latin typeface="Arial" panose="020B0604020202020204" pitchFamily="34" charset="0"/>
              </a:rPr>
            </a:br>
            <a:endParaRPr lang="pt-BR" sz="1300" b="0" i="0" dirty="0">
              <a:solidFill>
                <a:srgbClr val="050505"/>
              </a:solidFill>
              <a:effectLst/>
              <a:latin typeface="Arial" panose="020B0604020202020204" pitchFamily="34" charset="0"/>
            </a:endParaRPr>
          </a:p>
          <a:p>
            <a:pPr algn="l"/>
            <a:r>
              <a:rPr lang="pt-BR" sz="1300" b="1" dirty="0">
                <a:solidFill>
                  <a:srgbClr val="77B063"/>
                </a:solidFill>
                <a:latin typeface="Arial" panose="020B0604020202020204" pitchFamily="34" charset="0"/>
              </a:rPr>
              <a:t>Secretária Geral</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Keila Lemos da Silva Almeida</a:t>
            </a:r>
            <a:br>
              <a:rPr lang="pt-BR" sz="1300" b="0" i="0" dirty="0">
                <a:solidFill>
                  <a:srgbClr val="050505"/>
                </a:solidFill>
                <a:effectLst/>
                <a:latin typeface="Arial" panose="020B0604020202020204" pitchFamily="34" charset="0"/>
              </a:rPr>
            </a:br>
            <a:r>
              <a:rPr lang="pt-BR" sz="1300" b="0" i="0" u="sng" dirty="0">
                <a:solidFill>
                  <a:srgbClr val="236E7B"/>
                </a:solidFill>
                <a:effectLst/>
                <a:latin typeface="Arial" panose="020B0604020202020204" pitchFamily="34" charset="0"/>
                <a:hlinkClick r:id="rId13"/>
              </a:rPr>
              <a:t>secretariageral@caugo.org.br</a:t>
            </a:r>
            <a:r>
              <a:rPr lang="pt-BR" sz="1300" b="0" i="0" dirty="0">
                <a:solidFill>
                  <a:srgbClr val="050505"/>
                </a:solidFill>
                <a:effectLst/>
                <a:latin typeface="Arial" panose="020B0604020202020204" pitchFamily="34" charset="0"/>
              </a:rPr>
              <a:t/>
            </a:r>
            <a:br>
              <a:rPr lang="pt-BR" sz="1300" b="0" i="0" dirty="0">
                <a:solidFill>
                  <a:srgbClr val="050505"/>
                </a:solidFill>
                <a:effectLst/>
                <a:latin typeface="Arial" panose="020B0604020202020204" pitchFamily="34" charset="0"/>
              </a:rPr>
            </a:br>
            <a:r>
              <a:rPr lang="pt-BR" sz="1300" b="0" i="0" dirty="0">
                <a:solidFill>
                  <a:srgbClr val="050505"/>
                </a:solidFill>
                <a:effectLst/>
                <a:latin typeface="Arial" panose="020B0604020202020204" pitchFamily="34" charset="0"/>
              </a:rPr>
              <a:t>(62) 3095-3908</a:t>
            </a:r>
          </a:p>
        </p:txBody>
      </p:sp>
    </p:spTree>
    <p:extLst>
      <p:ext uri="{BB962C8B-B14F-4D97-AF65-F5344CB8AC3E}">
        <p14:creationId xmlns:p14="http://schemas.microsoft.com/office/powerpoint/2010/main" val="383015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12" name="CaixaDeTexto 11">
            <a:extLst>
              <a:ext uri="{FF2B5EF4-FFF2-40B4-BE49-F238E27FC236}">
                <a16:creationId xmlns="" xmlns:a16="http://schemas.microsoft.com/office/drawing/2014/main" id="{29104C87-4DE3-2E49-9E0F-DF883596EDA8}"/>
              </a:ext>
            </a:extLst>
          </p:cNvPr>
          <p:cNvSpPr txBox="1"/>
          <p:nvPr/>
        </p:nvSpPr>
        <p:spPr>
          <a:xfrm>
            <a:off x="604987" y="548018"/>
            <a:ext cx="8676788"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EQUIPE COMPLETA POR ÁREA DE LOTAÇÃO</a:t>
            </a:r>
          </a:p>
        </p:txBody>
      </p:sp>
      <p:sp>
        <p:nvSpPr>
          <p:cNvPr id="5" name="CaixaDeTexto 4">
            <a:extLst>
              <a:ext uri="{FF2B5EF4-FFF2-40B4-BE49-F238E27FC236}">
                <a16:creationId xmlns="" xmlns:a16="http://schemas.microsoft.com/office/drawing/2014/main" id="{9F75FAB4-1055-D243-B51E-3115F113B9BC}"/>
              </a:ext>
            </a:extLst>
          </p:cNvPr>
          <p:cNvSpPr txBox="1"/>
          <p:nvPr/>
        </p:nvSpPr>
        <p:spPr>
          <a:xfrm>
            <a:off x="604987" y="1196265"/>
            <a:ext cx="8676788" cy="5693866"/>
          </a:xfrm>
          <a:prstGeom prst="rect">
            <a:avLst/>
          </a:prstGeom>
          <a:noFill/>
        </p:spPr>
        <p:txBody>
          <a:bodyPr wrap="square" numCol="2" rtlCol="0">
            <a:spAutoFit/>
          </a:bodyPr>
          <a:lstStyle/>
          <a:p>
            <a:r>
              <a:rPr lang="pt-BR" sz="1300" b="1" dirty="0">
                <a:solidFill>
                  <a:srgbClr val="050505"/>
                </a:solidFill>
                <a:latin typeface="Arial" panose="020B0604020202020204" pitchFamily="34" charset="0"/>
              </a:rPr>
              <a:t>GERÊNCIA GERAL: </a:t>
            </a:r>
          </a:p>
          <a:p>
            <a:r>
              <a:rPr lang="pt-BR" sz="1300" dirty="0">
                <a:solidFill>
                  <a:srgbClr val="050505"/>
                </a:solidFill>
                <a:latin typeface="Arial" panose="020B0604020202020204" pitchFamily="34" charset="0"/>
              </a:rPr>
              <a:t>Isabel Barêa Pastore</a:t>
            </a:r>
          </a:p>
          <a:p>
            <a:endParaRPr lang="pt-BR" sz="1300" dirty="0">
              <a:solidFill>
                <a:srgbClr val="050505"/>
              </a:solidFill>
              <a:latin typeface="Arial" panose="020B0604020202020204" pitchFamily="34" charset="0"/>
            </a:endParaRPr>
          </a:p>
          <a:p>
            <a:r>
              <a:rPr lang="pt-BR" sz="1300" b="1" dirty="0">
                <a:solidFill>
                  <a:srgbClr val="77B063"/>
                </a:solidFill>
                <a:latin typeface="Arial" panose="020B0604020202020204" pitchFamily="34" charset="0"/>
              </a:rPr>
              <a:t>SECRETARIA GERAL</a:t>
            </a:r>
          </a:p>
          <a:p>
            <a:r>
              <a:rPr lang="pt-BR" sz="1300" dirty="0">
                <a:solidFill>
                  <a:srgbClr val="050505"/>
                </a:solidFill>
                <a:latin typeface="Arial" panose="020B0604020202020204" pitchFamily="34" charset="0"/>
              </a:rPr>
              <a:t>Keila Lemos da Silva Almeida</a:t>
            </a:r>
            <a:endParaRPr lang="pt-BR" sz="1300" b="1" dirty="0">
              <a:solidFill>
                <a:srgbClr val="14595A"/>
              </a:solidFill>
              <a:latin typeface="Arial" panose="020B0604020202020204" pitchFamily="34" charset="0"/>
            </a:endParaRPr>
          </a:p>
          <a:p>
            <a:endParaRPr lang="pt-BR" sz="1300" b="1" dirty="0">
              <a:solidFill>
                <a:srgbClr val="050505"/>
              </a:solidFill>
              <a:latin typeface="Arial" panose="020B0604020202020204" pitchFamily="34" charset="0"/>
            </a:endParaRPr>
          </a:p>
          <a:p>
            <a:r>
              <a:rPr lang="pt-BR" sz="1300" b="1" dirty="0">
                <a:solidFill>
                  <a:schemeClr val="accent6">
                    <a:lumMod val="75000"/>
                  </a:schemeClr>
                </a:solidFill>
                <a:latin typeface="Arial" panose="020B0604020202020204" pitchFamily="34" charset="0"/>
              </a:rPr>
              <a:t>ASSIMP – ASSESSORIA DE IMPRESA</a:t>
            </a:r>
          </a:p>
          <a:p>
            <a:r>
              <a:rPr lang="pt-BR" sz="1300" dirty="0">
                <a:solidFill>
                  <a:srgbClr val="050505"/>
                </a:solidFill>
                <a:latin typeface="Arial" panose="020B0604020202020204" pitchFamily="34" charset="0"/>
              </a:rPr>
              <a:t>Elisa Almeida França</a:t>
            </a:r>
          </a:p>
          <a:p>
            <a:r>
              <a:rPr lang="pt-BR" sz="1300" dirty="0">
                <a:solidFill>
                  <a:srgbClr val="050505"/>
                </a:solidFill>
                <a:latin typeface="Arial" panose="020B0604020202020204" pitchFamily="34" charset="0"/>
              </a:rPr>
              <a:t>Estagiárias: Gabriele Sabino e </a:t>
            </a:r>
          </a:p>
          <a:p>
            <a:r>
              <a:rPr lang="pt-BR" sz="1300" dirty="0">
                <a:solidFill>
                  <a:srgbClr val="050505"/>
                </a:solidFill>
                <a:latin typeface="Arial" panose="020B0604020202020204" pitchFamily="34" charset="0"/>
              </a:rPr>
              <a:t>Maria Luiza Viríssimo</a:t>
            </a:r>
          </a:p>
          <a:p>
            <a:endParaRPr lang="pt-BR" sz="1300" dirty="0">
              <a:solidFill>
                <a:srgbClr val="050505"/>
              </a:solidFill>
              <a:latin typeface="Arial" panose="020B0604020202020204" pitchFamily="34" charset="0"/>
            </a:endParaRPr>
          </a:p>
          <a:p>
            <a:r>
              <a:rPr lang="pt-BR" sz="1300" b="1" dirty="0">
                <a:solidFill>
                  <a:schemeClr val="accent6">
                    <a:lumMod val="75000"/>
                  </a:schemeClr>
                </a:solidFill>
                <a:latin typeface="Arial" panose="020B0604020202020204" pitchFamily="34" charset="0"/>
              </a:rPr>
              <a:t>ASPLEN – ASSESSORIA DE PLENÁRIO</a:t>
            </a:r>
          </a:p>
          <a:p>
            <a:r>
              <a:rPr lang="pt-BR" sz="1300" dirty="0">
                <a:solidFill>
                  <a:srgbClr val="050505"/>
                </a:solidFill>
                <a:latin typeface="Arial" panose="020B0604020202020204" pitchFamily="34" charset="0"/>
              </a:rPr>
              <a:t>Romeu José Jankowski Júnior</a:t>
            </a:r>
          </a:p>
          <a:p>
            <a:endParaRPr lang="pt-BR" sz="1300" dirty="0">
              <a:solidFill>
                <a:srgbClr val="050505"/>
              </a:solidFill>
              <a:latin typeface="Arial" panose="020B0604020202020204" pitchFamily="34" charset="0"/>
            </a:endParaRPr>
          </a:p>
          <a:p>
            <a:r>
              <a:rPr lang="pt-BR" sz="1300" b="1" dirty="0">
                <a:solidFill>
                  <a:schemeClr val="accent6">
                    <a:lumMod val="75000"/>
                  </a:schemeClr>
                </a:solidFill>
                <a:latin typeface="Arial" panose="020B0604020202020204" pitchFamily="34" charset="0"/>
              </a:rPr>
              <a:t>ASJUR – ASSESSORIA JURÍDICA</a:t>
            </a:r>
          </a:p>
          <a:p>
            <a:r>
              <a:rPr lang="pt-BR" sz="1300" dirty="0">
                <a:solidFill>
                  <a:srgbClr val="050505"/>
                </a:solidFill>
                <a:latin typeface="Arial" panose="020B0604020202020204" pitchFamily="34" charset="0"/>
              </a:rPr>
              <a:t>Adriana Coradini Curado</a:t>
            </a:r>
          </a:p>
          <a:p>
            <a:endParaRPr lang="pt-BR" sz="1300" b="1" dirty="0">
              <a:solidFill>
                <a:srgbClr val="14595A"/>
              </a:solidFill>
              <a:latin typeface="Arial" panose="020B0604020202020204" pitchFamily="34" charset="0"/>
            </a:endParaRPr>
          </a:p>
          <a:p>
            <a:r>
              <a:rPr lang="pt-BR" sz="1300" b="1" dirty="0">
                <a:solidFill>
                  <a:srgbClr val="14595A"/>
                </a:solidFill>
                <a:latin typeface="Arial" panose="020B0604020202020204" pitchFamily="34" charset="0"/>
              </a:rPr>
              <a:t>ATEC – ÁREA TÉCNICA</a:t>
            </a:r>
          </a:p>
          <a:p>
            <a:r>
              <a:rPr lang="pt-BR" sz="1300" dirty="0">
                <a:solidFill>
                  <a:srgbClr val="050505"/>
                </a:solidFill>
                <a:latin typeface="Arial" panose="020B0604020202020204" pitchFamily="34" charset="0"/>
              </a:rPr>
              <a:t>Giovana Lacerda Jacomini</a:t>
            </a:r>
          </a:p>
          <a:p>
            <a:r>
              <a:rPr lang="pt-BR" sz="1300" dirty="0">
                <a:solidFill>
                  <a:srgbClr val="050505"/>
                </a:solidFill>
                <a:latin typeface="Arial" panose="020B0604020202020204" pitchFamily="34" charset="0"/>
              </a:rPr>
              <a:t>Ennio Jacintho Danesi </a:t>
            </a:r>
          </a:p>
          <a:p>
            <a:r>
              <a:rPr lang="pt-BR" sz="1300" dirty="0">
                <a:solidFill>
                  <a:srgbClr val="050505"/>
                </a:solidFill>
                <a:latin typeface="Arial" panose="020B0604020202020204" pitchFamily="34" charset="0"/>
              </a:rPr>
              <a:t>Lorena Marquete da Silva </a:t>
            </a:r>
          </a:p>
          <a:p>
            <a:r>
              <a:rPr lang="pt-BR" sz="1300" dirty="0">
                <a:solidFill>
                  <a:srgbClr val="050505"/>
                </a:solidFill>
                <a:latin typeface="Arial" panose="020B0604020202020204" pitchFamily="34" charset="0"/>
              </a:rPr>
              <a:t>Juliana Acrizio Yoon de Oliveira</a:t>
            </a:r>
          </a:p>
          <a:p>
            <a:r>
              <a:rPr lang="pt-BR" sz="1300" dirty="0">
                <a:solidFill>
                  <a:srgbClr val="050505"/>
                </a:solidFill>
                <a:latin typeface="Arial" panose="020B0604020202020204" pitchFamily="34" charset="0"/>
              </a:rPr>
              <a:t>Estagiários: Eduardo Macedo Alves e </a:t>
            </a:r>
          </a:p>
          <a:p>
            <a:r>
              <a:rPr lang="pt-BR" sz="1300" dirty="0">
                <a:solidFill>
                  <a:srgbClr val="050505"/>
                </a:solidFill>
                <a:latin typeface="Arial" panose="020B0604020202020204" pitchFamily="34" charset="0"/>
              </a:rPr>
              <a:t>Caíque MachadoThomé</a:t>
            </a:r>
          </a:p>
          <a:p>
            <a:endParaRPr lang="pt-BR" sz="1300" dirty="0">
              <a:solidFill>
                <a:srgbClr val="050505"/>
              </a:solidFill>
              <a:latin typeface="Arial" panose="020B0604020202020204" pitchFamily="34" charset="0"/>
            </a:endParaRPr>
          </a:p>
          <a:p>
            <a:endParaRPr lang="pt-BR" sz="1300" b="1" dirty="0">
              <a:solidFill>
                <a:srgbClr val="14595A"/>
              </a:solidFill>
              <a:latin typeface="Arial" panose="020B0604020202020204" pitchFamily="34" charset="0"/>
            </a:endParaRPr>
          </a:p>
          <a:p>
            <a:endParaRPr lang="pt-BR" sz="1300" b="1" dirty="0">
              <a:solidFill>
                <a:srgbClr val="14595A"/>
              </a:solidFill>
              <a:latin typeface="Arial" panose="020B0604020202020204" pitchFamily="34" charset="0"/>
            </a:endParaRPr>
          </a:p>
          <a:p>
            <a:endParaRPr lang="pt-BR" sz="1300" b="1" dirty="0">
              <a:solidFill>
                <a:srgbClr val="14595A"/>
              </a:solidFill>
              <a:latin typeface="Arial" panose="020B0604020202020204" pitchFamily="34" charset="0"/>
            </a:endParaRPr>
          </a:p>
          <a:p>
            <a:endParaRPr lang="pt-BR" sz="1300" b="1" dirty="0">
              <a:solidFill>
                <a:srgbClr val="14595A"/>
              </a:solidFill>
              <a:latin typeface="Arial" panose="020B0604020202020204" pitchFamily="34" charset="0"/>
            </a:endParaRPr>
          </a:p>
          <a:p>
            <a:endParaRPr lang="pt-BR" sz="1300" b="1" dirty="0">
              <a:solidFill>
                <a:srgbClr val="14595A"/>
              </a:solidFill>
              <a:latin typeface="Arial" panose="020B0604020202020204" pitchFamily="34" charset="0"/>
            </a:endParaRPr>
          </a:p>
          <a:p>
            <a:endParaRPr lang="pt-BR" sz="1300" b="1" dirty="0">
              <a:solidFill>
                <a:srgbClr val="14595A"/>
              </a:solidFill>
              <a:latin typeface="Arial" panose="020B0604020202020204" pitchFamily="34" charset="0"/>
            </a:endParaRPr>
          </a:p>
          <a:p>
            <a:r>
              <a:rPr lang="pt-BR" sz="1300" b="1" dirty="0">
                <a:solidFill>
                  <a:srgbClr val="14595A"/>
                </a:solidFill>
                <a:latin typeface="Arial" panose="020B0604020202020204" pitchFamily="34" charset="0"/>
              </a:rPr>
              <a:t>AFISC – ÁREA DE FISCALIZAÇÃO</a:t>
            </a:r>
          </a:p>
          <a:p>
            <a:r>
              <a:rPr lang="pt-BR" sz="1300" dirty="0">
                <a:solidFill>
                  <a:srgbClr val="050505"/>
                </a:solidFill>
                <a:latin typeface="Arial" panose="020B0604020202020204" pitchFamily="34" charset="0"/>
              </a:rPr>
              <a:t>Edinei Souza Barros</a:t>
            </a:r>
          </a:p>
          <a:p>
            <a:r>
              <a:rPr lang="pt-BR" sz="1300" dirty="0">
                <a:solidFill>
                  <a:srgbClr val="050505"/>
                </a:solidFill>
                <a:latin typeface="Arial" panose="020B0604020202020204" pitchFamily="34" charset="0"/>
              </a:rPr>
              <a:t>Rafael Alves de Santana</a:t>
            </a:r>
          </a:p>
          <a:p>
            <a:r>
              <a:rPr lang="pt-BR" sz="1300" dirty="0">
                <a:solidFill>
                  <a:srgbClr val="050505"/>
                </a:solidFill>
                <a:latin typeface="Arial" panose="020B0604020202020204" pitchFamily="34" charset="0"/>
              </a:rPr>
              <a:t>Shalon de Morais Torres</a:t>
            </a:r>
          </a:p>
          <a:p>
            <a:r>
              <a:rPr lang="pt-BR" sz="1300" dirty="0">
                <a:solidFill>
                  <a:srgbClr val="050505"/>
                </a:solidFill>
                <a:latin typeface="Arial" panose="020B0604020202020204" pitchFamily="34" charset="0"/>
              </a:rPr>
              <a:t>João Antônio das Chagas Silva</a:t>
            </a:r>
          </a:p>
          <a:p>
            <a:r>
              <a:rPr lang="pt-BR" sz="1300" dirty="0">
                <a:solidFill>
                  <a:srgbClr val="050505"/>
                </a:solidFill>
                <a:latin typeface="Arial" panose="020B0604020202020204" pitchFamily="34" charset="0"/>
              </a:rPr>
              <a:t>Juliana Lobo Faleiro Silva</a:t>
            </a:r>
          </a:p>
          <a:p>
            <a:endParaRPr lang="pt-BR" sz="1300" dirty="0">
              <a:solidFill>
                <a:srgbClr val="050505"/>
              </a:solidFill>
              <a:latin typeface="Arial" panose="020B0604020202020204" pitchFamily="34" charset="0"/>
            </a:endParaRPr>
          </a:p>
          <a:p>
            <a:r>
              <a:rPr lang="pt-BR" sz="1300" b="1" dirty="0">
                <a:solidFill>
                  <a:srgbClr val="14595A"/>
                </a:solidFill>
                <a:latin typeface="Arial" panose="020B0604020202020204" pitchFamily="34" charset="0"/>
              </a:rPr>
              <a:t>ADM – ÁREA DE ADM. E RECURSOS HUMANOS</a:t>
            </a:r>
          </a:p>
          <a:p>
            <a:r>
              <a:rPr lang="pt-BR" sz="1300" dirty="0">
                <a:solidFill>
                  <a:srgbClr val="050505"/>
                </a:solidFill>
                <a:latin typeface="Arial" panose="020B0604020202020204" pitchFamily="34" charset="0"/>
              </a:rPr>
              <a:t>Laís Gomes Fleury Teixeira</a:t>
            </a:r>
          </a:p>
          <a:p>
            <a:r>
              <a:rPr lang="pt-BR" sz="1300" dirty="0">
                <a:solidFill>
                  <a:srgbClr val="050505"/>
                </a:solidFill>
                <a:latin typeface="Arial" panose="020B0604020202020204" pitchFamily="34" charset="0"/>
              </a:rPr>
              <a:t>Benedito Zeferino Filho</a:t>
            </a:r>
          </a:p>
          <a:p>
            <a:r>
              <a:rPr lang="pt-BR" sz="1300" dirty="0">
                <a:solidFill>
                  <a:srgbClr val="050505"/>
                </a:solidFill>
                <a:latin typeface="Arial" panose="020B0604020202020204" pitchFamily="34" charset="0"/>
              </a:rPr>
              <a:t>Paulo Victor Seixo Costa</a:t>
            </a:r>
          </a:p>
          <a:p>
            <a:r>
              <a:rPr lang="pt-BR" sz="1300" dirty="0">
                <a:solidFill>
                  <a:srgbClr val="050505"/>
                </a:solidFill>
                <a:latin typeface="Arial" panose="020B0604020202020204" pitchFamily="34" charset="0"/>
              </a:rPr>
              <a:t>Suzana Silva Cruz</a:t>
            </a:r>
          </a:p>
          <a:p>
            <a:r>
              <a:rPr lang="pt-BR" sz="1300" dirty="0">
                <a:solidFill>
                  <a:srgbClr val="050505"/>
                </a:solidFill>
                <a:latin typeface="Arial" panose="020B0604020202020204" pitchFamily="34" charset="0"/>
              </a:rPr>
              <a:t>Estagiária: Raabe L. Simão da Silva</a:t>
            </a:r>
          </a:p>
          <a:p>
            <a:endParaRPr lang="pt-BR" sz="1300" dirty="0">
              <a:solidFill>
                <a:srgbClr val="050505"/>
              </a:solidFill>
              <a:latin typeface="Arial" panose="020B0604020202020204" pitchFamily="34" charset="0"/>
            </a:endParaRPr>
          </a:p>
          <a:p>
            <a:r>
              <a:rPr lang="pt-BR" sz="1300" b="1" dirty="0">
                <a:solidFill>
                  <a:srgbClr val="14595A"/>
                </a:solidFill>
                <a:latin typeface="Arial" panose="020B0604020202020204" pitchFamily="34" charset="0"/>
              </a:rPr>
              <a:t>AFIN – ÁREA DE PLANEJAMENTO E FINANÇAS</a:t>
            </a:r>
          </a:p>
          <a:p>
            <a:r>
              <a:rPr lang="pt-BR" sz="1300" dirty="0">
                <a:solidFill>
                  <a:srgbClr val="050505"/>
                </a:solidFill>
                <a:latin typeface="Arial" panose="020B0604020202020204" pitchFamily="34" charset="0"/>
              </a:rPr>
              <a:t>Pedro Schultz Fonseca Baptista</a:t>
            </a:r>
          </a:p>
          <a:p>
            <a:r>
              <a:rPr lang="pt-BR" sz="1300" dirty="0">
                <a:solidFill>
                  <a:srgbClr val="050505"/>
                </a:solidFill>
                <a:latin typeface="Arial" panose="020B0604020202020204" pitchFamily="34" charset="0"/>
              </a:rPr>
              <a:t>Davi Durante Vieira </a:t>
            </a:r>
          </a:p>
          <a:p>
            <a:pPr lvl="0"/>
            <a:r>
              <a:rPr lang="pt-BR" sz="1300" dirty="0">
                <a:solidFill>
                  <a:srgbClr val="050505"/>
                </a:solidFill>
                <a:latin typeface="Arial" panose="020B0604020202020204" pitchFamily="34" charset="0"/>
              </a:rPr>
              <a:t>Luciene Boaventura dos Santos ( janeiro a junho de 2020).</a:t>
            </a:r>
          </a:p>
        </p:txBody>
      </p:sp>
    </p:spTree>
    <p:extLst>
      <p:ext uri="{BB962C8B-B14F-4D97-AF65-F5344CB8AC3E}">
        <p14:creationId xmlns:p14="http://schemas.microsoft.com/office/powerpoint/2010/main" val="121096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37100" y="307828"/>
            <a:ext cx="5452201"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Sumário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537100" y="952242"/>
            <a:ext cx="877436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40" name="Espaço Reservado para Conteúdo 13">
            <a:extLst>
              <a:ext uri="{FF2B5EF4-FFF2-40B4-BE49-F238E27FC236}">
                <a16:creationId xmlns="" xmlns:a16="http://schemas.microsoft.com/office/drawing/2014/main" id="{24388ADA-CDF9-4107-A2B4-3EABCC376022}"/>
              </a:ext>
            </a:extLst>
          </p:cNvPr>
          <p:cNvSpPr>
            <a:spLocks noGrp="1"/>
          </p:cNvSpPr>
          <p:nvPr>
            <p:ph idx="1"/>
          </p:nvPr>
        </p:nvSpPr>
        <p:spPr>
          <a:xfrm>
            <a:off x="594537" y="1090466"/>
            <a:ext cx="8716926" cy="4351338"/>
          </a:xfrm>
        </p:spPr>
        <p:txBody>
          <a:bodyPr rtlCol="0">
            <a:normAutofit fontScale="85000" lnSpcReduction="20000"/>
          </a:bodyPr>
          <a:lstStyle/>
          <a:p>
            <a:pPr marL="0" indent="0">
              <a:lnSpc>
                <a:spcPct val="150000"/>
              </a:lnSpc>
              <a:buNone/>
            </a:pPr>
            <a:r>
              <a:rPr lang="pt-BR" sz="2000" b="1" dirty="0">
                <a:solidFill>
                  <a:schemeClr val="tx2">
                    <a:lumMod val="75000"/>
                  </a:schemeClr>
                </a:solidFill>
                <a:latin typeface="Arial" panose="020B0604020202020204" pitchFamily="34" charset="0"/>
                <a:cs typeface="Arial" panose="020B0604020202020204" pitchFamily="34" charset="0"/>
              </a:rPr>
              <a:t>Mensagem do Presidente</a:t>
            </a:r>
          </a:p>
          <a:p>
            <a:pPr marL="0" indent="0">
              <a:lnSpc>
                <a:spcPct val="150000"/>
              </a:lnSpc>
              <a:buNone/>
            </a:pPr>
            <a:r>
              <a:rPr lang="pt-BR" sz="2000" b="1" dirty="0">
                <a:solidFill>
                  <a:schemeClr val="tx2">
                    <a:lumMod val="75000"/>
                  </a:schemeClr>
                </a:solidFill>
                <a:latin typeface="Arial" panose="020B0604020202020204" pitchFamily="34" charset="0"/>
                <a:cs typeface="Arial" panose="020B0604020202020204" pitchFamily="34" charset="0"/>
              </a:rPr>
              <a:t>1. Visão Geral Organizacional e Ambiente Externo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2. Governança, Estratégia e Alocação de Recursos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3. Riscos, Oportunidades e Perspectivas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4. Resultados e Desempenho da Gestão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5. Alocação de Recursos e Áreas Especiais da Gestão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6. Informações Orçamentárias, Financeiras e Contábeis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7. Anexos e </a:t>
            </a:r>
            <a:r>
              <a:rPr lang="pt-BR" sz="2000" b="1" dirty="0" smtClean="0">
                <a:solidFill>
                  <a:schemeClr val="tx2">
                    <a:lumMod val="75000"/>
                  </a:schemeClr>
                </a:solidFill>
                <a:latin typeface="Arial" panose="020B0604020202020204" pitchFamily="34" charset="0"/>
                <a:cs typeface="Arial" panose="020B0604020202020204" pitchFamily="34" charset="0"/>
              </a:rPr>
              <a:t>apêndices</a:t>
            </a:r>
          </a:p>
          <a:p>
            <a:pPr marL="0" lvl="1" indent="0">
              <a:lnSpc>
                <a:spcPct val="150000"/>
              </a:lnSpc>
              <a:spcBef>
                <a:spcPts val="1000"/>
              </a:spcBef>
              <a:buNone/>
            </a:pPr>
            <a:r>
              <a:rPr lang="pt-BR" sz="1500" dirty="0" smtClean="0">
                <a:solidFill>
                  <a:schemeClr val="tx2">
                    <a:lumMod val="75000"/>
                  </a:schemeClr>
                </a:solidFill>
                <a:latin typeface="Arial" panose="020B0604020202020204" pitchFamily="34" charset="0"/>
                <a:cs typeface="Arial" panose="020B0604020202020204" pitchFamily="34" charset="0"/>
              </a:rPr>
              <a:t>Observação: As imagens constantes </a:t>
            </a:r>
            <a:r>
              <a:rPr lang="pt-BR" sz="1500" smtClean="0">
                <a:solidFill>
                  <a:schemeClr val="tx2">
                    <a:lumMod val="75000"/>
                  </a:schemeClr>
                </a:solidFill>
                <a:latin typeface="Arial" panose="020B0604020202020204" pitchFamily="34" charset="0"/>
                <a:cs typeface="Arial" panose="020B0604020202020204" pitchFamily="34" charset="0"/>
              </a:rPr>
              <a:t>neste relatório </a:t>
            </a:r>
            <a:r>
              <a:rPr lang="pt-BR" sz="1500" dirty="0" smtClean="0">
                <a:solidFill>
                  <a:schemeClr val="tx2">
                    <a:lumMod val="75000"/>
                  </a:schemeClr>
                </a:solidFill>
                <a:latin typeface="Arial" panose="020B0604020202020204" pitchFamily="34" charset="0"/>
                <a:cs typeface="Arial" panose="020B0604020202020204" pitchFamily="34" charset="0"/>
              </a:rPr>
              <a:t>foram registradas pelo empregados do CAU/GO, durante as rotinas de trabalho e </a:t>
            </a:r>
            <a:r>
              <a:rPr lang="pt-BR" sz="1500" smtClean="0">
                <a:solidFill>
                  <a:schemeClr val="tx2">
                    <a:lumMod val="75000"/>
                  </a:schemeClr>
                </a:solidFill>
                <a:latin typeface="Arial" panose="020B0604020202020204" pitchFamily="34" charset="0"/>
                <a:cs typeface="Arial" panose="020B0604020202020204" pitchFamily="34" charset="0"/>
              </a:rPr>
              <a:t>eventos.</a:t>
            </a:r>
            <a:endParaRPr lang="pt-BR" sz="2100" dirty="0">
              <a:solidFill>
                <a:schemeClr val="tx2">
                  <a:lumMod val="75000"/>
                </a:schemeClr>
              </a:solidFill>
              <a:latin typeface="Arial" panose="020B0604020202020204" pitchFamily="34" charset="0"/>
              <a:cs typeface="Arial" panose="020B0604020202020204" pitchFamily="34" charset="0"/>
            </a:endParaRPr>
          </a:p>
          <a:p>
            <a:pPr marL="457200" lvl="1" indent="0">
              <a:buNone/>
            </a:pPr>
            <a:endParaRPr lang="pt-BR" sz="13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23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11" name="Título 4">
            <a:extLst>
              <a:ext uri="{FF2B5EF4-FFF2-40B4-BE49-F238E27FC236}">
                <a16:creationId xmlns="" xmlns:a16="http://schemas.microsoft.com/office/drawing/2014/main" id="{16372197-24F4-4A72-8A24-3C3986A14DAE}"/>
              </a:ext>
            </a:extLst>
          </p:cNvPr>
          <p:cNvSpPr>
            <a:spLocks noGrp="1"/>
          </p:cNvSpPr>
          <p:nvPr>
            <p:ph type="title"/>
          </p:nvPr>
        </p:nvSpPr>
        <p:spPr>
          <a:xfrm>
            <a:off x="420650" y="-16326"/>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1.5 Modelo de negócio</a:t>
            </a:r>
          </a:p>
        </p:txBody>
      </p:sp>
      <p:sp>
        <p:nvSpPr>
          <p:cNvPr id="12" name="objeto 7" descr="Retângulo bege">
            <a:extLst>
              <a:ext uri="{FF2B5EF4-FFF2-40B4-BE49-F238E27FC236}">
                <a16:creationId xmlns="" xmlns:a16="http://schemas.microsoft.com/office/drawing/2014/main" id="{1185C7A9-8E52-408E-B19E-E5A1EB33971B}"/>
              </a:ext>
            </a:extLst>
          </p:cNvPr>
          <p:cNvSpPr/>
          <p:nvPr/>
        </p:nvSpPr>
        <p:spPr bwMode="white">
          <a:xfrm flipV="1">
            <a:off x="583661" y="453066"/>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pic>
        <p:nvPicPr>
          <p:cNvPr id="2" name="Imagem 1"/>
          <p:cNvPicPr>
            <a:picLocks noChangeAspect="1"/>
          </p:cNvPicPr>
          <p:nvPr/>
        </p:nvPicPr>
        <p:blipFill rotWithShape="1">
          <a:blip r:embed="rId4" cstate="print">
            <a:extLst>
              <a:ext uri="{28A0092B-C50C-407E-A947-70E740481C1C}">
                <a14:useLocalDpi xmlns:a14="http://schemas.microsoft.com/office/drawing/2010/main" val="0"/>
              </a:ext>
            </a:extLst>
          </a:blip>
          <a:srcRect l="1416" t="6645" b="4636"/>
          <a:stretch/>
        </p:blipFill>
        <p:spPr>
          <a:xfrm>
            <a:off x="420650" y="657234"/>
            <a:ext cx="8704300" cy="5537737"/>
          </a:xfrm>
          <a:prstGeom prst="rect">
            <a:avLst/>
          </a:prstGeom>
        </p:spPr>
      </p:pic>
    </p:spTree>
    <p:extLst>
      <p:ext uri="{BB962C8B-B14F-4D97-AF65-F5344CB8AC3E}">
        <p14:creationId xmlns:p14="http://schemas.microsoft.com/office/powerpoint/2010/main" val="420439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1.6 Cenário Externo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47" name="CaixaDeTexto 46">
            <a:extLst>
              <a:ext uri="{FF2B5EF4-FFF2-40B4-BE49-F238E27FC236}">
                <a16:creationId xmlns="" xmlns:a16="http://schemas.microsoft.com/office/drawing/2014/main" id="{29104C87-4DE3-2E49-9E0F-DF883596EDA8}"/>
              </a:ext>
            </a:extLst>
          </p:cNvPr>
          <p:cNvSpPr txBox="1"/>
          <p:nvPr/>
        </p:nvSpPr>
        <p:spPr>
          <a:xfrm>
            <a:off x="585243" y="1139342"/>
            <a:ext cx="5642135"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PANDEMIA E CRISE ECONÔMICA</a:t>
            </a:r>
          </a:p>
        </p:txBody>
      </p:sp>
      <p:sp>
        <p:nvSpPr>
          <p:cNvPr id="11" name="CaixaDeTexto 10">
            <a:extLst>
              <a:ext uri="{FF2B5EF4-FFF2-40B4-BE49-F238E27FC236}">
                <a16:creationId xmlns="" xmlns:a16="http://schemas.microsoft.com/office/drawing/2014/main" id="{9F75FAB4-1055-D243-B51E-3115F113B9BC}"/>
              </a:ext>
            </a:extLst>
          </p:cNvPr>
          <p:cNvSpPr txBox="1"/>
          <p:nvPr/>
        </p:nvSpPr>
        <p:spPr>
          <a:xfrm>
            <a:off x="602125" y="1527740"/>
            <a:ext cx="4185027" cy="4708981"/>
          </a:xfrm>
          <a:prstGeom prst="rect">
            <a:avLst/>
          </a:prstGeom>
          <a:noFill/>
        </p:spPr>
        <p:txBody>
          <a:bodyPr wrap="square" numCol="1" rtlCol="0">
            <a:spAutoFit/>
          </a:bodyPr>
          <a:lstStyle/>
          <a:p>
            <a:pPr algn="just"/>
            <a:r>
              <a:rPr lang="pt-BR" sz="1200" dirty="0" smtClean="0">
                <a:latin typeface="Arial" panose="020B0604020202020204" pitchFamily="34" charset="0"/>
                <a:cs typeface="Arial" panose="020B0604020202020204" pitchFamily="34" charset="0"/>
              </a:rPr>
              <a:t>O ano de 2020 foi bastante atípico e desafiador para os profissionais da arquitetura e urbanismo e teve oscilações significativas na cadeia produtiva da construção civil.</a:t>
            </a:r>
          </a:p>
          <a:p>
            <a:pPr algn="just"/>
            <a:endParaRPr lang="pt-BR" sz="1200" dirty="0">
              <a:latin typeface="Arial" panose="020B0604020202020204" pitchFamily="34" charset="0"/>
              <a:cs typeface="Arial" panose="020B0604020202020204" pitchFamily="34" charset="0"/>
            </a:endParaRPr>
          </a:p>
          <a:p>
            <a:pPr algn="just"/>
            <a:r>
              <a:rPr lang="pt-BR" sz="1200" dirty="0" smtClean="0">
                <a:latin typeface="Arial" panose="020B0604020202020204" pitchFamily="34" charset="0"/>
                <a:cs typeface="Arial" panose="020B0604020202020204" pitchFamily="34" charset="0"/>
              </a:rPr>
              <a:t>Com o início da pandemia no Brasil e o avanço da COVID pelo país, Goiás foi um dos primeiros estados a decretar fechamento total das atividades em março. O fechamento incluía todas as atividades não essenciais e paralisou o funcionamento das obras, além de conduzir as atividades de projeto ao teletrabalho.</a:t>
            </a:r>
          </a:p>
          <a:p>
            <a:pPr algn="just"/>
            <a:endParaRPr lang="pt-BR" sz="1200" dirty="0">
              <a:latin typeface="Arial" panose="020B0604020202020204" pitchFamily="34" charset="0"/>
              <a:cs typeface="Arial" panose="020B0604020202020204" pitchFamily="34" charset="0"/>
            </a:endParaRPr>
          </a:p>
          <a:p>
            <a:pPr algn="just"/>
            <a:r>
              <a:rPr lang="pt-BR" sz="1200" dirty="0" smtClean="0">
                <a:latin typeface="Arial" panose="020B0604020202020204" pitchFamily="34" charset="0"/>
                <a:cs typeface="Arial" panose="020B0604020202020204" pitchFamily="34" charset="0"/>
              </a:rPr>
              <a:t>Diante das incertezas econômicas impostas pela pandemia, muitos projetos foram adiados e até mesmo cancelados, aguardando um cenário mais estáveis para o estado e país. </a:t>
            </a:r>
          </a:p>
          <a:p>
            <a:pPr algn="just"/>
            <a:endParaRPr lang="pt-BR" sz="1200" dirty="0">
              <a:latin typeface="Arial" panose="020B0604020202020204" pitchFamily="34" charset="0"/>
              <a:cs typeface="Arial" panose="020B0604020202020204" pitchFamily="34" charset="0"/>
            </a:endParaRPr>
          </a:p>
          <a:p>
            <a:pPr algn="just"/>
            <a:r>
              <a:rPr lang="pt-BR" sz="1200" dirty="0" smtClean="0">
                <a:latin typeface="Arial" panose="020B0604020202020204" pitchFamily="34" charset="0"/>
                <a:cs typeface="Arial" panose="020B0604020202020204" pitchFamily="34" charset="0"/>
              </a:rPr>
              <a:t>A redução das atividades profissionais foi visível a partir de março, mas com impacto financeiro no mercado a partir de abril e com agravamento da situação econômica em maio.</a:t>
            </a:r>
          </a:p>
          <a:p>
            <a:pPr algn="just"/>
            <a:endParaRPr lang="pt-BR" sz="1200" dirty="0">
              <a:latin typeface="Arial" panose="020B0604020202020204" pitchFamily="34" charset="0"/>
              <a:cs typeface="Arial" panose="020B0604020202020204" pitchFamily="34" charset="0"/>
            </a:endParaRPr>
          </a:p>
          <a:p>
            <a:pPr algn="just"/>
            <a:r>
              <a:rPr lang="pt-BR" sz="1200" dirty="0" smtClean="0">
                <a:latin typeface="Arial" panose="020B0604020202020204" pitchFamily="34" charset="0"/>
                <a:cs typeface="Arial" panose="020B0604020202020204" pitchFamily="34" charset="0"/>
              </a:rPr>
              <a:t>Os impactos econômicos da pandemia podem ser verificados se observarmos a queda registrada nas receitas de abril e maio de 2020. A emissão de Registros de Responsabilidade Técnica reduziu significativamente neste período.</a:t>
            </a:r>
            <a:endParaRPr lang="pt-BR" sz="1200"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368" y="1268278"/>
            <a:ext cx="4079501" cy="2549160"/>
          </a:xfrm>
          <a:prstGeom prst="rect">
            <a:avLst/>
          </a:prstGeom>
        </p:spPr>
      </p:pic>
      <p:sp>
        <p:nvSpPr>
          <p:cNvPr id="14" name="CaixaDeTexto 13">
            <a:extLst>
              <a:ext uri="{FF2B5EF4-FFF2-40B4-BE49-F238E27FC236}">
                <a16:creationId xmlns="" xmlns:a16="http://schemas.microsoft.com/office/drawing/2014/main" id="{9F75FAB4-1055-D243-B51E-3115F113B9BC}"/>
              </a:ext>
            </a:extLst>
          </p:cNvPr>
          <p:cNvSpPr txBox="1"/>
          <p:nvPr/>
        </p:nvSpPr>
        <p:spPr>
          <a:xfrm>
            <a:off x="4970368" y="3876511"/>
            <a:ext cx="4185027" cy="2492990"/>
          </a:xfrm>
          <a:prstGeom prst="rect">
            <a:avLst/>
          </a:prstGeom>
          <a:noFill/>
        </p:spPr>
        <p:txBody>
          <a:bodyPr wrap="square" numCol="1" rtlCol="0">
            <a:spAutoFit/>
          </a:bodyPr>
          <a:lstStyle/>
          <a:p>
            <a:pPr algn="just"/>
            <a:endParaRPr lang="pt-BR" sz="1200" dirty="0" smtClean="0">
              <a:latin typeface="Arial" panose="020B0604020202020204" pitchFamily="34" charset="0"/>
              <a:cs typeface="Arial" panose="020B0604020202020204" pitchFamily="34" charset="0"/>
            </a:endParaRPr>
          </a:p>
          <a:p>
            <a:pPr algn="just"/>
            <a:r>
              <a:rPr lang="pt-BR" sz="1200" dirty="0" smtClean="0">
                <a:latin typeface="Arial" panose="020B0604020202020204" pitchFamily="34" charset="0"/>
                <a:cs typeface="Arial" panose="020B0604020202020204" pitchFamily="34" charset="0"/>
              </a:rPr>
              <a:t>Com o retorno das obras, e a retomada de grande parte das atividades ligadas à construção civil a partir de junho, o cenário se modificou e verificamos um crescimento das atividades dos profissionais nos meses de junho, julho e agosto.</a:t>
            </a:r>
          </a:p>
          <a:p>
            <a:pPr algn="just"/>
            <a:endParaRPr lang="pt-BR" sz="1200" dirty="0">
              <a:latin typeface="Arial" panose="020B0604020202020204" pitchFamily="34" charset="0"/>
              <a:cs typeface="Arial" panose="020B0604020202020204" pitchFamily="34" charset="0"/>
            </a:endParaRPr>
          </a:p>
          <a:p>
            <a:pPr algn="just"/>
            <a:r>
              <a:rPr lang="pt-BR" sz="1200" dirty="0" smtClean="0">
                <a:latin typeface="Arial" panose="020B0604020202020204" pitchFamily="34" charset="0"/>
                <a:cs typeface="Arial" panose="020B0604020202020204" pitchFamily="34" charset="0"/>
              </a:rPr>
              <a:t>A partir de setembro, já com alguma redução dos números de casos e mortes pela pandemia, e com quase todas as atividades tendo retornado a normalidade de funcionamento o cenário externo se manteve estável até o fim do ano.</a:t>
            </a:r>
          </a:p>
          <a:p>
            <a:pPr algn="just"/>
            <a:endParaRPr lang="pt-B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76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pPr rtl="0"/>
            <a:fld id="{1B2ACDB5-1E7E-4CBE-B5B1-81ED7F22C8C7}" type="datetime1">
              <a:rPr lang="pt-BR" noProof="0" smtClean="0"/>
              <a:t>01/06/2021</a:t>
            </a:fld>
            <a:endParaRPr lang="pt-BR" noProof="0" dirty="0"/>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22</a:t>
            </a:fld>
            <a:endParaRPr lang="pt-BR" noProof="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249103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05202" y="364984"/>
            <a:ext cx="8374743"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2.1 Estrutura de Governança</a:t>
            </a:r>
          </a:p>
        </p:txBody>
      </p:sp>
      <p:sp>
        <p:nvSpPr>
          <p:cNvPr id="5" name="objeto 7" descr="Retângulo bege">
            <a:extLst>
              <a:ext uri="{FF2B5EF4-FFF2-40B4-BE49-F238E27FC236}">
                <a16:creationId xmlns="" xmlns:a16="http://schemas.microsoft.com/office/drawing/2014/main" id="{34F1F25B-570D-4574-B5CA-29920E4A36E2}"/>
              </a:ext>
            </a:extLst>
          </p:cNvPr>
          <p:cNvSpPr/>
          <p:nvPr/>
        </p:nvSpPr>
        <p:spPr bwMode="white">
          <a:xfrm flipV="1">
            <a:off x="485182" y="716519"/>
            <a:ext cx="8620027" cy="33382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8" name="Espaço Reservado para Texto 3">
            <a:extLst>
              <a:ext uri="{FF2B5EF4-FFF2-40B4-BE49-F238E27FC236}">
                <a16:creationId xmlns="" xmlns:a16="http://schemas.microsoft.com/office/drawing/2014/main" id="{B138768B-B2D6-471E-B91B-CB852058A6DA}"/>
              </a:ext>
            </a:extLst>
          </p:cNvPr>
          <p:cNvSpPr txBox="1">
            <a:spLocks/>
          </p:cNvSpPr>
          <p:nvPr/>
        </p:nvSpPr>
        <p:spPr>
          <a:xfrm>
            <a:off x="505202" y="1260820"/>
            <a:ext cx="4094093" cy="4143693"/>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600" b="1" dirty="0">
                <a:latin typeface="Arial" panose="020B0604020202020204" pitchFamily="34" charset="0"/>
                <a:cs typeface="Arial" panose="020B0604020202020204" pitchFamily="34" charset="0"/>
              </a:rPr>
              <a:t>HISTÓRICO</a:t>
            </a:r>
          </a:p>
          <a:p>
            <a:pPr marL="0" indent="0" algn="just">
              <a:lnSpc>
                <a:spcPct val="100000"/>
              </a:lnSpc>
              <a:buNone/>
            </a:pPr>
            <a:r>
              <a:rPr lang="pt-BR" sz="1200" dirty="0">
                <a:latin typeface="Arial" panose="020B0604020202020204" pitchFamily="34" charset="0"/>
                <a:cs typeface="Arial" panose="020B0604020202020204" pitchFamily="34" charset="0"/>
              </a:rPr>
              <a:t>Em 2019 houve a expedição da Portaria Presidencial do CAU/BR nº 284, de 20/12/2019:</a:t>
            </a:r>
          </a:p>
          <a:p>
            <a:pPr marL="0" indent="0" algn="just">
              <a:lnSpc>
                <a:spcPct val="100000"/>
              </a:lnSpc>
              <a:buNone/>
            </a:pPr>
            <a:r>
              <a:rPr lang="pt-BR" sz="1200" dirty="0">
                <a:latin typeface="Arial" panose="020B0604020202020204" pitchFamily="34" charset="0"/>
                <a:cs typeface="Arial" panose="020B0604020202020204" pitchFamily="34" charset="0"/>
              </a:rPr>
              <a:t>(</a:t>
            </a:r>
            <a:r>
              <a:rPr lang="pt-BR" sz="1200" dirty="0">
                <a:latin typeface="Arial" panose="020B0604020202020204" pitchFamily="34" charset="0"/>
                <a:cs typeface="Arial" panose="020B0604020202020204" pitchFamily="34" charset="0"/>
                <a:hlinkClick r:id="rId4"/>
              </a:rPr>
              <a:t>https://transparencia.caubr.gov.br/portariapres284/</a:t>
            </a:r>
            <a:r>
              <a:rPr lang="pt-BR" sz="1200" dirty="0">
                <a:latin typeface="Arial" panose="020B0604020202020204" pitchFamily="34" charset="0"/>
                <a:cs typeface="Arial" panose="020B0604020202020204" pitchFamily="34" charset="0"/>
              </a:rPr>
              <a:t>)</a:t>
            </a:r>
          </a:p>
          <a:p>
            <a:pPr marL="0" indent="0" algn="just">
              <a:lnSpc>
                <a:spcPct val="100000"/>
              </a:lnSpc>
              <a:buNone/>
            </a:pPr>
            <a:r>
              <a:rPr lang="pt-BR" sz="1200" dirty="0">
                <a:latin typeface="Arial" panose="020B0604020202020204" pitchFamily="34" charset="0"/>
                <a:cs typeface="Arial" panose="020B0604020202020204" pitchFamily="34" charset="0"/>
              </a:rPr>
              <a:t>A portaria cria um grupo de trabalho para atuar nas ações de estruturação e implantação das políticas de governança institucional e de gestão de riscos e controles internos, e de programa de integridade, cujos trabalhos se iniciaram em meados de 2020, com prazo conclusivo estimado para 30/06/2020. </a:t>
            </a:r>
          </a:p>
          <a:p>
            <a:pPr marL="0" indent="0" algn="just">
              <a:lnSpc>
                <a:spcPct val="100000"/>
              </a:lnSpc>
              <a:buNone/>
            </a:pPr>
            <a:r>
              <a:rPr lang="pt-BR" sz="1200" dirty="0">
                <a:latin typeface="Arial" panose="020B0604020202020204" pitchFamily="34" charset="0"/>
                <a:cs typeface="Arial" panose="020B0604020202020204" pitchFamily="34" charset="0"/>
              </a:rPr>
              <a:t>Não obstante, com o advento da pandemia da Covid-19 e priorizações decorrentes, se fez necessário protelar-se a conclusão dos referidos trabalhos para 30/06/2021.</a:t>
            </a:r>
          </a:p>
          <a:p>
            <a:pPr marL="0" indent="0" algn="just">
              <a:lnSpc>
                <a:spcPct val="100000"/>
              </a:lnSpc>
              <a:buNone/>
            </a:pPr>
            <a:r>
              <a:rPr lang="pt-BR" sz="1200" dirty="0">
                <a:latin typeface="Arial" panose="020B0604020202020204" pitchFamily="34" charset="0"/>
                <a:cs typeface="Arial" panose="020B0604020202020204" pitchFamily="34" charset="0"/>
              </a:rPr>
              <a:t>No CAU/BR a estrutura de Governança foi identificada dentro dos preceitos contidos no Referencial Básico de Governança, 3ª edição, expedido pelo Tribunal de Contas da União, conforme segue.</a:t>
            </a:r>
          </a:p>
          <a:p>
            <a:pPr marL="0" indent="0" algn="just">
              <a:buNone/>
              <a:defRPr/>
            </a:pPr>
            <a:endParaRPr lang="pt-BR" sz="1200" dirty="0">
              <a:solidFill>
                <a:prstClr val="black"/>
              </a:solidFill>
              <a:latin typeface="Arial" panose="020B0604020202020204" pitchFamily="34" charset="0"/>
              <a:cs typeface="Arial" panose="020B0604020202020204" pitchFamily="34" charset="0"/>
            </a:endParaRPr>
          </a:p>
        </p:txBody>
      </p:sp>
      <p:sp>
        <p:nvSpPr>
          <p:cNvPr id="9" name="CaixaDeTexto 8"/>
          <p:cNvSpPr txBox="1"/>
          <p:nvPr/>
        </p:nvSpPr>
        <p:spPr>
          <a:xfrm>
            <a:off x="4954138" y="1260820"/>
            <a:ext cx="4337782" cy="4770537"/>
          </a:xfrm>
          <a:prstGeom prst="rect">
            <a:avLst/>
          </a:prstGeom>
          <a:noFill/>
        </p:spPr>
        <p:txBody>
          <a:bodyPr wrap="square" rtlCol="0">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Arial" panose="020B0604020202020204" pitchFamily="34" charset="0"/>
                <a:cs typeface="Arial" panose="020B0604020202020204" pitchFamily="34" charset="0"/>
              </a:rPr>
              <a:t>ESTRUTURA DE GOVERNANÇA DO CAU</a:t>
            </a:r>
          </a:p>
          <a:p>
            <a:endParaRPr lang="pt-BR"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I. Instâncias externas:</a:t>
            </a:r>
          </a:p>
          <a:p>
            <a:r>
              <a:rPr lang="pt-BR" sz="1200" dirty="0">
                <a:latin typeface="Arial" panose="020B0604020202020204" pitchFamily="34" charset="0"/>
                <a:cs typeface="Arial" panose="020B0604020202020204" pitchFamily="34" charset="0"/>
              </a:rPr>
              <a:t>• TCU</a:t>
            </a:r>
          </a:p>
          <a:p>
            <a:r>
              <a:rPr lang="pt-BR" sz="1200" dirty="0">
                <a:latin typeface="Arial" panose="020B0604020202020204" pitchFamily="34" charset="0"/>
                <a:cs typeface="Arial" panose="020B0604020202020204" pitchFamily="34" charset="0"/>
              </a:rPr>
              <a:t>• CGU</a:t>
            </a:r>
          </a:p>
          <a:p>
            <a:endParaRPr lang="pt-BR"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II. Instâncias externas de apoio:</a:t>
            </a:r>
          </a:p>
          <a:p>
            <a:r>
              <a:rPr lang="pt-BR" sz="1200" dirty="0">
                <a:latin typeface="Arial" panose="020B0604020202020204" pitchFamily="34" charset="0"/>
                <a:cs typeface="Arial" panose="020B0604020202020204" pitchFamily="34" charset="0"/>
              </a:rPr>
              <a:t>• Auditoria independente</a:t>
            </a:r>
          </a:p>
          <a:p>
            <a:r>
              <a:rPr lang="pt-BR" sz="1200" dirty="0">
                <a:latin typeface="Arial" panose="020B0604020202020204" pitchFamily="34" charset="0"/>
                <a:cs typeface="Arial" panose="020B0604020202020204" pitchFamily="34" charset="0"/>
              </a:rPr>
              <a:t>•Controle social organizado</a:t>
            </a:r>
          </a:p>
          <a:p>
            <a:r>
              <a:rPr lang="pt-BR" sz="1200" dirty="0">
                <a:latin typeface="Arial" panose="020B0604020202020204" pitchFamily="34" charset="0"/>
                <a:cs typeface="Arial" panose="020B0604020202020204" pitchFamily="34" charset="0"/>
              </a:rPr>
              <a:t>• Fórum de Presidentes</a:t>
            </a:r>
          </a:p>
          <a:p>
            <a:endParaRPr lang="pt-BR"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III. Instâncias internas:</a:t>
            </a:r>
          </a:p>
          <a:p>
            <a:r>
              <a:rPr lang="pt-BR" sz="1200" dirty="0">
                <a:latin typeface="Arial" panose="020B0604020202020204" pitchFamily="34" charset="0"/>
                <a:cs typeface="Arial" panose="020B0604020202020204" pitchFamily="34" charset="0"/>
              </a:rPr>
              <a:t>• Plenário</a:t>
            </a:r>
          </a:p>
          <a:p>
            <a:r>
              <a:rPr lang="pt-BR" sz="1200" dirty="0">
                <a:latin typeface="Arial" panose="020B0604020202020204" pitchFamily="34" charset="0"/>
                <a:cs typeface="Arial" panose="020B0604020202020204" pitchFamily="34" charset="0"/>
              </a:rPr>
              <a:t>• Conselho Diretor</a:t>
            </a:r>
          </a:p>
          <a:p>
            <a:r>
              <a:rPr lang="pt-BR" sz="1200" dirty="0">
                <a:latin typeface="Arial" panose="020B0604020202020204" pitchFamily="34" charset="0"/>
                <a:cs typeface="Arial" panose="020B0604020202020204" pitchFamily="34" charset="0"/>
              </a:rPr>
              <a:t>• Colegiado de Governança do Centro de Serviços Compartilhados do CAU (CSC-CAU)</a:t>
            </a:r>
          </a:p>
          <a:p>
            <a:r>
              <a:rPr lang="pt-BR" sz="1200" dirty="0">
                <a:latin typeface="Arial" panose="020B0604020202020204" pitchFamily="34" charset="0"/>
                <a:cs typeface="Arial" panose="020B0604020202020204" pitchFamily="34" charset="0"/>
              </a:rPr>
              <a:t>• Colegiado de Governança do Fundo de Apoio Financeiro aos CAU/UF</a:t>
            </a:r>
          </a:p>
          <a:p>
            <a:endParaRPr lang="pt-BR"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IV. Instâncias internas de apoio:</a:t>
            </a:r>
          </a:p>
          <a:p>
            <a:r>
              <a:rPr lang="pt-BR" sz="1200" dirty="0">
                <a:latin typeface="Arial" panose="020B0604020202020204" pitchFamily="34" charset="0"/>
                <a:cs typeface="Arial" panose="020B0604020202020204" pitchFamily="34" charset="0"/>
              </a:rPr>
              <a:t>• Comissões de Administração e de Finanças</a:t>
            </a:r>
          </a:p>
          <a:p>
            <a:r>
              <a:rPr lang="pt-BR" sz="1200" dirty="0">
                <a:latin typeface="Arial" panose="020B0604020202020204" pitchFamily="34" charset="0"/>
                <a:cs typeface="Arial" panose="020B0604020202020204" pitchFamily="34" charset="0"/>
              </a:rPr>
              <a:t>• Controladoria</a:t>
            </a:r>
          </a:p>
          <a:p>
            <a:r>
              <a:rPr lang="pt-BR" sz="1200" dirty="0">
                <a:latin typeface="Arial" panose="020B0604020202020204" pitchFamily="34" charset="0"/>
                <a:cs typeface="Arial" panose="020B0604020202020204" pitchFamily="34" charset="0"/>
              </a:rPr>
              <a:t>• Auditoria interna</a:t>
            </a:r>
          </a:p>
          <a:p>
            <a:r>
              <a:rPr lang="pt-BR" sz="1200" dirty="0">
                <a:latin typeface="Arial" panose="020B0604020202020204" pitchFamily="34" charset="0"/>
                <a:cs typeface="Arial" panose="020B0604020202020204" pitchFamily="34" charset="0"/>
              </a:rPr>
              <a:t>• Ouvidoria</a:t>
            </a:r>
          </a:p>
          <a:p>
            <a:endParaRPr lang="pt-BR" sz="1200" dirty="0">
              <a:solidFill>
                <a:srgbClr val="FF0000"/>
              </a:solidFill>
            </a:endParaRPr>
          </a:p>
        </p:txBody>
      </p:sp>
    </p:spTree>
    <p:extLst>
      <p:ext uri="{BB962C8B-B14F-4D97-AF65-F5344CB8AC3E}">
        <p14:creationId xmlns:p14="http://schemas.microsoft.com/office/powerpoint/2010/main" val="297187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AB9B9052-5372-4609-BE62-3FF6F2D2A69A}"/>
              </a:ext>
            </a:extLst>
          </p:cNvPr>
          <p:cNvPicPr>
            <a:picLocks noChangeAspect="1"/>
          </p:cNvPicPr>
          <p:nvPr/>
        </p:nvPicPr>
        <p:blipFill>
          <a:blip r:embed="rId3"/>
          <a:stretch>
            <a:fillRect/>
          </a:stretch>
        </p:blipFill>
        <p:spPr>
          <a:xfrm>
            <a:off x="1235597" y="1224444"/>
            <a:ext cx="7088951" cy="5446342"/>
          </a:xfrm>
          <a:prstGeom prst="rect">
            <a:avLst/>
          </a:prstGeom>
        </p:spPr>
      </p:pic>
      <p:sp>
        <p:nvSpPr>
          <p:cNvPr id="9" name="Título 4">
            <a:extLst>
              <a:ext uri="{FF2B5EF4-FFF2-40B4-BE49-F238E27FC236}">
                <a16:creationId xmlns="" xmlns:a16="http://schemas.microsoft.com/office/drawing/2014/main" id="{16372197-24F4-4A72-8A24-3C3986A14DAE}"/>
              </a:ext>
            </a:extLst>
          </p:cNvPr>
          <p:cNvSpPr>
            <a:spLocks noGrp="1"/>
          </p:cNvSpPr>
          <p:nvPr>
            <p:ph type="title"/>
          </p:nvPr>
        </p:nvSpPr>
        <p:spPr>
          <a:xfrm>
            <a:off x="571615" y="305619"/>
            <a:ext cx="8494563"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2.1 Estrutura de Governança CAU/BR</a:t>
            </a:r>
          </a:p>
        </p:txBody>
      </p:sp>
    </p:spTree>
    <p:extLst>
      <p:ext uri="{BB962C8B-B14F-4D97-AF65-F5344CB8AC3E}">
        <p14:creationId xmlns:p14="http://schemas.microsoft.com/office/powerpoint/2010/main" val="2892608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m 34">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9" name="Título 4">
            <a:extLst>
              <a:ext uri="{FF2B5EF4-FFF2-40B4-BE49-F238E27FC236}">
                <a16:creationId xmlns="" xmlns:a16="http://schemas.microsoft.com/office/drawing/2014/main" id="{16372197-24F4-4A72-8A24-3C3986A14DAE}"/>
              </a:ext>
            </a:extLst>
          </p:cNvPr>
          <p:cNvSpPr>
            <a:spLocks noGrp="1"/>
          </p:cNvSpPr>
          <p:nvPr>
            <p:ph type="title"/>
          </p:nvPr>
        </p:nvSpPr>
        <p:spPr>
          <a:xfrm>
            <a:off x="571616" y="305619"/>
            <a:ext cx="6918682" cy="782638"/>
          </a:xfrm>
        </p:spPr>
        <p:txBody>
          <a:bodyPr rtlCol="0">
            <a:normAutofit fontScale="90000"/>
          </a:bodyPr>
          <a:lstStyle/>
          <a:p>
            <a:r>
              <a:rPr lang="pt-BR" sz="3200" b="1" dirty="0">
                <a:solidFill>
                  <a:schemeClr val="tx2">
                    <a:lumMod val="50000"/>
                  </a:schemeClr>
                </a:solidFill>
                <a:latin typeface="Arial" panose="020B0604020202020204" pitchFamily="34" charset="0"/>
                <a:cs typeface="Arial" panose="020B0604020202020204" pitchFamily="34" charset="0"/>
              </a:rPr>
              <a:t>2.1 Estrutura de Governança CAU/GO</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3015" y="1088257"/>
            <a:ext cx="6261762" cy="5572125"/>
          </a:xfrm>
          <a:prstGeom prst="rect">
            <a:avLst/>
          </a:prstGeom>
        </p:spPr>
      </p:pic>
      <p:sp>
        <p:nvSpPr>
          <p:cNvPr id="6" name="CaixaDeTexto 5"/>
          <p:cNvSpPr txBox="1"/>
          <p:nvPr/>
        </p:nvSpPr>
        <p:spPr>
          <a:xfrm>
            <a:off x="4158954" y="2490060"/>
            <a:ext cx="809883" cy="267446"/>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Plenário</a:t>
            </a:r>
          </a:p>
        </p:txBody>
      </p:sp>
      <p:sp>
        <p:nvSpPr>
          <p:cNvPr id="10" name="CaixaDeTexto 9"/>
          <p:cNvSpPr txBox="1"/>
          <p:nvPr/>
        </p:nvSpPr>
        <p:spPr>
          <a:xfrm>
            <a:off x="4219732" y="3517619"/>
            <a:ext cx="809883" cy="442557"/>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Conselho Diretor</a:t>
            </a:r>
          </a:p>
        </p:txBody>
      </p:sp>
      <p:sp>
        <p:nvSpPr>
          <p:cNvPr id="11" name="CaixaDeTexto 10"/>
          <p:cNvSpPr txBox="1"/>
          <p:nvPr/>
        </p:nvSpPr>
        <p:spPr>
          <a:xfrm>
            <a:off x="4051171" y="4233538"/>
            <a:ext cx="1025448" cy="267446"/>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Presidência</a:t>
            </a:r>
          </a:p>
        </p:txBody>
      </p:sp>
      <p:sp>
        <p:nvSpPr>
          <p:cNvPr id="12" name="CaixaDeTexto 11"/>
          <p:cNvSpPr txBox="1"/>
          <p:nvPr/>
        </p:nvSpPr>
        <p:spPr>
          <a:xfrm>
            <a:off x="3548742" y="4812362"/>
            <a:ext cx="2151862" cy="442557"/>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Gestão estratégica</a:t>
            </a:r>
          </a:p>
          <a:p>
            <a:pPr algn="ctr"/>
            <a:r>
              <a:rPr lang="pt-BR" sz="1138" dirty="0">
                <a:latin typeface="Arial" panose="020B0604020202020204" pitchFamily="34" charset="0"/>
                <a:cs typeface="Arial" panose="020B0604020202020204" pitchFamily="34" charset="0"/>
              </a:rPr>
              <a:t>(Gerência Geral e secretaria)</a:t>
            </a:r>
          </a:p>
        </p:txBody>
      </p:sp>
      <p:sp>
        <p:nvSpPr>
          <p:cNvPr id="13" name="CaixaDeTexto 12"/>
          <p:cNvSpPr txBox="1"/>
          <p:nvPr/>
        </p:nvSpPr>
        <p:spPr>
          <a:xfrm>
            <a:off x="3641726" y="5685980"/>
            <a:ext cx="1844338" cy="442557"/>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Gestão Operacional</a:t>
            </a:r>
          </a:p>
          <a:p>
            <a:pPr algn="ctr"/>
            <a:r>
              <a:rPr lang="pt-BR" sz="1138" dirty="0">
                <a:latin typeface="Arial" panose="020B0604020202020204" pitchFamily="34" charset="0"/>
                <a:cs typeface="Arial" panose="020B0604020202020204" pitchFamily="34" charset="0"/>
              </a:rPr>
              <a:t>(Gerentes e assessores)</a:t>
            </a:r>
          </a:p>
        </p:txBody>
      </p:sp>
      <p:sp>
        <p:nvSpPr>
          <p:cNvPr id="14" name="CaixaDeTexto 13"/>
          <p:cNvSpPr txBox="1"/>
          <p:nvPr/>
        </p:nvSpPr>
        <p:spPr>
          <a:xfrm>
            <a:off x="6033443" y="4918133"/>
            <a:ext cx="1469391" cy="617670"/>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Comissão Permanente e Licitação - CPL</a:t>
            </a:r>
          </a:p>
        </p:txBody>
      </p:sp>
      <p:sp>
        <p:nvSpPr>
          <p:cNvPr id="17" name="CaixaDeTexto 16"/>
          <p:cNvSpPr txBox="1"/>
          <p:nvPr/>
        </p:nvSpPr>
        <p:spPr>
          <a:xfrm>
            <a:off x="6140714" y="5535803"/>
            <a:ext cx="1254851" cy="267446"/>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Controladoria</a:t>
            </a:r>
          </a:p>
        </p:txBody>
      </p:sp>
      <p:sp>
        <p:nvSpPr>
          <p:cNvPr id="18" name="CaixaDeTexto 17"/>
          <p:cNvSpPr txBox="1"/>
          <p:nvPr/>
        </p:nvSpPr>
        <p:spPr>
          <a:xfrm>
            <a:off x="5940605" y="2976374"/>
            <a:ext cx="1639551" cy="617670"/>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Comissão de Administração e Finanças - CAF</a:t>
            </a:r>
          </a:p>
        </p:txBody>
      </p:sp>
      <p:sp>
        <p:nvSpPr>
          <p:cNvPr id="23" name="CaixaDeTexto 22"/>
          <p:cNvSpPr txBox="1"/>
          <p:nvPr/>
        </p:nvSpPr>
        <p:spPr>
          <a:xfrm>
            <a:off x="2016210" y="2858743"/>
            <a:ext cx="809883" cy="267446"/>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TCU</a:t>
            </a:r>
          </a:p>
        </p:txBody>
      </p:sp>
      <p:sp>
        <p:nvSpPr>
          <p:cNvPr id="24" name="CaixaDeTexto 23"/>
          <p:cNvSpPr txBox="1"/>
          <p:nvPr/>
        </p:nvSpPr>
        <p:spPr>
          <a:xfrm>
            <a:off x="2016210" y="3081754"/>
            <a:ext cx="809883" cy="267446"/>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CGU</a:t>
            </a:r>
          </a:p>
        </p:txBody>
      </p:sp>
      <p:sp>
        <p:nvSpPr>
          <p:cNvPr id="25" name="CaixaDeTexto 24"/>
          <p:cNvSpPr txBox="1"/>
          <p:nvPr/>
        </p:nvSpPr>
        <p:spPr>
          <a:xfrm>
            <a:off x="1705970" y="3982017"/>
            <a:ext cx="1481103" cy="442557"/>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Auditoria Independente</a:t>
            </a:r>
          </a:p>
        </p:txBody>
      </p:sp>
      <p:sp>
        <p:nvSpPr>
          <p:cNvPr id="27" name="CaixaDeTexto 26"/>
          <p:cNvSpPr txBox="1"/>
          <p:nvPr/>
        </p:nvSpPr>
        <p:spPr>
          <a:xfrm>
            <a:off x="1845834" y="4465453"/>
            <a:ext cx="1201374" cy="442557"/>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Controle social organizado</a:t>
            </a:r>
          </a:p>
        </p:txBody>
      </p:sp>
      <p:sp>
        <p:nvSpPr>
          <p:cNvPr id="29" name="CaixaDeTexto 28"/>
          <p:cNvSpPr txBox="1"/>
          <p:nvPr/>
        </p:nvSpPr>
        <p:spPr>
          <a:xfrm>
            <a:off x="1460223" y="2402505"/>
            <a:ext cx="1867267" cy="442557"/>
          </a:xfrm>
          <a:prstGeom prst="rect">
            <a:avLst/>
          </a:prstGeom>
          <a:noFill/>
        </p:spPr>
        <p:txBody>
          <a:bodyPr wrap="square" rtlCol="0">
            <a:spAutoFit/>
          </a:bodyPr>
          <a:lstStyle/>
          <a:p>
            <a:pPr algn="ctr"/>
            <a:r>
              <a:rPr lang="pt-BR" sz="1138" dirty="0">
                <a:solidFill>
                  <a:schemeClr val="bg1"/>
                </a:solidFill>
                <a:latin typeface="Arial" panose="020B0604020202020204" pitchFamily="34" charset="0"/>
                <a:cs typeface="Arial" panose="020B0604020202020204" pitchFamily="34" charset="0"/>
              </a:rPr>
              <a:t>Instâncias externas de controle e regulação</a:t>
            </a:r>
          </a:p>
        </p:txBody>
      </p:sp>
      <p:sp>
        <p:nvSpPr>
          <p:cNvPr id="30" name="CaixaDeTexto 29"/>
          <p:cNvSpPr txBox="1"/>
          <p:nvPr/>
        </p:nvSpPr>
        <p:spPr>
          <a:xfrm>
            <a:off x="1530433" y="3470507"/>
            <a:ext cx="1726846" cy="442557"/>
          </a:xfrm>
          <a:prstGeom prst="rect">
            <a:avLst/>
          </a:prstGeom>
          <a:noFill/>
        </p:spPr>
        <p:txBody>
          <a:bodyPr wrap="square" rtlCol="0">
            <a:spAutoFit/>
          </a:bodyPr>
          <a:lstStyle/>
          <a:p>
            <a:pPr algn="ctr"/>
            <a:r>
              <a:rPr lang="pt-BR" sz="1138" dirty="0">
                <a:solidFill>
                  <a:schemeClr val="bg1"/>
                </a:solidFill>
                <a:latin typeface="Arial" panose="020B0604020202020204" pitchFamily="34" charset="0"/>
                <a:cs typeface="Arial" panose="020B0604020202020204" pitchFamily="34" charset="0"/>
              </a:rPr>
              <a:t>Instâncias externas de apoio à governança</a:t>
            </a:r>
          </a:p>
        </p:txBody>
      </p:sp>
      <p:sp>
        <p:nvSpPr>
          <p:cNvPr id="31" name="CaixaDeTexto 30"/>
          <p:cNvSpPr txBox="1"/>
          <p:nvPr/>
        </p:nvSpPr>
        <p:spPr>
          <a:xfrm>
            <a:off x="5724982" y="2469110"/>
            <a:ext cx="2086318" cy="442557"/>
          </a:xfrm>
          <a:prstGeom prst="rect">
            <a:avLst/>
          </a:prstGeom>
          <a:noFill/>
        </p:spPr>
        <p:txBody>
          <a:bodyPr wrap="square" rtlCol="0">
            <a:spAutoFit/>
          </a:bodyPr>
          <a:lstStyle/>
          <a:p>
            <a:pPr algn="ctr"/>
            <a:r>
              <a:rPr lang="pt-BR" sz="1138" dirty="0">
                <a:solidFill>
                  <a:schemeClr val="bg1"/>
                </a:solidFill>
                <a:latin typeface="Arial" panose="020B0604020202020204" pitchFamily="34" charset="0"/>
                <a:cs typeface="Arial" panose="020B0604020202020204" pitchFamily="34" charset="0"/>
              </a:rPr>
              <a:t>Instâncias Internas de governança</a:t>
            </a:r>
          </a:p>
        </p:txBody>
      </p:sp>
      <p:sp>
        <p:nvSpPr>
          <p:cNvPr id="32" name="CaixaDeTexto 31"/>
          <p:cNvSpPr txBox="1"/>
          <p:nvPr/>
        </p:nvSpPr>
        <p:spPr>
          <a:xfrm>
            <a:off x="5882185" y="4465453"/>
            <a:ext cx="1756389" cy="442557"/>
          </a:xfrm>
          <a:prstGeom prst="rect">
            <a:avLst/>
          </a:prstGeom>
          <a:noFill/>
        </p:spPr>
        <p:txBody>
          <a:bodyPr wrap="square" rtlCol="0">
            <a:spAutoFit/>
          </a:bodyPr>
          <a:lstStyle/>
          <a:p>
            <a:pPr algn="ctr"/>
            <a:r>
              <a:rPr lang="pt-BR" sz="1138" dirty="0">
                <a:solidFill>
                  <a:schemeClr val="bg1"/>
                </a:solidFill>
                <a:latin typeface="Arial" panose="020B0604020202020204" pitchFamily="34" charset="0"/>
                <a:cs typeface="Arial" panose="020B0604020202020204" pitchFamily="34" charset="0"/>
              </a:rPr>
              <a:t>Instâncias Internas de apoio à governança</a:t>
            </a:r>
          </a:p>
        </p:txBody>
      </p:sp>
      <p:sp>
        <p:nvSpPr>
          <p:cNvPr id="34" name="CaixaDeTexto 33"/>
          <p:cNvSpPr txBox="1"/>
          <p:nvPr/>
        </p:nvSpPr>
        <p:spPr>
          <a:xfrm>
            <a:off x="6132953" y="5795306"/>
            <a:ext cx="1254851" cy="267446"/>
          </a:xfrm>
          <a:prstGeom prst="rect">
            <a:avLst/>
          </a:prstGeom>
          <a:noFill/>
        </p:spPr>
        <p:txBody>
          <a:bodyPr wrap="square" rtlCol="0">
            <a:spAutoFit/>
          </a:bodyPr>
          <a:lstStyle/>
          <a:p>
            <a:pPr algn="ctr"/>
            <a:r>
              <a:rPr lang="pt-BR" sz="1138" dirty="0">
                <a:latin typeface="Arial" panose="020B0604020202020204" pitchFamily="34" charset="0"/>
                <a:cs typeface="Arial" panose="020B0604020202020204" pitchFamily="34" charset="0"/>
              </a:rPr>
              <a:t>Ouvidoria</a:t>
            </a:r>
          </a:p>
        </p:txBody>
      </p:sp>
    </p:spTree>
    <p:extLst>
      <p:ext uri="{BB962C8B-B14F-4D97-AF65-F5344CB8AC3E}">
        <p14:creationId xmlns:p14="http://schemas.microsoft.com/office/powerpoint/2010/main" val="1786125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13252"/>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05200" y="640328"/>
            <a:ext cx="8312734" cy="782638"/>
          </a:xfrm>
        </p:spPr>
        <p:txBody>
          <a:bodyPr rtlCol="0">
            <a:normAutofit fontScale="90000"/>
          </a:bodyPr>
          <a:lstStyle/>
          <a:p>
            <a:r>
              <a:rPr lang="pt-BR" sz="3200" b="1" dirty="0">
                <a:solidFill>
                  <a:schemeClr val="tx2">
                    <a:lumMod val="50000"/>
                  </a:schemeClr>
                </a:solidFill>
                <a:latin typeface="Arial" panose="020B0604020202020204" pitchFamily="34" charset="0"/>
                <a:cs typeface="Arial" panose="020B0604020202020204" pitchFamily="34" charset="0"/>
              </a:rPr>
              <a:t> </a:t>
            </a:r>
            <a:r>
              <a:rPr lang="pt-BR" sz="3600" b="1" dirty="0">
                <a:solidFill>
                  <a:schemeClr val="tx2">
                    <a:lumMod val="50000"/>
                  </a:schemeClr>
                </a:solidFill>
                <a:latin typeface="Arial" panose="020B0604020202020204" pitchFamily="34" charset="0"/>
                <a:cs typeface="Arial" panose="020B0604020202020204" pitchFamily="34" charset="0"/>
              </a:rPr>
              <a:t>2.3 Planejamento Estratégico</a:t>
            </a:r>
            <a:br>
              <a:rPr lang="pt-BR" sz="3600" b="1" dirty="0">
                <a:solidFill>
                  <a:schemeClr val="tx2">
                    <a:lumMod val="50000"/>
                  </a:schemeClr>
                </a:solidFill>
                <a:latin typeface="Arial" panose="020B0604020202020204" pitchFamily="34" charset="0"/>
                <a:cs typeface="Arial" panose="020B0604020202020204" pitchFamily="34" charset="0"/>
              </a:rPr>
            </a:br>
            <a:endParaRPr lang="pt-BR" sz="3600" b="1" dirty="0">
              <a:solidFill>
                <a:schemeClr val="tx2">
                  <a:lumMod val="50000"/>
                </a:schemeClr>
              </a:solidFill>
              <a:latin typeface="Arial" panose="020B0604020202020204" pitchFamily="34" charset="0"/>
              <a:cs typeface="Arial" panose="020B0604020202020204" pitchFamily="34" charset="0"/>
            </a:endParaRP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505202" y="1031647"/>
            <a:ext cx="8743599" cy="115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Retângulo 5">
            <a:extLst>
              <a:ext uri="{FF2B5EF4-FFF2-40B4-BE49-F238E27FC236}">
                <a16:creationId xmlns="" xmlns:a16="http://schemas.microsoft.com/office/drawing/2014/main" id="{0F574683-E4F9-48FE-9DF0-7251FC05CF9B}"/>
              </a:ext>
            </a:extLst>
          </p:cNvPr>
          <p:cNvSpPr/>
          <p:nvPr/>
        </p:nvSpPr>
        <p:spPr>
          <a:xfrm>
            <a:off x="623786" y="1146934"/>
            <a:ext cx="8506429" cy="6001643"/>
          </a:xfrm>
          <a:prstGeom prst="rect">
            <a:avLst/>
          </a:prstGeom>
          <a:noFill/>
        </p:spPr>
        <p:txBody>
          <a:bodyPr wrap="square" numCol="2" spcCol="576000">
            <a:spAutoFit/>
          </a:bodyPr>
          <a:lstStyle/>
          <a:p>
            <a:pPr algn="just"/>
            <a:endParaRPr lang="pt-BR" sz="14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O planejamento estratégico é um processo sistêmico que permite definir o melhor caminho a ser seguido por uma organização, para atingir um ou mais objetivos estratégicos, dentro de um contexto previamente analisado dos cenários, definindo-se metas e ações que permitirão chegar onde se deseja.</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A Identidade Organizacional do conjunto autárquico CAU composta pela Missão, Visão e Valores; bem como os Objetivos Estratégicos Nacionais e Locais estabelecidos para um período de dez anos. </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O Planejamento Estratégico CAU 2013-2023, sedimenta as bases de um Conselho com excelência organizacional, transparente, inovador e financeiramente sustentável, para servir à Sociedade, assegurando eficácia no atendimento aos 4.702 profissionais e às 670 empresas do setor no estado, compromissado com a qualidade e a modernidade. </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Em 2020, o mapa estratégico tem seus pilares fundamentados na identidade estratégica do CAU e relacionam os 16 objetivos estratégicos, dos quais foram priorizados em 3 objetivos nacionais: </a:t>
            </a:r>
          </a:p>
          <a:p>
            <a:pPr algn="just"/>
            <a:endParaRPr lang="pt-BR" sz="1300" dirty="0">
              <a:latin typeface="Arial" panose="020B0604020202020204" pitchFamily="34" charset="0"/>
              <a:cs typeface="Arial" panose="020B0604020202020204" pitchFamily="34" charset="0"/>
            </a:endParaRPr>
          </a:p>
          <a:p>
            <a:pPr marL="285750" indent="-285750" algn="just">
              <a:buFontTx/>
              <a:buChar char="-"/>
            </a:pPr>
            <a:r>
              <a:rPr lang="pt-BR" sz="1300" dirty="0">
                <a:latin typeface="Arial" panose="020B0604020202020204" pitchFamily="34" charset="0"/>
                <a:cs typeface="Arial" panose="020B0604020202020204" pitchFamily="34" charset="0"/>
              </a:rPr>
              <a:t>Tornar a fiscalização um vetor de melhoria do exercício da Arquitetura e Urbanismo;</a:t>
            </a:r>
          </a:p>
          <a:p>
            <a:pPr marL="285750" indent="-285750" algn="just">
              <a:buFontTx/>
              <a:buChar char="-"/>
            </a:pPr>
            <a:r>
              <a:rPr lang="pt-BR" sz="1300" dirty="0">
                <a:latin typeface="Arial" panose="020B0604020202020204" pitchFamily="34" charset="0"/>
                <a:cs typeface="Arial" panose="020B0604020202020204" pitchFamily="34" charset="0"/>
              </a:rPr>
              <a:t> Estimular a produção de arquitetura e urbanismo como política de Estado;</a:t>
            </a:r>
          </a:p>
          <a:p>
            <a:pPr marL="285750" indent="-285750" algn="just">
              <a:buFontTx/>
              <a:buChar char="-"/>
            </a:pPr>
            <a:r>
              <a:rPr lang="pt-BR" sz="1300" dirty="0">
                <a:latin typeface="Arial" panose="020B0604020202020204" pitchFamily="34" charset="0"/>
                <a:cs typeface="Arial" panose="020B0604020202020204" pitchFamily="34" charset="0"/>
              </a:rPr>
              <a:t>Assegurar a eficácia no relacionamento e comunicação com a sociedade.</a:t>
            </a:r>
          </a:p>
          <a:p>
            <a:pPr marL="285750" indent="-285750" algn="just">
              <a:buFontTx/>
              <a:buChar char="-"/>
            </a:pPr>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E 2 objetivos locais:</a:t>
            </a:r>
          </a:p>
          <a:p>
            <a:pPr algn="just"/>
            <a:endParaRPr lang="pt-BR" sz="1300" dirty="0">
              <a:latin typeface="Arial" panose="020B0604020202020204" pitchFamily="34" charset="0"/>
              <a:cs typeface="Arial" panose="020B0604020202020204" pitchFamily="34" charset="0"/>
            </a:endParaRPr>
          </a:p>
          <a:p>
            <a:pPr marL="285750" indent="-285750" algn="just">
              <a:buFontTx/>
              <a:buChar char="-"/>
            </a:pPr>
            <a:r>
              <a:rPr lang="pt-BR" sz="1300" dirty="0">
                <a:latin typeface="Arial" panose="020B0604020202020204" pitchFamily="34" charset="0"/>
                <a:cs typeface="Arial" panose="020B0604020202020204" pitchFamily="34" charset="0"/>
              </a:rPr>
              <a:t>Estimular o conhecimento, o uso de processos criativos e a difusão das melhores práticas em Arquitetura e Urbanismo e;</a:t>
            </a:r>
          </a:p>
          <a:p>
            <a:pPr marL="285750" indent="-285750" algn="just">
              <a:buFontTx/>
              <a:buChar char="-"/>
            </a:pPr>
            <a:r>
              <a:rPr lang="pt-BR" sz="1300" dirty="0">
                <a:latin typeface="Arial" panose="020B0604020202020204" pitchFamily="34" charset="0"/>
                <a:cs typeface="Arial" panose="020B0604020202020204" pitchFamily="34" charset="0"/>
              </a:rPr>
              <a:t>Garantir a participação dos arquitetos e urbanistas no planejamento territorial e na gestão urbana.</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Os objetivos estão no Mapa Estratégico:</a:t>
            </a:r>
            <a:endParaRPr lang="pt-BR" sz="13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7896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a:effectLst>
            <a:softEdge rad="0"/>
          </a:effectLst>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608072" y="392710"/>
            <a:ext cx="8312734" cy="782638"/>
          </a:xfrm>
        </p:spPr>
        <p:txBody>
          <a:bodyPr rtlCol="0">
            <a:normAutofit fontScale="90000"/>
          </a:bodyPr>
          <a:lstStyle/>
          <a:p>
            <a:r>
              <a:rPr lang="pt-BR" sz="3200" b="1" dirty="0">
                <a:solidFill>
                  <a:schemeClr val="tx2">
                    <a:lumMod val="50000"/>
                  </a:schemeClr>
                </a:solidFill>
                <a:latin typeface="Arial" panose="020B0604020202020204" pitchFamily="34" charset="0"/>
                <a:cs typeface="Arial" panose="020B0604020202020204" pitchFamily="34" charset="0"/>
              </a:rPr>
              <a:t> </a:t>
            </a:r>
            <a:r>
              <a:rPr lang="pt-BR" sz="3600" b="1" dirty="0">
                <a:solidFill>
                  <a:schemeClr val="tx2">
                    <a:lumMod val="50000"/>
                  </a:schemeClr>
                </a:solidFill>
                <a:latin typeface="Arial" panose="020B0604020202020204" pitchFamily="34" charset="0"/>
                <a:cs typeface="Arial" panose="020B0604020202020204" pitchFamily="34" charset="0"/>
              </a:rPr>
              <a:t>2.3 Planejamento Estratégico</a:t>
            </a:r>
            <a:r>
              <a:rPr lang="pt-BR" sz="3200" b="1" dirty="0">
                <a:solidFill>
                  <a:schemeClr val="tx2">
                    <a:lumMod val="50000"/>
                  </a:schemeClr>
                </a:solidFill>
                <a:latin typeface="Arial" panose="020B0604020202020204" pitchFamily="34" charset="0"/>
                <a:cs typeface="Arial" panose="020B0604020202020204" pitchFamily="34" charset="0"/>
              </a:rPr>
              <a:t/>
            </a:r>
            <a:br>
              <a:rPr lang="pt-BR" sz="3200" b="1" dirty="0">
                <a:solidFill>
                  <a:schemeClr val="tx2">
                    <a:lumMod val="50000"/>
                  </a:schemeClr>
                </a:solidFill>
                <a:latin typeface="Arial" panose="020B0604020202020204" pitchFamily="34" charset="0"/>
                <a:cs typeface="Arial" panose="020B0604020202020204" pitchFamily="34" charset="0"/>
              </a:rPr>
            </a:br>
            <a:endParaRPr lang="pt-BR" sz="3200" b="1" dirty="0">
              <a:solidFill>
                <a:schemeClr val="tx2">
                  <a:lumMod val="50000"/>
                </a:schemeClr>
              </a:solidFill>
              <a:latin typeface="Arial" panose="020B0604020202020204" pitchFamily="34" charset="0"/>
              <a:cs typeface="Arial" panose="020B0604020202020204" pitchFamily="34" charset="0"/>
            </a:endParaRP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584029" y="837097"/>
            <a:ext cx="8743599" cy="115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9" name="Imagem 8"/>
          <p:cNvPicPr>
            <a:picLocks noChangeAspect="1"/>
          </p:cNvPicPr>
          <p:nvPr/>
        </p:nvPicPr>
        <p:blipFill>
          <a:blip r:embed="rId4"/>
          <a:stretch>
            <a:fillRect/>
          </a:stretch>
        </p:blipFill>
        <p:spPr>
          <a:xfrm>
            <a:off x="836277" y="1041341"/>
            <a:ext cx="7242452" cy="5212918"/>
          </a:xfrm>
          <a:prstGeom prst="rect">
            <a:avLst/>
          </a:prstGeom>
          <a:ln>
            <a:noFill/>
          </a:ln>
          <a:effectLst>
            <a:softEdge rad="12700"/>
          </a:effectLst>
        </p:spPr>
      </p:pic>
      <p:sp>
        <p:nvSpPr>
          <p:cNvPr id="6" name="Espaço Reservado para Texto 5">
            <a:extLst>
              <a:ext uri="{FF2B5EF4-FFF2-40B4-BE49-F238E27FC236}">
                <a16:creationId xmlns="" xmlns:a16="http://schemas.microsoft.com/office/drawing/2014/main" id="{D781BBC8-3469-443D-8F19-70A28E1314FB}"/>
              </a:ext>
            </a:extLst>
          </p:cNvPr>
          <p:cNvSpPr txBox="1">
            <a:spLocks/>
          </p:cNvSpPr>
          <p:nvPr/>
        </p:nvSpPr>
        <p:spPr bwMode="grayWhite">
          <a:xfrm>
            <a:off x="8182063" y="1037094"/>
            <a:ext cx="887657" cy="5158585"/>
          </a:xfrm>
          <a:prstGeom prst="rect">
            <a:avLst/>
          </a:prstGeom>
        </p:spPr>
        <p:txBody>
          <a:bodyPr vert="vert27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pt-BR" sz="1100" dirty="0">
                <a:latin typeface="Arial" panose="020B0604020202020204" pitchFamily="34" charset="0"/>
                <a:cs typeface="Arial" panose="020B0604020202020204" pitchFamily="34" charset="0"/>
              </a:rPr>
              <a:t>O Mapa Estratégico do CAU abrange um horizonte de planejamento de uma década (2013 a 2023), procurando estabelecer as bases para um Conselho com excelência profissional, transparente, inovador e financeiramente sustentável. Os recursos do CAU são alocados, prioritariamente, em sete áreas</a:t>
            </a:r>
            <a:r>
              <a:rPr lang="pt-BR" sz="1100" dirty="0">
                <a:solidFill>
                  <a:srgbClr val="17747D"/>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92478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1766" y="345452"/>
            <a:ext cx="980313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2.4 Objetivos de Desenvolvimento Sustentável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585324" y="1010839"/>
            <a:ext cx="8743599" cy="115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12" name="Picture 4" descr="Resultado de imagem para ODS ON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73" t="43843" r="65550" b="32647"/>
          <a:stretch/>
        </p:blipFill>
        <p:spPr bwMode="auto">
          <a:xfrm>
            <a:off x="7184620" y="3080644"/>
            <a:ext cx="557718" cy="540645"/>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328;g704572ec91_0_7"/>
          <p:cNvSpPr txBox="1"/>
          <p:nvPr/>
        </p:nvSpPr>
        <p:spPr>
          <a:xfrm>
            <a:off x="7736658" y="2042999"/>
            <a:ext cx="1887432" cy="751065"/>
          </a:xfrm>
          <a:prstGeom prst="rect">
            <a:avLst/>
          </a:prstGeom>
          <a:noFill/>
          <a:ln>
            <a:noFill/>
          </a:ln>
        </p:spPr>
        <p:txBody>
          <a:bodyPr spcFirstLastPara="1" wrap="square" lIns="91425" tIns="45700" rIns="91425" bIns="45700" anchor="t" anchorCtr="0">
            <a:noAutofit/>
          </a:bodyPr>
          <a:lstStyle/>
          <a:p>
            <a:pPr marR="0" lvl="0" defTabSz="914400" rtl="0" eaLnBrk="1" fontAlgn="auto" latinLnBrk="0" hangingPunct="1">
              <a:lnSpc>
                <a:spcPct val="100000"/>
              </a:lnSpc>
              <a:spcBef>
                <a:spcPts val="0"/>
              </a:spcBef>
              <a:spcAft>
                <a:spcPts val="0"/>
              </a:spcAft>
              <a:buClr>
                <a:prstClr val="black"/>
              </a:buClr>
              <a:buSzTx/>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Manutenção do acordo coletivo de trabalho dos servidores.</a:t>
            </a:r>
          </a:p>
        </p:txBody>
      </p:sp>
      <p:cxnSp>
        <p:nvCxnSpPr>
          <p:cNvPr id="14" name="Conector de seta reta 2"/>
          <p:cNvCxnSpPr>
            <a:cxnSpLocks/>
          </p:cNvCxnSpPr>
          <p:nvPr/>
        </p:nvCxnSpPr>
        <p:spPr>
          <a:xfrm flipH="1" flipV="1">
            <a:off x="4967924" y="2331987"/>
            <a:ext cx="377913" cy="1577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1328;g704572ec91_0_7"/>
          <p:cNvSpPr txBox="1"/>
          <p:nvPr/>
        </p:nvSpPr>
        <p:spPr>
          <a:xfrm>
            <a:off x="6770323" y="1199029"/>
            <a:ext cx="2566196" cy="55739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Algumas Ações Internas Adotadas através dos ODS</a:t>
            </a:r>
            <a:endParaRPr kumimoji="0"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Imagem 17">
            <a:extLst>
              <a:ext uri="{FF2B5EF4-FFF2-40B4-BE49-F238E27FC236}">
                <a16:creationId xmlns="" xmlns:a16="http://schemas.microsoft.com/office/drawing/2014/main" id="{B2AAB803-431B-466D-B1FD-17F85BD30561}"/>
              </a:ext>
            </a:extLst>
          </p:cNvPr>
          <p:cNvPicPr>
            <a:picLocks noChangeAspect="1"/>
          </p:cNvPicPr>
          <p:nvPr/>
        </p:nvPicPr>
        <p:blipFill>
          <a:blip r:embed="rId5"/>
          <a:stretch>
            <a:fillRect/>
          </a:stretch>
        </p:blipFill>
        <p:spPr>
          <a:xfrm>
            <a:off x="7207059" y="3987210"/>
            <a:ext cx="546264" cy="529542"/>
          </a:xfrm>
          <a:prstGeom prst="rect">
            <a:avLst/>
          </a:prstGeom>
        </p:spPr>
      </p:pic>
      <p:sp>
        <p:nvSpPr>
          <p:cNvPr id="19" name="Google Shape;1328;g704572ec91_0_7">
            <a:extLst>
              <a:ext uri="{FF2B5EF4-FFF2-40B4-BE49-F238E27FC236}">
                <a16:creationId xmlns="" xmlns:a16="http://schemas.microsoft.com/office/drawing/2014/main" id="{BB238050-62F5-488F-973A-4288119B8F1D}"/>
              </a:ext>
            </a:extLst>
          </p:cNvPr>
          <p:cNvSpPr txBox="1"/>
          <p:nvPr/>
        </p:nvSpPr>
        <p:spPr>
          <a:xfrm>
            <a:off x="7714025" y="2722660"/>
            <a:ext cx="1959767" cy="751065"/>
          </a:xfrm>
          <a:prstGeom prst="rect">
            <a:avLst/>
          </a:prstGeom>
          <a:noFill/>
          <a:ln>
            <a:noFill/>
          </a:ln>
        </p:spPr>
        <p:txBody>
          <a:bodyPr spcFirstLastPara="1" wrap="square" lIns="91425" tIns="45700" rIns="91425" bIns="45700" anchor="t" anchorCtr="0">
            <a:noAutofit/>
          </a:bodyPr>
          <a:lstStyle/>
          <a:p>
            <a:pPr marR="0" lvl="0" defTabSz="457200" rtl="0" eaLnBrk="1" fontAlgn="auto" latinLnBrk="0" hangingPunct="1">
              <a:lnSpc>
                <a:spcPct val="100000"/>
              </a:lnSpc>
              <a:spcBef>
                <a:spcPts val="0"/>
              </a:spcBef>
              <a:spcAft>
                <a:spcPts val="0"/>
              </a:spcAft>
              <a:buClr>
                <a:prstClr val="black"/>
              </a:buClr>
              <a:buSzTx/>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Realização do Concurso Público Nacional de Projeto de Arquitetura para Habitação de Interesse Social para futura implementação de programas habitacionais no Estado de Goiás.</a:t>
            </a:r>
          </a:p>
          <a:p>
            <a:pPr marL="285750" marR="0" lvl="0" indent="-285750" algn="just" defTabSz="457200" rtl="0" eaLnBrk="1" fontAlgn="auto" latinLnBrk="0" hangingPunct="1">
              <a:lnSpc>
                <a:spcPct val="100000"/>
              </a:lnSpc>
              <a:spcBef>
                <a:spcPts val="0"/>
              </a:spcBef>
              <a:spcAft>
                <a:spcPts val="0"/>
              </a:spcAft>
              <a:buClr>
                <a:prstClr val="black"/>
              </a:buClr>
              <a:buSzTx/>
              <a:buFont typeface="Wingdings" panose="05000000000000000000" pitchFamily="2" charset="2"/>
              <a:buChar char="ü"/>
              <a:tabLst/>
              <a:defRPr/>
            </a:pP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Google Shape;1328;g704572ec91_0_7">
            <a:extLst>
              <a:ext uri="{FF2B5EF4-FFF2-40B4-BE49-F238E27FC236}">
                <a16:creationId xmlns="" xmlns:a16="http://schemas.microsoft.com/office/drawing/2014/main" id="{0BADC941-BC54-4844-AFE2-73E49DC2B61B}"/>
              </a:ext>
            </a:extLst>
          </p:cNvPr>
          <p:cNvSpPr txBox="1"/>
          <p:nvPr/>
        </p:nvSpPr>
        <p:spPr>
          <a:xfrm>
            <a:off x="7762420" y="4066436"/>
            <a:ext cx="1768298" cy="751065"/>
          </a:xfrm>
          <a:prstGeom prst="rect">
            <a:avLst/>
          </a:prstGeom>
          <a:noFill/>
          <a:ln>
            <a:noFill/>
          </a:ln>
        </p:spPr>
        <p:txBody>
          <a:bodyPr spcFirstLastPara="1" wrap="square" lIns="91425" tIns="45700" rIns="91425" bIns="45700" anchor="t" anchorCtr="0">
            <a:noAutofit/>
          </a:bodyPr>
          <a:lstStyle/>
          <a:p>
            <a:pPr marR="0" lvl="0" defTabSz="914400" rtl="0" eaLnBrk="1" fontAlgn="auto" latinLnBrk="0" hangingPunct="1">
              <a:lnSpc>
                <a:spcPct val="100000"/>
              </a:lnSpc>
              <a:spcBef>
                <a:spcPts val="0"/>
              </a:spcBef>
              <a:spcAft>
                <a:spcPts val="0"/>
              </a:spcAft>
              <a:buClr>
                <a:prstClr val="black"/>
              </a:buClr>
              <a:buSzTx/>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Atualização do Portal da Transparência do órgão.</a:t>
            </a:r>
          </a:p>
        </p:txBody>
      </p:sp>
      <p:pic>
        <p:nvPicPr>
          <p:cNvPr id="21" name="Imagem 20">
            <a:extLst>
              <a:ext uri="{FF2B5EF4-FFF2-40B4-BE49-F238E27FC236}">
                <a16:creationId xmlns="" xmlns:a16="http://schemas.microsoft.com/office/drawing/2014/main" id="{9DCDF907-6114-47D4-9B0D-CF164F21962E}"/>
              </a:ext>
            </a:extLst>
          </p:cNvPr>
          <p:cNvPicPr>
            <a:picLocks noChangeAspect="1"/>
          </p:cNvPicPr>
          <p:nvPr/>
        </p:nvPicPr>
        <p:blipFill>
          <a:blip r:embed="rId6"/>
          <a:stretch>
            <a:fillRect/>
          </a:stretch>
        </p:blipFill>
        <p:spPr>
          <a:xfrm>
            <a:off x="7184620" y="2042999"/>
            <a:ext cx="530126" cy="530126"/>
          </a:xfrm>
          <a:prstGeom prst="rect">
            <a:avLst/>
          </a:prstGeom>
        </p:spPr>
      </p:pic>
      <p:pic>
        <p:nvPicPr>
          <p:cNvPr id="23" name="Imagem 22">
            <a:extLst>
              <a:ext uri="{FF2B5EF4-FFF2-40B4-BE49-F238E27FC236}">
                <a16:creationId xmlns="" xmlns:a16="http://schemas.microsoft.com/office/drawing/2014/main" id="{A29B6054-857B-4692-B30C-4F690A2E37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297"/>
          <a:stretch/>
        </p:blipFill>
        <p:spPr bwMode="auto">
          <a:xfrm>
            <a:off x="697212" y="1860557"/>
            <a:ext cx="5742606" cy="308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tângulo 23">
            <a:extLst>
              <a:ext uri="{FF2B5EF4-FFF2-40B4-BE49-F238E27FC236}">
                <a16:creationId xmlns="" xmlns:a16="http://schemas.microsoft.com/office/drawing/2014/main" id="{FADEBEFD-D21C-4841-BCAB-DD7DC8B408B1}"/>
              </a:ext>
            </a:extLst>
          </p:cNvPr>
          <p:cNvSpPr/>
          <p:nvPr/>
        </p:nvSpPr>
        <p:spPr>
          <a:xfrm>
            <a:off x="704099" y="1934849"/>
            <a:ext cx="894538" cy="881043"/>
          </a:xfrm>
          <a:prstGeom prst="rect">
            <a:avLst/>
          </a:prstGeom>
          <a:noFill/>
          <a:ln w="571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tângulo 24">
            <a:extLst>
              <a:ext uri="{FF2B5EF4-FFF2-40B4-BE49-F238E27FC236}">
                <a16:creationId xmlns="" xmlns:a16="http://schemas.microsoft.com/office/drawing/2014/main" id="{C817DEB8-E672-4621-97DE-65E107EAE05D}"/>
              </a:ext>
            </a:extLst>
          </p:cNvPr>
          <p:cNvSpPr/>
          <p:nvPr/>
        </p:nvSpPr>
        <p:spPr>
          <a:xfrm>
            <a:off x="1671372" y="2960975"/>
            <a:ext cx="894538" cy="881043"/>
          </a:xfrm>
          <a:prstGeom prst="rect">
            <a:avLst/>
          </a:prstGeom>
          <a:noFill/>
          <a:ln w="571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tângulo 25">
            <a:extLst>
              <a:ext uri="{FF2B5EF4-FFF2-40B4-BE49-F238E27FC236}">
                <a16:creationId xmlns="" xmlns:a16="http://schemas.microsoft.com/office/drawing/2014/main" id="{DDE07A72-B27B-4AE1-854E-63EA56E063A0}"/>
              </a:ext>
            </a:extLst>
          </p:cNvPr>
          <p:cNvSpPr/>
          <p:nvPr/>
        </p:nvSpPr>
        <p:spPr>
          <a:xfrm>
            <a:off x="3603157" y="2960975"/>
            <a:ext cx="894538" cy="881043"/>
          </a:xfrm>
          <a:prstGeom prst="rect">
            <a:avLst/>
          </a:prstGeom>
          <a:noFill/>
          <a:ln w="571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tângulo 26">
            <a:extLst>
              <a:ext uri="{FF2B5EF4-FFF2-40B4-BE49-F238E27FC236}">
                <a16:creationId xmlns="" xmlns:a16="http://schemas.microsoft.com/office/drawing/2014/main" id="{EF99E2EE-4596-45C9-8CD9-AD71FAD0A344}"/>
              </a:ext>
            </a:extLst>
          </p:cNvPr>
          <p:cNvSpPr/>
          <p:nvPr/>
        </p:nvSpPr>
        <p:spPr>
          <a:xfrm>
            <a:off x="3585887" y="3971444"/>
            <a:ext cx="894538" cy="881043"/>
          </a:xfrm>
          <a:prstGeom prst="rect">
            <a:avLst/>
          </a:prstGeom>
          <a:noFill/>
          <a:ln w="571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tângulo 27">
            <a:extLst>
              <a:ext uri="{FF2B5EF4-FFF2-40B4-BE49-F238E27FC236}">
                <a16:creationId xmlns="" xmlns:a16="http://schemas.microsoft.com/office/drawing/2014/main" id="{EBD98350-C21C-4DD9-AE19-39263176BA28}"/>
              </a:ext>
            </a:extLst>
          </p:cNvPr>
          <p:cNvSpPr/>
          <p:nvPr/>
        </p:nvSpPr>
        <p:spPr>
          <a:xfrm>
            <a:off x="5562144" y="2969566"/>
            <a:ext cx="894538" cy="881043"/>
          </a:xfrm>
          <a:prstGeom prst="rect">
            <a:avLst/>
          </a:prstGeom>
          <a:noFill/>
          <a:ln w="571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tângulo 28">
            <a:extLst>
              <a:ext uri="{FF2B5EF4-FFF2-40B4-BE49-F238E27FC236}">
                <a16:creationId xmlns="" xmlns:a16="http://schemas.microsoft.com/office/drawing/2014/main" id="{449786ED-1B4B-40EC-9B52-E31730174BDA}"/>
              </a:ext>
            </a:extLst>
          </p:cNvPr>
          <p:cNvSpPr/>
          <p:nvPr/>
        </p:nvSpPr>
        <p:spPr>
          <a:xfrm>
            <a:off x="5579008" y="1968227"/>
            <a:ext cx="894538" cy="881043"/>
          </a:xfrm>
          <a:prstGeom prst="rect">
            <a:avLst/>
          </a:prstGeom>
          <a:noFill/>
          <a:ln w="571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Google Shape;1328;g704572ec91_0_7"/>
          <p:cNvSpPr txBox="1"/>
          <p:nvPr/>
        </p:nvSpPr>
        <p:spPr>
          <a:xfrm>
            <a:off x="639131" y="1161794"/>
            <a:ext cx="5928052" cy="55739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prstClr val="black"/>
              </a:buClr>
              <a:buSzTx/>
              <a:buFontTx/>
              <a:buNone/>
              <a:tabLst/>
              <a:defRPr/>
            </a:pPr>
            <a:r>
              <a:rPr kumimoji="0" lang="pt-BR" sz="13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2020 o CAU/GO adotou os ODS</a:t>
            </a:r>
            <a:r>
              <a:rPr kumimoji="0" lang="pt-BR" sz="130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como parâmetros para suas ações internas e externas, visando a sustentabilidade ambiental na execução do seu Plano de Ação.</a:t>
            </a:r>
            <a:endParaRPr kumimoji="0" sz="13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0664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pPr rtl="0"/>
            <a:fld id="{1B2ACDB5-1E7E-4CBE-B5B1-81ED7F22C8C7}" type="datetime1">
              <a:rPr lang="pt-BR" noProof="0" smtClean="0"/>
              <a:t>01/06/2021</a:t>
            </a:fld>
            <a:endParaRPr lang="pt-BR" noProof="0" dirty="0"/>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29</a:t>
            </a:fld>
            <a:endParaRPr lang="pt-BR" noProof="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83184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Mensagem do Presidente</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89" y="898634"/>
            <a:ext cx="8646001" cy="4726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9" name="Espaço Reservado para Texto 3">
            <a:extLst>
              <a:ext uri="{FF2B5EF4-FFF2-40B4-BE49-F238E27FC236}">
                <a16:creationId xmlns="" xmlns:a16="http://schemas.microsoft.com/office/drawing/2014/main" id="{B138768B-B2D6-471E-B91B-CB852058A6DA}"/>
              </a:ext>
            </a:extLst>
          </p:cNvPr>
          <p:cNvSpPr txBox="1">
            <a:spLocks/>
          </p:cNvSpPr>
          <p:nvPr/>
        </p:nvSpPr>
        <p:spPr>
          <a:xfrm>
            <a:off x="519264" y="1177452"/>
            <a:ext cx="8752327" cy="509634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O ano de 2020 foi bastante desafiador, não só para o Conselho de Arquitetura e Urbanismo, mas para todas as instituições públicas, profissionais e sociedade. A pandemia do Coronavírus, que afetou drasticamente o país e o mundo, transformou o um ano com orçamento planejado para nossos projetos e ações, em uma sequência e desafios e adaptações para a gestão que chega ao fim do mandato.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Com urgência, no mês de março, elaboramos um plano de sobrevivência para o Conselho. O maior desafio para a gestão foi a adoção do </a:t>
            </a:r>
            <a:r>
              <a:rPr lang="pt-BR" sz="1200" b="1" dirty="0">
                <a:solidFill>
                  <a:prstClr val="black"/>
                </a:solidFill>
                <a:latin typeface="Arial" panose="020B0604020202020204" pitchFamily="34" charset="0"/>
                <a:cs typeface="Arial" panose="020B0604020202020204" pitchFamily="34" charset="0"/>
              </a:rPr>
              <a:t>trabalho remoto</a:t>
            </a:r>
            <a:r>
              <a:rPr lang="pt-BR" sz="1200" dirty="0">
                <a:solidFill>
                  <a:prstClr val="black"/>
                </a:solidFill>
                <a:latin typeface="Arial" panose="020B0604020202020204" pitchFamily="34" charset="0"/>
                <a:cs typeface="Arial" panose="020B0604020202020204" pitchFamily="34" charset="0"/>
              </a:rPr>
              <a:t> de forma instantânea e a imersão completa no mundo digital. A partir de 16 de março, o CAU/GO migrou integralmente para o trabalho remoto e foi preciso esforço, criatividade e adaptação para que todos pudessem manter suas atividades no ambiente doméstico.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O levantamento das condições de trabalho e a cessão de equipamentos como computadores, impressoras e celulares, assim como o treinamento de diversos sistemas digitais para reuniões remotas e monitoramento das atividades correntes, foram os primeiros passos para que o CAU continuasse prestando seus serviços aos arquitetos e sociedade, com a presteza e qualidade que sempre nos caracterizaram.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 comunicação entre as áreas e com os profissionais precisou de aprimoramento e o atendimento por mensagens nunca se mostrou tão importante quanto durante a pandemia. A velocidade da comunicação e de envio das informações internas e os impactos econômicos da pandemia começaram a ser registrados na queda da arrecadação prevista.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Em virtude do fechamento das atividades dos escritórios e paralisação das obras no estado, a receita do conselho começou a cair de forma significativa e foi preciso repensar, e reprogramar inteiramente, o plano de ação do ano.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Em maio medimos 40% na </a:t>
            </a:r>
            <a:r>
              <a:rPr lang="pt-BR" sz="1200" b="1" dirty="0">
                <a:solidFill>
                  <a:prstClr val="black"/>
                </a:solidFill>
                <a:latin typeface="Arial" panose="020B0604020202020204" pitchFamily="34" charset="0"/>
                <a:cs typeface="Arial" panose="020B0604020202020204" pitchFamily="34" charset="0"/>
              </a:rPr>
              <a:t>redução da receita</a:t>
            </a:r>
            <a:r>
              <a:rPr lang="pt-BR" sz="1200" dirty="0">
                <a:solidFill>
                  <a:prstClr val="black"/>
                </a:solidFill>
                <a:latin typeface="Arial" panose="020B0604020202020204" pitchFamily="34" charset="0"/>
                <a:cs typeface="Arial" panose="020B0604020202020204" pitchFamily="34" charset="0"/>
              </a:rPr>
              <a:t> do mês. Juntamente com os conselhos dos outros estados, os presidentes e gerentes traçaram um plano para contingenciar os gastos e enfrentar a crise financeira que se apresentava para o momento.</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Contratos de serviços foram paralisados e projetos foram suspensos, para que os gastos não superassem a receita durante os meses de crise. O reajuste salarial programado para o ano foi suspenso e a Comissão de Administração e Finanças realizou diversos estudos e construímos diferentes cenários possíveis para o restante do ano. Foram cortes profundos, para que nosso quadro de colaboradores fosse mantido, e para que mantivéssemos o limite orçamentário de 55% com pessoal previsto para o conselho.</a:t>
            </a:r>
          </a:p>
          <a:p>
            <a:pPr marL="0" indent="0">
              <a:buNone/>
            </a:pPr>
            <a:endParaRPr lang="pt-B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095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05203" y="364297"/>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3. Riscos, Oportunidades e Perspectivas </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505203" y="986971"/>
            <a:ext cx="8743600" cy="159964"/>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Espaço Reservado para Texto 3">
            <a:extLst>
              <a:ext uri="{FF2B5EF4-FFF2-40B4-BE49-F238E27FC236}">
                <a16:creationId xmlns="" xmlns:a16="http://schemas.microsoft.com/office/drawing/2014/main" id="{B138768B-B2D6-471E-B91B-CB852058A6DA}"/>
              </a:ext>
            </a:extLst>
          </p:cNvPr>
          <p:cNvSpPr txBox="1">
            <a:spLocks/>
          </p:cNvSpPr>
          <p:nvPr/>
        </p:nvSpPr>
        <p:spPr>
          <a:xfrm>
            <a:off x="835572" y="1146935"/>
            <a:ext cx="8365736" cy="4958364"/>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300" dirty="0">
                <a:latin typeface="Arial" panose="020B0604020202020204" pitchFamily="34" charset="0"/>
                <a:cs typeface="Arial" panose="020B0604020202020204" pitchFamily="34" charset="0"/>
              </a:rPr>
              <a:t>Em outubro de 2016 a Controladoria do CAU/BR realizou um levantamento junto a todos os CAU/UF e ao CAU/BR por meio de um “Questionário de Avaliação de Controles Internos e Gestão de Riscos (QACI) visando avaliar o nível de maturidade institucional nestes quesitos.</a:t>
            </a:r>
          </a:p>
          <a:p>
            <a:pPr marL="0" indent="0" algn="just">
              <a:buNone/>
            </a:pPr>
            <a:r>
              <a:rPr lang="pt-BR" sz="1300" dirty="0">
                <a:latin typeface="Arial" panose="020B0604020202020204" pitchFamily="34" charset="0"/>
                <a:cs typeface="Arial" panose="020B0604020202020204" pitchFamily="34" charset="0"/>
              </a:rPr>
              <a:t>Não obstante, em 2020 o CAU/BR não  tenha implementado política de gestão de riscos, tal deficiência será debelada em 2021, conjuntamente com as ações do grupo de trabalho criado para atuar nas ações de estruturação e implantação dentre outros, de Política de Gestão de Riscos e Controles Internos, cujos trabalhos se iniciarão em março, com prazo conclusivo estimado para junho de 2021. </a:t>
            </a:r>
          </a:p>
          <a:p>
            <a:pPr marL="0" indent="0" algn="just">
              <a:buNone/>
            </a:pPr>
            <a:r>
              <a:rPr lang="pt-BR" sz="1300" dirty="0">
                <a:latin typeface="Arial" panose="020B0604020202020204" pitchFamily="34" charset="0"/>
                <a:cs typeface="Arial" panose="020B0604020202020204" pitchFamily="34" charset="0"/>
              </a:rPr>
              <a:t>O resultado dos trabalhos serão disseminados a todos os CAU/UF que poderão implementar as adequações do modelo do CAU/BR julgadas necessárias a cada realidade.</a:t>
            </a:r>
          </a:p>
          <a:p>
            <a:pPr marL="143173" algn="just"/>
            <a:r>
              <a:rPr lang="pt-BR" sz="1300" dirty="0">
                <a:latin typeface="Arial" panose="020B0604020202020204" pitchFamily="34" charset="0"/>
                <a:cs typeface="Arial" panose="020B0604020202020204" pitchFamily="34" charset="0"/>
              </a:rPr>
              <a:t>A Gestão de Riscos e Controles Internos no âmbito do CAU/BR abrange questões estratégicas, riscos e ameaças, com acompanhamento da execução do Plano de Ação e abordagem como a das </a:t>
            </a:r>
            <a:r>
              <a:rPr lang="pt-BR" sz="1300" i="1" dirty="0">
                <a:latin typeface="Arial" panose="020B0604020202020204" pitchFamily="34" charset="0"/>
                <a:cs typeface="Arial" panose="020B0604020202020204" pitchFamily="34" charset="0"/>
              </a:rPr>
              <a:t>Três Linhas de Defesa</a:t>
            </a:r>
            <a:r>
              <a:rPr lang="pt-BR" sz="1300" dirty="0">
                <a:latin typeface="Arial" panose="020B0604020202020204" pitchFamily="34" charset="0"/>
                <a:cs typeface="Arial" panose="020B0604020202020204" pitchFamily="34" charset="0"/>
              </a:rPr>
              <a:t> (IIA, 2013). Desta forma o CAU/BR conta com os seguintes grupos de responsáveis envolvidos com o gerenciamento de riscos:</a:t>
            </a:r>
          </a:p>
          <a:p>
            <a:pPr marL="139303" indent="-139303" algn="just">
              <a:spcBef>
                <a:spcPts val="600"/>
              </a:spcBef>
            </a:pPr>
            <a:r>
              <a:rPr lang="pt-BR" sz="1300" b="1" dirty="0">
                <a:latin typeface="Arial" panose="020B0604020202020204" pitchFamily="34" charset="0"/>
                <a:cs typeface="Arial" panose="020B0604020202020204" pitchFamily="34" charset="0"/>
              </a:rPr>
              <a:t>1ª linha de defesa – Controles das Gerências e Assessorias – </a:t>
            </a:r>
            <a:r>
              <a:rPr lang="pt-BR" sz="1300" dirty="0">
                <a:latin typeface="Arial" panose="020B0604020202020204" pitchFamily="34" charset="0"/>
                <a:cs typeface="Arial" panose="020B0604020202020204" pitchFamily="34" charset="0"/>
              </a:rPr>
              <a:t>controles desenvolvidos por meio de sistemas e processos sob orientação e responsabilidade de cada gestor de área.</a:t>
            </a:r>
          </a:p>
          <a:p>
            <a:pPr marL="139303" indent="-139303" algn="just">
              <a:spcBef>
                <a:spcPts val="600"/>
              </a:spcBef>
            </a:pPr>
            <a:r>
              <a:rPr lang="pt-BR" sz="1300" b="1" dirty="0">
                <a:latin typeface="Arial" panose="020B0604020202020204" pitchFamily="34" charset="0"/>
                <a:cs typeface="Arial" panose="020B0604020202020204" pitchFamily="34" charset="0"/>
              </a:rPr>
              <a:t>2ª linha de defesa – Controladoria e Gerência de Planejamento e Gestão Estratégica</a:t>
            </a:r>
            <a:r>
              <a:rPr lang="pt-BR" sz="1300" dirty="0">
                <a:latin typeface="Arial" panose="020B0604020202020204" pitchFamily="34" charset="0"/>
                <a:cs typeface="Arial" panose="020B0604020202020204" pitchFamily="34" charset="0"/>
              </a:rPr>
              <a:t> – Coordenam as atividades de gestão e monitoramento de riscos, auxiliando os gestores da primeira linha de defesa a desenvolverem e aprimorarem seus controles internos.</a:t>
            </a:r>
          </a:p>
          <a:p>
            <a:pPr marL="139303" indent="-139303" algn="just">
              <a:spcBef>
                <a:spcPts val="600"/>
              </a:spcBef>
            </a:pPr>
            <a:r>
              <a:rPr lang="pt-BR" sz="1300" b="1" dirty="0">
                <a:latin typeface="Arial" panose="020B0604020202020204" pitchFamily="34" charset="0"/>
                <a:cs typeface="Arial" panose="020B0604020202020204" pitchFamily="34" charset="0"/>
              </a:rPr>
              <a:t>3ª linha de defesa – Auditoria Interna, Gerência de Planejamento e Gestão Estratégica e Auditoria Independente (abrangência: CAU/BR e CAU/UF)</a:t>
            </a:r>
            <a:r>
              <a:rPr lang="pt-BR" sz="1300" dirty="0">
                <a:latin typeface="Arial" panose="020B0604020202020204" pitchFamily="34" charset="0"/>
                <a:cs typeface="Arial" panose="020B0604020202020204" pitchFamily="34" charset="0"/>
              </a:rPr>
              <a:t> – Fornecem avaliações (assegurações) independentes e objetivas sobre os processos de gerenciamento de riscos, controle e governança ao CAU/BR e CAU/UF</a:t>
            </a:r>
          </a:p>
          <a:p>
            <a:pPr marL="0" indent="0" algn="just">
              <a:lnSpc>
                <a:spcPct val="100000"/>
              </a:lnSpc>
              <a:buNone/>
            </a:pPr>
            <a:endParaRPr lang="pt-B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11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13252"/>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05203" y="364297"/>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3. Riscos, Oportunidades e Perspectivas </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505203" y="986971"/>
            <a:ext cx="8743600" cy="159964"/>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Espaço Reservado para Texto 3">
            <a:extLst>
              <a:ext uri="{FF2B5EF4-FFF2-40B4-BE49-F238E27FC236}">
                <a16:creationId xmlns="" xmlns:a16="http://schemas.microsoft.com/office/drawing/2014/main" id="{B138768B-B2D6-471E-B91B-CB852058A6DA}"/>
              </a:ext>
            </a:extLst>
          </p:cNvPr>
          <p:cNvSpPr txBox="1">
            <a:spLocks/>
          </p:cNvSpPr>
          <p:nvPr/>
        </p:nvSpPr>
        <p:spPr>
          <a:xfrm>
            <a:off x="505203" y="1146935"/>
            <a:ext cx="8696105" cy="4958364"/>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300" dirty="0">
                <a:latin typeface="Arial" panose="020B0604020202020204" pitchFamily="34" charset="0"/>
                <a:cs typeface="Arial" panose="020B0604020202020204" pitchFamily="34" charset="0"/>
              </a:rPr>
              <a:t>A gestão de riscos tem como objetivo a tomada de decisão com vistas a prover razoável segurança no cumprimento da missão e no alcance dos objetivos estratégicos.</a:t>
            </a:r>
          </a:p>
          <a:p>
            <a:pPr marL="0" indent="0" algn="just">
              <a:lnSpc>
                <a:spcPct val="100000"/>
              </a:lnSpc>
              <a:buNone/>
            </a:pPr>
            <a:r>
              <a:rPr lang="pt-BR" sz="1300" dirty="0">
                <a:latin typeface="Arial" panose="020B0604020202020204" pitchFamily="34" charset="0"/>
                <a:cs typeface="Arial" panose="020B0604020202020204" pitchFamily="34" charset="0"/>
              </a:rPr>
              <a:t>O CAU/GO está elaborando norma ou regulamento que trata da gestão de riscos. Os vícios, os riscos desnecessários e os maus hábitos são monitorados pelas Gerências e pela Gerência Geral, com a supervisão do Presidente do Conselho.</a:t>
            </a:r>
          </a:p>
          <a:p>
            <a:pPr marL="0" indent="0" algn="just">
              <a:buNone/>
            </a:pPr>
            <a:r>
              <a:rPr lang="pt-BR" sz="1300" dirty="0">
                <a:latin typeface="Arial" panose="020B0604020202020204" pitchFamily="34" charset="0"/>
                <a:cs typeface="Arial" panose="020B0604020202020204" pitchFamily="34" charset="0"/>
              </a:rPr>
              <a:t>Alguns dos controles internos administrativos utilizados para mitigar os riscos são: controle do estoque do almoxarifado através de sistema online próprio; controle diário das contas a pagar e receber; aperfeiçoamento dos servidores; elaboração de relatórios de acompanhamento dos resultados dos planos, metas e indicadores elaborados no plano de ação anual do Conselho;</a:t>
            </a:r>
          </a:p>
          <a:p>
            <a:pPr marL="0" indent="0" algn="just">
              <a:buNone/>
            </a:pPr>
            <a:r>
              <a:rPr lang="pt-BR" sz="1300" dirty="0">
                <a:latin typeface="Arial" panose="020B0604020202020204" pitchFamily="34" charset="0"/>
                <a:cs typeface="Arial" panose="020B0604020202020204" pitchFamily="34" charset="0"/>
              </a:rPr>
              <a:t>Também são controlados horário dos empregados, uso dos veículos, uso da sede. Os veículos e a sede do conselhos possuem seguro.</a:t>
            </a:r>
          </a:p>
          <a:p>
            <a:pPr marL="0" indent="0" algn="just">
              <a:buNone/>
            </a:pPr>
            <a:r>
              <a:rPr lang="pt-BR" sz="1300" dirty="0">
                <a:latin typeface="Arial" panose="020B0604020202020204" pitchFamily="34" charset="0"/>
                <a:cs typeface="Arial" panose="020B0604020202020204" pitchFamily="34" charset="0"/>
              </a:rPr>
              <a:t>Em 2020 diversas normas internas, portarias normativas, foram elaboradas visando o aumento do controle interno dos processos e atividades:</a:t>
            </a:r>
          </a:p>
          <a:p>
            <a:pPr marL="0" indent="0" algn="just">
              <a:buNone/>
            </a:pPr>
            <a:r>
              <a:rPr lang="pt-BR" sz="1300" dirty="0">
                <a:latin typeface="Arial" panose="020B0604020202020204" pitchFamily="34" charset="0"/>
                <a:cs typeface="Arial" panose="020B0604020202020204" pitchFamily="34" charset="0"/>
                <a:hlinkClick r:id="rId4"/>
              </a:rPr>
              <a:t>http://www.caugo.gov.br/portarias-normativas/</a:t>
            </a:r>
            <a:endParaRPr lang="pt-BR" sz="1300" dirty="0">
              <a:latin typeface="Arial" panose="020B0604020202020204" pitchFamily="34" charset="0"/>
              <a:cs typeface="Arial" panose="020B0604020202020204" pitchFamily="34" charset="0"/>
            </a:endParaRPr>
          </a:p>
          <a:p>
            <a:pPr marL="0" indent="0" algn="just">
              <a:buNone/>
            </a:pPr>
            <a:r>
              <a:rPr lang="pt-BR" sz="1300" dirty="0">
                <a:latin typeface="Arial" panose="020B0604020202020204" pitchFamily="34" charset="0"/>
                <a:cs typeface="Arial" panose="020B0604020202020204" pitchFamily="34" charset="0"/>
              </a:rPr>
              <a:t>O Conselho tem em seu quadro de funcionários dois assessores jurídicos que garantem a obediência às leis e regulamentos vigentes. Um dos assessores jurídicos é responsável pela Comissão de Licitação e o outro pela auditagem dos processos de compras e contratações, garantindo a isenção dos processos. Os pagamentos são realizados por um empregado e conferido por outros, antes de serem efetivados pela Gerência Geral e Presidente. Além disso, a gestão presta contas para as comissões formadas pelos conselheiros garantindo assim o uso eficiente dos recursos da autarquia e assegurando a confiabilidade das informações produzidas.</a:t>
            </a:r>
          </a:p>
        </p:txBody>
      </p:sp>
    </p:spTree>
    <p:extLst>
      <p:ext uri="{BB962C8B-B14F-4D97-AF65-F5344CB8AC3E}">
        <p14:creationId xmlns:p14="http://schemas.microsoft.com/office/powerpoint/2010/main" val="96818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13447"/>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13817" y="364297"/>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3.1 Assessoria Jurídica</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612779" y="978195"/>
            <a:ext cx="8638797" cy="16874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8" name="Retângulo 7">
            <a:extLst>
              <a:ext uri="{FF2B5EF4-FFF2-40B4-BE49-F238E27FC236}">
                <a16:creationId xmlns="" xmlns:a16="http://schemas.microsoft.com/office/drawing/2014/main" id="{32A7D4BF-5191-44B3-92D0-73F8D3189F09}"/>
              </a:ext>
            </a:extLst>
          </p:cNvPr>
          <p:cNvSpPr/>
          <p:nvPr/>
        </p:nvSpPr>
        <p:spPr>
          <a:xfrm>
            <a:off x="612779" y="1232953"/>
            <a:ext cx="8921186" cy="6340197"/>
          </a:xfrm>
          <a:prstGeom prst="rect">
            <a:avLst/>
          </a:prstGeom>
          <a:noFill/>
        </p:spPr>
        <p:txBody>
          <a:bodyPr wrap="square" numCol="2" spcCol="576000">
            <a:spAutoFit/>
          </a:bodyPr>
          <a:lstStyle/>
          <a:p>
            <a:pPr algn="just"/>
            <a:r>
              <a:rPr lang="pt-BR" sz="1250" dirty="0">
                <a:latin typeface="Arial" panose="020B0604020202020204" pitchFamily="34" charset="0"/>
                <a:cs typeface="Arial" panose="020B0604020202020204" pitchFamily="34" charset="0"/>
              </a:rPr>
              <a:t>No decorrer de 2020, houve manifestação em 80% dos processos em trâmite na Justiça Federal, com cumprimento dos prazos legais.</a:t>
            </a:r>
          </a:p>
          <a:p>
            <a:pPr algn="just"/>
            <a:r>
              <a:rPr lang="pt-BR" sz="1250" dirty="0">
                <a:latin typeface="Arial" panose="020B0604020202020204" pitchFamily="34" charset="0"/>
                <a:cs typeface="Arial" panose="020B0604020202020204" pitchFamily="34" charset="0"/>
              </a:rPr>
              <a:t>Em 2020, foram propostas contra o CAU/GO 2 ações cíveis e 1 embargo a execução fiscal, e, ainda, encontram-se em tramitação processos de ações propostas nos anos anteriores, conforme descrito abaixo:</a:t>
            </a:r>
          </a:p>
          <a:p>
            <a:pPr algn="just"/>
            <a:endParaRPr lang="pt-BR" sz="1250" dirty="0">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 Ação Civil Pública cominatória de obrigações de fazer e não fazer, proposta pelo MINISTÉRIO PÚBLICO FEDERAL, em 2016, em desfavor do CAU/BR, CAU/GO, CREA/GO, CONFEA, cujo objeto é atribuição profissional. Encontra-se na Sétima Turma do Tribunal Regional Federal da 1ª Região, concluso para relatório e voto. Possibilidade de perda: remota.</a:t>
            </a:r>
          </a:p>
          <a:p>
            <a:pPr algn="just"/>
            <a:endParaRPr lang="pt-BR" sz="1250" dirty="0">
              <a:latin typeface="Arial" panose="020B0604020202020204" pitchFamily="34" charset="0"/>
              <a:cs typeface="Arial" panose="020B0604020202020204" pitchFamily="34" charset="0"/>
            </a:endParaRPr>
          </a:p>
          <a:p>
            <a:pPr algn="just"/>
            <a:r>
              <a:rPr lang="pt-BR" sz="1250" dirty="0" smtClean="0">
                <a:latin typeface="Arial" panose="020B0604020202020204" pitchFamily="34" charset="0"/>
                <a:cs typeface="Arial" panose="020B0604020202020204" pitchFamily="34" charset="0"/>
              </a:rPr>
              <a:t>- Ação </a:t>
            </a:r>
            <a:r>
              <a:rPr lang="pt-BR" sz="1250" dirty="0">
                <a:latin typeface="Arial" panose="020B0604020202020204" pitchFamily="34" charset="0"/>
                <a:cs typeface="Arial" panose="020B0604020202020204" pitchFamily="34" charset="0"/>
              </a:rPr>
              <a:t>de Obrigação de não fazer c/c indenizatória e inexistência de débito proposta pela empresa RAFAEL ALVES SIQUEIRA - EDIFCAR ME em 2018, cujo objeto é indenização por danos materiais e cancelamento de auto de infração. O processo já teve sentença que julgou improcedente o pedido da empresa. A empresa interpôs recurso de apelação, em que o CAU/GO apresentou as Contrarrazões ao Recurso de Apelação. </a:t>
            </a: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endParaRPr lang="pt-BR" sz="1250" dirty="0">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O processo está no Tribunal Regional Regional da 1ªRegião aguardando julgamento. Possibilidade de perda: remota.</a:t>
            </a:r>
          </a:p>
          <a:p>
            <a:pPr algn="just"/>
            <a:endParaRPr lang="pt-BR" sz="1250" dirty="0">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 Ação Anulatória de Ato Administrativo com pedido de Tutela de Urgência proposta pela empresa BRDU URBANISMO em 2019, cujo objeto é a nulidade de auto de infração. O processo já teve decisão em que foi julgado procedente o pedido da empresa, em que o CAU/GO interpôs Recurso de Apelação. Possibilidade de perda: possível.</a:t>
            </a:r>
          </a:p>
          <a:p>
            <a:pPr algn="just"/>
            <a:endParaRPr lang="pt-BR" sz="1250" dirty="0">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 Ação de Anulação de Auto de Infração com pedido de tutela antecipada proposta em janeiro/2020 pela empresa TENDAS E COMPANHIA, cujo objeto é nulidade de auto de auto de infração. O processo foi analisado pelo juiz e extinto sem resolução do mérito. Processo já transitou em julgado em outubro/2020. Possibilidade de perda: não houve.</a:t>
            </a:r>
          </a:p>
          <a:p>
            <a:pPr algn="just"/>
            <a:endParaRPr lang="pt-BR" sz="1250" dirty="0">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 Embargos à Execução Fiscal oposta pela profissional Giselle Andrade Limirio Schimidt em face do processo de Ação de Execução Fiscal relativo a cobrança de anuidades. O CAU/GO apresentou impugnação aos embargos. Possibilidade de perda: remota.</a:t>
            </a:r>
          </a:p>
        </p:txBody>
      </p:sp>
    </p:spTree>
    <p:extLst>
      <p:ext uri="{BB962C8B-B14F-4D97-AF65-F5344CB8AC3E}">
        <p14:creationId xmlns:p14="http://schemas.microsoft.com/office/powerpoint/2010/main" val="3939373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0" y="13252"/>
            <a:ext cx="9906000" cy="6858000"/>
          </a:xfrm>
          <a:prstGeom prst="rect">
            <a:avLst/>
          </a:prstGeom>
        </p:spPr>
      </p:pic>
      <p:sp>
        <p:nvSpPr>
          <p:cNvPr id="10" name="Retângulo 9">
            <a:extLst>
              <a:ext uri="{FF2B5EF4-FFF2-40B4-BE49-F238E27FC236}">
                <a16:creationId xmlns="" xmlns:a16="http://schemas.microsoft.com/office/drawing/2014/main" id="{32A7D4BF-5191-44B3-92D0-73F8D3189F09}"/>
              </a:ext>
            </a:extLst>
          </p:cNvPr>
          <p:cNvSpPr/>
          <p:nvPr/>
        </p:nvSpPr>
        <p:spPr>
          <a:xfrm>
            <a:off x="615565" y="1109442"/>
            <a:ext cx="4066797" cy="5078313"/>
          </a:xfrm>
          <a:prstGeom prst="rect">
            <a:avLst/>
          </a:prstGeom>
          <a:noFill/>
        </p:spPr>
        <p:txBody>
          <a:bodyPr wrap="square" numCol="1" spcCol="576000">
            <a:spAutoFit/>
          </a:bodyPr>
          <a:lstStyle/>
          <a:p>
            <a:pPr algn="just">
              <a:spcAft>
                <a:spcPts val="0"/>
              </a:spcAft>
            </a:pPr>
            <a:r>
              <a:rPr lang="pt-BR" sz="1200" dirty="0">
                <a:solidFill>
                  <a:prstClr val="black"/>
                </a:solidFill>
                <a:latin typeface="Arial" panose="020B0604020202020204" pitchFamily="34" charset="0"/>
                <a:cs typeface="Arial" panose="020B0604020202020204" pitchFamily="34" charset="0"/>
              </a:rPr>
              <a:t>O CAU/GO conta com 225 processos de Ação de Execução Fiscal de cobrança e anuidades de profissionais e empresas e multas provenientes de auto de infração, 5 Cíveis </a:t>
            </a:r>
            <a:r>
              <a:rPr lang="pt-BR" sz="1200" dirty="0">
                <a:latin typeface="Arial" panose="020B0604020202020204" pitchFamily="34" charset="0"/>
                <a:ea typeface="MS Mincho" panose="02020609040205080304" pitchFamily="49" charset="-128"/>
                <a:cs typeface="Times New Roman" panose="02020603050405020304" pitchFamily="18" charset="0"/>
              </a:rPr>
              <a:t>(03 autos de infração, 01 anuidade e 01 ação civil pública) totalizando 230 processos.</a:t>
            </a:r>
          </a:p>
          <a:p>
            <a:pPr algn="just">
              <a:spcAft>
                <a:spcPts val="0"/>
              </a:spcAft>
            </a:pPr>
            <a:endParaRPr lang="pt-BR" sz="1200" dirty="0">
              <a:latin typeface="Arial" panose="020B0604020202020204" pitchFamily="34" charset="0"/>
              <a:ea typeface="MS Mincho" panose="02020609040205080304" pitchFamily="49" charset="-128"/>
              <a:cs typeface="Times New Roman" panose="02020603050405020304" pitchFamily="18" charset="0"/>
            </a:endParaRPr>
          </a:p>
          <a:p>
            <a:pPr algn="just">
              <a:spcAft>
                <a:spcPts val="0"/>
              </a:spcAft>
            </a:pPr>
            <a:r>
              <a:rPr lang="pt-BR" sz="1200" dirty="0">
                <a:solidFill>
                  <a:prstClr val="black"/>
                </a:solidFill>
                <a:latin typeface="Arial" panose="020B0604020202020204" pitchFamily="34" charset="0"/>
                <a:cs typeface="Arial" panose="020B0604020202020204" pitchFamily="34" charset="0"/>
              </a:rPr>
              <a:t>Descreve-se abaixo os ganhos recuperados em 2020, advindos de processos de cobrança de anuidades e autos de infração:</a:t>
            </a:r>
          </a:p>
          <a:p>
            <a:pPr algn="just" defTabSz="457200"/>
            <a:endParaRPr lang="pt-BR" sz="1200" dirty="0">
              <a:solidFill>
                <a:prstClr val="black"/>
              </a:solidFill>
              <a:latin typeface="Arial" panose="020B0604020202020204" pitchFamily="34" charset="0"/>
              <a:cs typeface="Arial" panose="020B0604020202020204" pitchFamily="34" charset="0"/>
            </a:endParaRPr>
          </a:p>
          <a:p>
            <a:pPr algn="just" defTabSz="457200"/>
            <a:r>
              <a:rPr lang="pt-BR" sz="1200" dirty="0">
                <a:solidFill>
                  <a:prstClr val="black"/>
                </a:solidFill>
                <a:latin typeface="Arial" panose="020B0604020202020204" pitchFamily="34" charset="0"/>
                <a:cs typeface="Arial" panose="020B0604020202020204" pitchFamily="34" charset="0"/>
              </a:rPr>
              <a:t>- Processos de Ação de Execução Fiscal: o CAU/GO recebeu em 2020 o montante de R$ 125.951,65 (cento e vinte e cinco mil, novecentos e cinquenta um reais, sessenta e cinco centavos), ocorrendo ganhos, considerado o período que estamos passando em plena pandemia do Covid-19.</a:t>
            </a:r>
          </a:p>
          <a:p>
            <a:pPr algn="just" defTabSz="457200"/>
            <a:r>
              <a:rPr lang="pt-BR" sz="1200" dirty="0">
                <a:solidFill>
                  <a:prstClr val="black"/>
                </a:solidFill>
                <a:latin typeface="Arial" panose="020B0604020202020204" pitchFamily="34" charset="0"/>
                <a:cs typeface="Arial" panose="020B0604020202020204" pitchFamily="34" charset="0"/>
              </a:rPr>
              <a:t> </a:t>
            </a:r>
          </a:p>
          <a:p>
            <a:pPr algn="just" defTabSz="457200"/>
            <a:r>
              <a:rPr lang="pt-BR" sz="1200" dirty="0">
                <a:solidFill>
                  <a:prstClr val="black"/>
                </a:solidFill>
                <a:latin typeface="Arial" panose="020B0604020202020204" pitchFamily="34" charset="0"/>
                <a:cs typeface="Arial" panose="020B0604020202020204" pitchFamily="34" charset="0"/>
              </a:rPr>
              <a:t>- Processos de autos de infração que após receber a Notificação Extrajudicial da Assessoria Jurídica do CAU/GO encaminhada em dezembro/2019, recebeu no decorrer do ano de 2020 o montante de R$ 10.560,43 (dez mil, quinhentos e sessenta reais, quarenta e três centavos).</a:t>
            </a:r>
          </a:p>
          <a:p>
            <a:pPr algn="just" defTabSz="457200"/>
            <a:endParaRPr lang="pt-BR" sz="1200" dirty="0">
              <a:solidFill>
                <a:prstClr val="black"/>
              </a:solidFill>
              <a:latin typeface="Arial" panose="020B0604020202020204" pitchFamily="34" charset="0"/>
              <a:cs typeface="Arial" panose="020B0604020202020204" pitchFamily="34" charset="0"/>
            </a:endParaRPr>
          </a:p>
          <a:p>
            <a:pPr algn="just" defTabSz="457200"/>
            <a:r>
              <a:rPr lang="pt-BR" sz="1200" dirty="0">
                <a:solidFill>
                  <a:prstClr val="black"/>
                </a:solidFill>
                <a:latin typeface="Arial" panose="020B0604020202020204" pitchFamily="34" charset="0"/>
                <a:cs typeface="Arial" panose="020B0604020202020204" pitchFamily="34" charset="0"/>
              </a:rPr>
              <a:t>- Não houve inscrições de processos na dívida ativa e consequente ingresso de Ação de Execução Fiscal, em razão da presente pandemia do Covid-19.</a:t>
            </a:r>
          </a:p>
        </p:txBody>
      </p:sp>
      <p:graphicFrame>
        <p:nvGraphicFramePr>
          <p:cNvPr id="14" name="Tabela 4">
            <a:extLst>
              <a:ext uri="{FF2B5EF4-FFF2-40B4-BE49-F238E27FC236}">
                <a16:creationId xmlns="" xmlns:a16="http://schemas.microsoft.com/office/drawing/2014/main" id="{98741B93-7F7D-4332-AE46-D0AF87FED27A}"/>
              </a:ext>
            </a:extLst>
          </p:cNvPr>
          <p:cNvGraphicFramePr>
            <a:graphicFrameLocks noGrp="1"/>
          </p:cNvGraphicFramePr>
          <p:nvPr>
            <p:extLst>
              <p:ext uri="{D42A27DB-BD31-4B8C-83A1-F6EECF244321}">
                <p14:modId xmlns:p14="http://schemas.microsoft.com/office/powerpoint/2010/main" val="909791072"/>
              </p:ext>
            </p:extLst>
          </p:nvPr>
        </p:nvGraphicFramePr>
        <p:xfrm>
          <a:off x="5085125" y="1179289"/>
          <a:ext cx="4116074" cy="4977019"/>
        </p:xfrm>
        <a:graphic>
          <a:graphicData uri="http://schemas.openxmlformats.org/drawingml/2006/table">
            <a:tbl>
              <a:tblPr firstRow="1" bandRow="1">
                <a:tableStyleId>{93296810-A885-4BE3-A3E7-6D5BEEA58F35}</a:tableStyleId>
              </a:tblPr>
              <a:tblGrid>
                <a:gridCol w="3446223">
                  <a:extLst>
                    <a:ext uri="{9D8B030D-6E8A-4147-A177-3AD203B41FA5}">
                      <a16:colId xmlns="" xmlns:a16="http://schemas.microsoft.com/office/drawing/2014/main" val="1257936136"/>
                    </a:ext>
                  </a:extLst>
                </a:gridCol>
                <a:gridCol w="669851">
                  <a:extLst>
                    <a:ext uri="{9D8B030D-6E8A-4147-A177-3AD203B41FA5}">
                      <a16:colId xmlns="" xmlns:a16="http://schemas.microsoft.com/office/drawing/2014/main" val="3063040554"/>
                    </a:ext>
                  </a:extLst>
                </a:gridCol>
              </a:tblGrid>
              <a:tr h="713430">
                <a:tc gridSpan="2">
                  <a:txBody>
                    <a:bodyPr/>
                    <a:lstStyle/>
                    <a:p>
                      <a:pPr algn="ctr"/>
                      <a:r>
                        <a:rPr lang="pt-BR" sz="1300" dirty="0"/>
                        <a:t>Ações/Recursos Judiciais – ASJUR</a:t>
                      </a:r>
                    </a:p>
                    <a:p>
                      <a:pPr algn="ctr"/>
                      <a:endParaRPr lang="pt-BR" sz="1300" dirty="0"/>
                    </a:p>
                  </a:txBody>
                  <a:tcPr/>
                </a:tc>
                <a:tc hMerge="1">
                  <a:txBody>
                    <a:bodyPr/>
                    <a:lstStyle/>
                    <a:p>
                      <a:r>
                        <a:rPr lang="pt-BR" dirty="0"/>
                        <a:t>XX</a:t>
                      </a:r>
                    </a:p>
                  </a:txBody>
                  <a:tcPr/>
                </a:tc>
                <a:extLst>
                  <a:ext uri="{0D108BD9-81ED-4DB2-BD59-A6C34878D82A}">
                    <a16:rowId xmlns="" xmlns:a16="http://schemas.microsoft.com/office/drawing/2014/main" val="1630867145"/>
                  </a:ext>
                </a:extLst>
              </a:tr>
              <a:tr h="917267">
                <a:tc>
                  <a:txBody>
                    <a:bodyPr/>
                    <a:lstStyle/>
                    <a:p>
                      <a:pPr marL="0" indent="0" algn="l" defTabSz="914395" rtl="0" eaLnBrk="1" latinLnBrk="0" hangingPunct="1">
                        <a:spcAft>
                          <a:spcPts val="0"/>
                        </a:spcAft>
                        <a:buNone/>
                      </a:pPr>
                      <a:r>
                        <a:rPr lang="pt-BR" sz="1300" b="1" kern="1200" dirty="0">
                          <a:solidFill>
                            <a:schemeClr val="dk1"/>
                          </a:solidFill>
                          <a:latin typeface="+mn-lt"/>
                          <a:ea typeface="+mn-ea"/>
                          <a:cs typeface="+mn-cs"/>
                        </a:rPr>
                        <a:t>Proposição de Ação de Execução Fiscal (anuidade e multas)</a:t>
                      </a:r>
                    </a:p>
                  </a:txBody>
                  <a:tcPr marL="41504" marR="41504" marT="0" marB="0"/>
                </a:tc>
                <a:tc>
                  <a:txBody>
                    <a:bodyPr/>
                    <a:lstStyle/>
                    <a:p>
                      <a:pPr marL="0" algn="ctr" defTabSz="914395" rtl="0" eaLnBrk="1" latinLnBrk="0" hangingPunct="1">
                        <a:spcAft>
                          <a:spcPts val="0"/>
                        </a:spcAft>
                      </a:pPr>
                      <a:endParaRPr lang="pt-BR" sz="1300" kern="1200" dirty="0">
                        <a:solidFill>
                          <a:schemeClr val="dk1"/>
                        </a:solidFill>
                        <a:latin typeface="+mn-lt"/>
                        <a:ea typeface="+mn-ea"/>
                        <a:cs typeface="+mn-cs"/>
                      </a:endParaRPr>
                    </a:p>
                    <a:p>
                      <a:pPr marL="0" algn="ctr" defTabSz="914395" rtl="0" eaLnBrk="1" latinLnBrk="0" hangingPunct="1">
                        <a:spcAft>
                          <a:spcPts val="0"/>
                        </a:spcAft>
                      </a:pPr>
                      <a:r>
                        <a:rPr lang="pt-BR" sz="1300" kern="1200" dirty="0">
                          <a:solidFill>
                            <a:schemeClr val="dk1"/>
                          </a:solidFill>
                          <a:latin typeface="+mn-lt"/>
                          <a:ea typeface="+mn-ea"/>
                          <a:cs typeface="+mn-cs"/>
                        </a:rPr>
                        <a:t>08</a:t>
                      </a:r>
                    </a:p>
                  </a:txBody>
                  <a:tcPr marL="41504" marR="41504" marT="0" marB="0"/>
                </a:tc>
                <a:extLst>
                  <a:ext uri="{0D108BD9-81ED-4DB2-BD59-A6C34878D82A}">
                    <a16:rowId xmlns="" xmlns:a16="http://schemas.microsoft.com/office/drawing/2014/main" val="3825156083"/>
                  </a:ext>
                </a:extLst>
              </a:tr>
              <a:tr h="3346322">
                <a:tc>
                  <a:txBody>
                    <a:bodyPr/>
                    <a:lstStyle/>
                    <a:p>
                      <a:pPr marL="0" algn="l" defTabSz="914395" rtl="0" eaLnBrk="1" latinLnBrk="0" hangingPunct="1">
                        <a:spcAft>
                          <a:spcPts val="0"/>
                        </a:spcAft>
                      </a:pPr>
                      <a:r>
                        <a:rPr lang="pt-BR" sz="1300" b="1" kern="1200" dirty="0">
                          <a:solidFill>
                            <a:schemeClr val="dk1"/>
                          </a:solidFill>
                          <a:latin typeface="+mn-lt"/>
                          <a:ea typeface="+mn-ea"/>
                          <a:cs typeface="+mn-cs"/>
                        </a:rPr>
                        <a:t>Ações e Recursos Cíveis em Geral:</a:t>
                      </a:r>
                    </a:p>
                    <a:p>
                      <a:pPr marL="0" algn="l" defTabSz="914395" rtl="0" eaLnBrk="1" latinLnBrk="0" hangingPunct="1">
                        <a:spcAft>
                          <a:spcPts val="0"/>
                        </a:spcAft>
                      </a:pPr>
                      <a:r>
                        <a:rPr lang="pt-BR" sz="1300" kern="1200" dirty="0">
                          <a:solidFill>
                            <a:schemeClr val="dk1"/>
                          </a:solidFill>
                          <a:latin typeface="+mn-lt"/>
                          <a:ea typeface="+mn-ea"/>
                          <a:cs typeface="+mn-cs"/>
                        </a:rPr>
                        <a:t> </a:t>
                      </a:r>
                    </a:p>
                    <a:p>
                      <a:pPr marL="342900" indent="-342900" algn="l" defTabSz="914395" rtl="0" eaLnBrk="1" latinLnBrk="0" hangingPunct="1">
                        <a:spcAft>
                          <a:spcPts val="0"/>
                        </a:spcAft>
                        <a:buAutoNum type="alphaLcParenR"/>
                      </a:pPr>
                      <a:r>
                        <a:rPr lang="pt-BR" sz="1300" kern="1200" dirty="0">
                          <a:solidFill>
                            <a:schemeClr val="dk1"/>
                          </a:solidFill>
                          <a:latin typeface="+mn-lt"/>
                          <a:ea typeface="+mn-ea"/>
                          <a:cs typeface="+mn-cs"/>
                        </a:rPr>
                        <a:t>Recurso de Apelação da Ação Anulatória de Ato Administrativo -   01;</a:t>
                      </a:r>
                    </a:p>
                    <a:p>
                      <a:pPr marL="0" algn="l" defTabSz="914395" rtl="0" eaLnBrk="1" latinLnBrk="0" hangingPunct="1">
                        <a:spcAft>
                          <a:spcPts val="0"/>
                        </a:spcAft>
                      </a:pPr>
                      <a:r>
                        <a:rPr lang="pt-BR" sz="1300" kern="1200" dirty="0">
                          <a:solidFill>
                            <a:schemeClr val="dk1"/>
                          </a:solidFill>
                          <a:latin typeface="+mn-lt"/>
                          <a:ea typeface="+mn-ea"/>
                          <a:cs typeface="+mn-cs"/>
                        </a:rPr>
                        <a:t>b) Contrarrazões do Recurso de Apelação da Ação de Obrigação de não fazer c/c inexistência de débito –  01;</a:t>
                      </a:r>
                    </a:p>
                    <a:p>
                      <a:pPr marL="0" algn="l" defTabSz="914395" rtl="0" eaLnBrk="1" latinLnBrk="0" hangingPunct="1">
                        <a:spcAft>
                          <a:spcPts val="0"/>
                        </a:spcAft>
                      </a:pPr>
                      <a:r>
                        <a:rPr lang="pt-BR" sz="1300" kern="1200" dirty="0">
                          <a:solidFill>
                            <a:schemeClr val="dk1"/>
                          </a:solidFill>
                          <a:latin typeface="+mn-lt"/>
                          <a:ea typeface="+mn-ea"/>
                          <a:cs typeface="+mn-cs"/>
                        </a:rPr>
                        <a:t>c) Contrarrazões do Recurso de Apelação da Ação Civil Pública (MPF X CONFEA, CREA/GO, CAU/BR e CAU/GO) -  01;</a:t>
                      </a:r>
                    </a:p>
                    <a:p>
                      <a:pPr marL="0" algn="l" defTabSz="914395" rtl="0" eaLnBrk="1" latinLnBrk="0" hangingPunct="1">
                        <a:spcAft>
                          <a:spcPts val="0"/>
                        </a:spcAft>
                      </a:pPr>
                      <a:r>
                        <a:rPr lang="pt-BR" sz="1300" kern="1200" dirty="0">
                          <a:solidFill>
                            <a:schemeClr val="dk1"/>
                          </a:solidFill>
                          <a:latin typeface="+mn-lt"/>
                          <a:ea typeface="+mn-ea"/>
                          <a:cs typeface="+mn-cs"/>
                        </a:rPr>
                        <a:t>d) Contestação da Ação Anulatória de Auto de Infração -  01;</a:t>
                      </a:r>
                    </a:p>
                    <a:p>
                      <a:pPr marL="0" algn="l" defTabSz="914395" rtl="0" eaLnBrk="1" latinLnBrk="0" hangingPunct="1">
                        <a:spcAft>
                          <a:spcPts val="0"/>
                        </a:spcAft>
                      </a:pPr>
                      <a:r>
                        <a:rPr lang="pt-BR" sz="1300" kern="1200" dirty="0">
                          <a:solidFill>
                            <a:schemeClr val="dk1"/>
                          </a:solidFill>
                          <a:latin typeface="+mn-lt"/>
                          <a:ea typeface="+mn-ea"/>
                          <a:cs typeface="+mn-cs"/>
                        </a:rPr>
                        <a:t>e) Embargos à Execução Fiscal -  01;</a:t>
                      </a:r>
                    </a:p>
                    <a:p>
                      <a:pPr marL="0" algn="l" defTabSz="914395" rtl="0" eaLnBrk="1" latinLnBrk="0" hangingPunct="1">
                        <a:spcAft>
                          <a:spcPts val="0"/>
                        </a:spcAft>
                      </a:pPr>
                      <a:r>
                        <a:rPr lang="pt-BR" sz="1300" kern="1200" dirty="0">
                          <a:solidFill>
                            <a:schemeClr val="dk1"/>
                          </a:solidFill>
                          <a:latin typeface="+mn-lt"/>
                          <a:ea typeface="+mn-ea"/>
                          <a:cs typeface="+mn-cs"/>
                        </a:rPr>
                        <a:t>f) Exceção de Pré-Executividade -  01;</a:t>
                      </a:r>
                    </a:p>
                    <a:p>
                      <a:pPr marL="0" algn="l" defTabSz="914395" rtl="0" eaLnBrk="1" latinLnBrk="0" hangingPunct="1">
                        <a:spcAft>
                          <a:spcPts val="0"/>
                        </a:spcAft>
                      </a:pPr>
                      <a:r>
                        <a:rPr lang="pt-BR" sz="1300" kern="1200" dirty="0">
                          <a:solidFill>
                            <a:schemeClr val="dk1"/>
                          </a:solidFill>
                          <a:latin typeface="+mn-lt"/>
                          <a:ea typeface="+mn-ea"/>
                          <a:cs typeface="+mn-cs"/>
                        </a:rPr>
                        <a:t>g) Manifestação em Processos de Execução Fiscal -   228.</a:t>
                      </a:r>
                    </a:p>
                  </a:txBody>
                  <a:tcPr marL="41504" marR="41504" marT="0" marB="0"/>
                </a:tc>
                <a:tc>
                  <a:txBody>
                    <a:bodyPr/>
                    <a:lstStyle/>
                    <a:p>
                      <a:pPr marL="0" algn="ctr" defTabSz="914395" rtl="0" eaLnBrk="1" latinLnBrk="0" hangingPunct="1">
                        <a:spcAft>
                          <a:spcPts val="0"/>
                        </a:spcAft>
                      </a:pPr>
                      <a:r>
                        <a:rPr lang="pt-BR" sz="1300" kern="1200" dirty="0">
                          <a:solidFill>
                            <a:schemeClr val="dk1"/>
                          </a:solidFill>
                          <a:latin typeface="+mn-lt"/>
                          <a:ea typeface="+mn-ea"/>
                          <a:cs typeface="+mn-cs"/>
                        </a:rPr>
                        <a:t> </a:t>
                      </a:r>
                    </a:p>
                    <a:p>
                      <a:pPr marL="0" algn="ctr" defTabSz="914395" rtl="0" eaLnBrk="1" latinLnBrk="0" hangingPunct="1">
                        <a:spcAft>
                          <a:spcPts val="0"/>
                        </a:spcAft>
                      </a:pPr>
                      <a:r>
                        <a:rPr lang="pt-BR" sz="1300" kern="1200" dirty="0">
                          <a:solidFill>
                            <a:schemeClr val="dk1"/>
                          </a:solidFill>
                          <a:latin typeface="+mn-lt"/>
                          <a:ea typeface="+mn-ea"/>
                          <a:cs typeface="+mn-cs"/>
                        </a:rPr>
                        <a:t> </a:t>
                      </a:r>
                    </a:p>
                    <a:p>
                      <a:pPr marL="0" algn="ctr" defTabSz="914395" rtl="0" eaLnBrk="1" latinLnBrk="0" hangingPunct="1">
                        <a:spcAft>
                          <a:spcPts val="0"/>
                        </a:spcAft>
                      </a:pPr>
                      <a:endParaRPr lang="pt-BR" sz="1300" kern="1200" dirty="0">
                        <a:solidFill>
                          <a:schemeClr val="dk1"/>
                        </a:solidFill>
                        <a:latin typeface="+mn-lt"/>
                        <a:ea typeface="+mn-ea"/>
                        <a:cs typeface="+mn-cs"/>
                      </a:endParaRPr>
                    </a:p>
                    <a:p>
                      <a:pPr marL="0" algn="ctr" defTabSz="914395" rtl="0" eaLnBrk="1" latinLnBrk="0" hangingPunct="1">
                        <a:spcAft>
                          <a:spcPts val="0"/>
                        </a:spcAft>
                      </a:pPr>
                      <a:endParaRPr lang="pt-BR" sz="1300" kern="1200" dirty="0">
                        <a:solidFill>
                          <a:schemeClr val="dk1"/>
                        </a:solidFill>
                        <a:latin typeface="+mn-lt"/>
                        <a:ea typeface="+mn-ea"/>
                        <a:cs typeface="+mn-cs"/>
                      </a:endParaRPr>
                    </a:p>
                    <a:p>
                      <a:pPr marL="0" algn="ctr" defTabSz="914395" rtl="0" eaLnBrk="1" latinLnBrk="0" hangingPunct="1">
                        <a:spcAft>
                          <a:spcPts val="0"/>
                        </a:spcAft>
                      </a:pPr>
                      <a:r>
                        <a:rPr lang="pt-BR" sz="1300" kern="1200" dirty="0">
                          <a:solidFill>
                            <a:schemeClr val="dk1"/>
                          </a:solidFill>
                          <a:latin typeface="+mn-lt"/>
                          <a:ea typeface="+mn-ea"/>
                          <a:cs typeface="+mn-cs"/>
                        </a:rPr>
                        <a:t>234</a:t>
                      </a:r>
                    </a:p>
                  </a:txBody>
                  <a:tcPr marL="41504" marR="41504" marT="0" marB="0"/>
                </a:tc>
                <a:extLst>
                  <a:ext uri="{0D108BD9-81ED-4DB2-BD59-A6C34878D82A}">
                    <a16:rowId xmlns="" xmlns:a16="http://schemas.microsoft.com/office/drawing/2014/main" val="3879843214"/>
                  </a:ext>
                </a:extLst>
              </a:tr>
            </a:tbl>
          </a:graphicData>
        </a:graphic>
      </p:graphicFrame>
      <p:sp>
        <p:nvSpPr>
          <p:cNvPr id="7" name="Título 4">
            <a:extLst>
              <a:ext uri="{FF2B5EF4-FFF2-40B4-BE49-F238E27FC236}">
                <a16:creationId xmlns="" xmlns:a16="http://schemas.microsoft.com/office/drawing/2014/main" id="{16372197-24F4-4A72-8A24-3C3986A14DAE}"/>
              </a:ext>
            </a:extLst>
          </p:cNvPr>
          <p:cNvSpPr txBox="1">
            <a:spLocks/>
          </p:cNvSpPr>
          <p:nvPr/>
        </p:nvSpPr>
        <p:spPr>
          <a:xfrm>
            <a:off x="-1399268" y="204333"/>
            <a:ext cx="8312734" cy="782638"/>
          </a:xfrm>
          <a:prstGeom prst="rect">
            <a:avLst/>
          </a:prstGeom>
        </p:spPr>
        <p:txBody>
          <a:bodyPr vert="horz" lIns="91440" tIns="45720" rIns="91440" bIns="45720" rtlCol="0" anchor="b">
            <a:normAutofit/>
          </a:bodyPr>
          <a:lstStyle>
            <a:lvl1pPr algn="ctr" defTabSz="914395"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chemeClr val="tx2">
                    <a:lumMod val="50000"/>
                  </a:schemeClr>
                </a:solidFill>
                <a:latin typeface="Arial" panose="020B0604020202020204" pitchFamily="34" charset="0"/>
                <a:cs typeface="Arial" panose="020B0604020202020204" pitchFamily="34" charset="0"/>
              </a:rPr>
              <a:t>  3.1 Assessoria Jurídica</a:t>
            </a:r>
          </a:p>
        </p:txBody>
      </p:sp>
      <p:sp>
        <p:nvSpPr>
          <p:cNvPr id="8" name="objeto 7" descr="Retângulo bege">
            <a:extLst>
              <a:ext uri="{FF2B5EF4-FFF2-40B4-BE49-F238E27FC236}">
                <a16:creationId xmlns="" xmlns:a16="http://schemas.microsoft.com/office/drawing/2014/main" id="{1185C7A9-8E52-408E-B19E-E5A1EB33971B}"/>
              </a:ext>
            </a:extLst>
          </p:cNvPr>
          <p:cNvSpPr/>
          <p:nvPr/>
        </p:nvSpPr>
        <p:spPr bwMode="white">
          <a:xfrm>
            <a:off x="600896" y="965705"/>
            <a:ext cx="8670695" cy="159964"/>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1829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2"/>
          <a:stretch>
            <a:fillRect/>
          </a:stretch>
        </p:blipFill>
        <p:spPr>
          <a:xfrm>
            <a:off x="0" y="0"/>
            <a:ext cx="9906000" cy="6858000"/>
          </a:xfrm>
          <a:prstGeom prst="rect">
            <a:avLst/>
          </a:prstGeom>
        </p:spPr>
      </p:pic>
      <p:graphicFrame>
        <p:nvGraphicFramePr>
          <p:cNvPr id="3" name="Tabela 4">
            <a:extLst>
              <a:ext uri="{FF2B5EF4-FFF2-40B4-BE49-F238E27FC236}">
                <a16:creationId xmlns="" xmlns:a16="http://schemas.microsoft.com/office/drawing/2014/main" id="{98741B93-7F7D-4332-AE46-D0AF87FED27A}"/>
              </a:ext>
            </a:extLst>
          </p:cNvPr>
          <p:cNvGraphicFramePr>
            <a:graphicFrameLocks noGrp="1"/>
          </p:cNvGraphicFramePr>
          <p:nvPr>
            <p:extLst>
              <p:ext uri="{D42A27DB-BD31-4B8C-83A1-F6EECF244321}">
                <p14:modId xmlns:p14="http://schemas.microsoft.com/office/powerpoint/2010/main" val="1221261960"/>
              </p:ext>
            </p:extLst>
          </p:nvPr>
        </p:nvGraphicFramePr>
        <p:xfrm>
          <a:off x="5031830" y="875272"/>
          <a:ext cx="4037106" cy="2069395"/>
        </p:xfrm>
        <a:graphic>
          <a:graphicData uri="http://schemas.openxmlformats.org/drawingml/2006/table">
            <a:tbl>
              <a:tblPr firstRow="1" bandRow="1">
                <a:tableStyleId>{93296810-A885-4BE3-A3E7-6D5BEEA58F35}</a:tableStyleId>
              </a:tblPr>
              <a:tblGrid>
                <a:gridCol w="1965070">
                  <a:extLst>
                    <a:ext uri="{9D8B030D-6E8A-4147-A177-3AD203B41FA5}">
                      <a16:colId xmlns="" xmlns:a16="http://schemas.microsoft.com/office/drawing/2014/main" val="1257936136"/>
                    </a:ext>
                  </a:extLst>
                </a:gridCol>
                <a:gridCol w="2072036">
                  <a:extLst>
                    <a:ext uri="{9D8B030D-6E8A-4147-A177-3AD203B41FA5}">
                      <a16:colId xmlns="" xmlns:a16="http://schemas.microsoft.com/office/drawing/2014/main" val="3063040554"/>
                    </a:ext>
                  </a:extLst>
                </a:gridCol>
              </a:tblGrid>
              <a:tr h="325959">
                <a:tc gridSpan="2">
                  <a:txBody>
                    <a:bodyPr/>
                    <a:lstStyle/>
                    <a:p>
                      <a:pPr algn="ctr"/>
                      <a:endParaRPr lang="pt-BR" dirty="0"/>
                    </a:p>
                  </a:txBody>
                  <a:tcPr/>
                </a:tc>
                <a:tc hMerge="1">
                  <a:txBody>
                    <a:bodyPr/>
                    <a:lstStyle/>
                    <a:p>
                      <a:r>
                        <a:rPr lang="pt-BR" dirty="0"/>
                        <a:t>XX</a:t>
                      </a:r>
                    </a:p>
                  </a:txBody>
                  <a:tcPr/>
                </a:tc>
                <a:extLst>
                  <a:ext uri="{0D108BD9-81ED-4DB2-BD59-A6C34878D82A}">
                    <a16:rowId xmlns="" xmlns:a16="http://schemas.microsoft.com/office/drawing/2014/main" val="1630867145"/>
                  </a:ext>
                </a:extLst>
              </a:tr>
              <a:tr h="713035">
                <a:tc>
                  <a:txBody>
                    <a:bodyPr/>
                    <a:lstStyle/>
                    <a:p>
                      <a:pPr algn="ctr">
                        <a:spcAft>
                          <a:spcPts val="0"/>
                        </a:spcAft>
                      </a:pPr>
                      <a:r>
                        <a:rPr lang="pt-BR" sz="1300" b="1" kern="1200" dirty="0">
                          <a:solidFill>
                            <a:schemeClr val="dk1"/>
                          </a:solidFill>
                          <a:latin typeface="Arial" panose="020B0604020202020204" pitchFamily="34" charset="0"/>
                          <a:ea typeface="+mn-ea"/>
                          <a:cs typeface="Arial" panose="020B0604020202020204" pitchFamily="34" charset="0"/>
                        </a:rPr>
                        <a:t>Valor total de Processos em Execução</a:t>
                      </a:r>
                    </a:p>
                    <a:p>
                      <a:pPr>
                        <a:spcAft>
                          <a:spcPts val="0"/>
                        </a:spcAft>
                      </a:pPr>
                      <a:r>
                        <a:rPr lang="pt-BR" sz="1300" b="1" kern="1200" dirty="0">
                          <a:solidFill>
                            <a:schemeClr val="dk1"/>
                          </a:solidFill>
                          <a:latin typeface="Arial" panose="020B0604020202020204" pitchFamily="34" charset="0"/>
                          <a:ea typeface="+mn-ea"/>
                          <a:cs typeface="Arial" panose="020B0604020202020204" pitchFamily="34" charset="0"/>
                        </a:rPr>
                        <a:t> </a:t>
                      </a:r>
                    </a:p>
                  </a:txBody>
                  <a:tcPr marL="68580" marR="68580" marT="0" marB="0"/>
                </a:tc>
                <a:tc>
                  <a:txBody>
                    <a:bodyPr/>
                    <a:lstStyle/>
                    <a:p>
                      <a:pPr algn="ctr">
                        <a:spcAft>
                          <a:spcPts val="0"/>
                        </a:spcAft>
                      </a:pPr>
                      <a:r>
                        <a:rPr lang="pt-BR" sz="1300" b="1" kern="1200" dirty="0">
                          <a:solidFill>
                            <a:schemeClr val="dk1"/>
                          </a:solidFill>
                          <a:latin typeface="Arial" panose="020B0604020202020204" pitchFamily="34" charset="0"/>
                          <a:ea typeface="+mn-ea"/>
                          <a:cs typeface="Arial" panose="020B0604020202020204" pitchFamily="34" charset="0"/>
                        </a:rPr>
                        <a:t>Valor total recebido dos processos provenientes da Execução Fiscal (2017, 2018, 2019 e 2020)</a:t>
                      </a:r>
                    </a:p>
                  </a:txBody>
                  <a:tcPr marL="68580" marR="68580" marT="0" marB="0"/>
                </a:tc>
                <a:extLst>
                  <a:ext uri="{0D108BD9-81ED-4DB2-BD59-A6C34878D82A}">
                    <a16:rowId xmlns="" xmlns:a16="http://schemas.microsoft.com/office/drawing/2014/main" val="3825156083"/>
                  </a:ext>
                </a:extLst>
              </a:tr>
              <a:tr h="713035">
                <a:tc>
                  <a:txBody>
                    <a:bodyPr/>
                    <a:lstStyle/>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 </a:t>
                      </a:r>
                    </a:p>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R$ 480.220,77</a:t>
                      </a:r>
                    </a:p>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 </a:t>
                      </a:r>
                    </a:p>
                  </a:txBody>
                  <a:tcPr marL="68580" marR="68580" marT="0" marB="0"/>
                </a:tc>
                <a:tc>
                  <a:txBody>
                    <a:bodyPr/>
                    <a:lstStyle/>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 </a:t>
                      </a:r>
                    </a:p>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R$ 228.481,81</a:t>
                      </a:r>
                    </a:p>
                  </a:txBody>
                  <a:tcPr marL="68580" marR="68580" marT="0" marB="0"/>
                </a:tc>
                <a:extLst>
                  <a:ext uri="{0D108BD9-81ED-4DB2-BD59-A6C34878D82A}">
                    <a16:rowId xmlns="" xmlns:a16="http://schemas.microsoft.com/office/drawing/2014/main" val="3879843214"/>
                  </a:ext>
                </a:extLst>
              </a:tr>
            </a:tbl>
          </a:graphicData>
        </a:graphic>
      </p:graphicFrame>
      <p:graphicFrame>
        <p:nvGraphicFramePr>
          <p:cNvPr id="5" name="Tabela 4">
            <a:extLst>
              <a:ext uri="{FF2B5EF4-FFF2-40B4-BE49-F238E27FC236}">
                <a16:creationId xmlns="" xmlns:a16="http://schemas.microsoft.com/office/drawing/2014/main" id="{66571E1A-4391-4362-91D8-C1AAAD86BCC0}"/>
              </a:ext>
            </a:extLst>
          </p:cNvPr>
          <p:cNvGraphicFramePr>
            <a:graphicFrameLocks noGrp="1"/>
          </p:cNvGraphicFramePr>
          <p:nvPr>
            <p:extLst>
              <p:ext uri="{D42A27DB-BD31-4B8C-83A1-F6EECF244321}">
                <p14:modId xmlns:p14="http://schemas.microsoft.com/office/powerpoint/2010/main" val="1482624915"/>
              </p:ext>
            </p:extLst>
          </p:nvPr>
        </p:nvGraphicFramePr>
        <p:xfrm>
          <a:off x="5031830" y="3294529"/>
          <a:ext cx="4010212" cy="1806212"/>
        </p:xfrm>
        <a:graphic>
          <a:graphicData uri="http://schemas.openxmlformats.org/drawingml/2006/table">
            <a:tbl>
              <a:tblPr firstRow="1" bandRow="1">
                <a:tableStyleId>{93296810-A885-4BE3-A3E7-6D5BEEA58F35}</a:tableStyleId>
              </a:tblPr>
              <a:tblGrid>
                <a:gridCol w="1965689">
                  <a:extLst>
                    <a:ext uri="{9D8B030D-6E8A-4147-A177-3AD203B41FA5}">
                      <a16:colId xmlns="" xmlns:a16="http://schemas.microsoft.com/office/drawing/2014/main" val="1257936136"/>
                    </a:ext>
                  </a:extLst>
                </a:gridCol>
                <a:gridCol w="2044523">
                  <a:extLst>
                    <a:ext uri="{9D8B030D-6E8A-4147-A177-3AD203B41FA5}">
                      <a16:colId xmlns="" xmlns:a16="http://schemas.microsoft.com/office/drawing/2014/main" val="3063040554"/>
                    </a:ext>
                  </a:extLst>
                </a:gridCol>
              </a:tblGrid>
              <a:tr h="383797">
                <a:tc gridSpan="2">
                  <a:txBody>
                    <a:bodyPr/>
                    <a:lstStyle/>
                    <a:p>
                      <a:pPr algn="ctr"/>
                      <a:endParaRPr lang="pt-BR" sz="900" dirty="0"/>
                    </a:p>
                  </a:txBody>
                  <a:tcPr/>
                </a:tc>
                <a:tc hMerge="1">
                  <a:txBody>
                    <a:bodyPr/>
                    <a:lstStyle/>
                    <a:p>
                      <a:r>
                        <a:rPr lang="pt-BR" dirty="0"/>
                        <a:t>XX</a:t>
                      </a:r>
                    </a:p>
                  </a:txBody>
                  <a:tcPr/>
                </a:tc>
                <a:extLst>
                  <a:ext uri="{0D108BD9-81ED-4DB2-BD59-A6C34878D82A}">
                    <a16:rowId xmlns="" xmlns:a16="http://schemas.microsoft.com/office/drawing/2014/main" val="1630867145"/>
                  </a:ext>
                </a:extLst>
              </a:tr>
              <a:tr h="552036">
                <a:tc>
                  <a:txBody>
                    <a:bodyPr/>
                    <a:lstStyle/>
                    <a:p>
                      <a:pPr algn="ctr">
                        <a:spcAft>
                          <a:spcPts val="0"/>
                        </a:spcAft>
                      </a:pPr>
                      <a:r>
                        <a:rPr lang="pt-BR" sz="1300" b="1" kern="1200" dirty="0">
                          <a:solidFill>
                            <a:schemeClr val="dk1"/>
                          </a:solidFill>
                          <a:latin typeface="Arial" panose="020B0604020202020204" pitchFamily="34" charset="0"/>
                          <a:ea typeface="+mn-ea"/>
                          <a:cs typeface="Arial" panose="020B0604020202020204" pitchFamily="34" charset="0"/>
                        </a:rPr>
                        <a:t>Nº de Notificações Extrajudiciais </a:t>
                      </a:r>
                    </a:p>
                    <a:p>
                      <a:pPr algn="ctr">
                        <a:spcAft>
                          <a:spcPts val="0"/>
                        </a:spcAft>
                      </a:pPr>
                      <a:r>
                        <a:rPr lang="pt-BR" sz="1300" b="1" kern="1200" dirty="0">
                          <a:solidFill>
                            <a:schemeClr val="dk1"/>
                          </a:solidFill>
                          <a:latin typeface="Arial" panose="020B0604020202020204" pitchFamily="34" charset="0"/>
                          <a:ea typeface="+mn-ea"/>
                          <a:cs typeface="Arial" panose="020B0604020202020204" pitchFamily="34" charset="0"/>
                        </a:rPr>
                        <a:t> Auto de Infração</a:t>
                      </a:r>
                    </a:p>
                  </a:txBody>
                  <a:tcPr marL="68580" marR="68580" marT="0" marB="0"/>
                </a:tc>
                <a:tc>
                  <a:txBody>
                    <a:bodyPr/>
                    <a:lstStyle/>
                    <a:p>
                      <a:pPr algn="just">
                        <a:spcAft>
                          <a:spcPts val="0"/>
                        </a:spcAft>
                      </a:pPr>
                      <a:r>
                        <a:rPr lang="pt-BR" sz="1300" b="1" kern="1200" dirty="0">
                          <a:solidFill>
                            <a:schemeClr val="dk1"/>
                          </a:solidFill>
                          <a:latin typeface="Arial" panose="020B0604020202020204" pitchFamily="34" charset="0"/>
                          <a:ea typeface="+mn-ea"/>
                          <a:cs typeface="Arial" panose="020B0604020202020204" pitchFamily="34" charset="0"/>
                        </a:rPr>
                        <a:t>Valor recebido das notificações anteriores</a:t>
                      </a:r>
                    </a:p>
                  </a:txBody>
                  <a:tcPr marL="68580" marR="68580" marT="0" marB="0"/>
                </a:tc>
                <a:extLst>
                  <a:ext uri="{0D108BD9-81ED-4DB2-BD59-A6C34878D82A}">
                    <a16:rowId xmlns="" xmlns:a16="http://schemas.microsoft.com/office/drawing/2014/main" val="3825156083"/>
                  </a:ext>
                </a:extLst>
              </a:tr>
              <a:tr h="828055">
                <a:tc>
                  <a:txBody>
                    <a:bodyPr/>
                    <a:lstStyle/>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 </a:t>
                      </a:r>
                    </a:p>
                    <a:p>
                      <a:pPr algn="ctr">
                        <a:spcAft>
                          <a:spcPts val="0"/>
                        </a:spcAft>
                      </a:pPr>
                      <a:r>
                        <a:rPr lang="pt-BR" sz="1300" kern="1200" dirty="0">
                          <a:solidFill>
                            <a:schemeClr val="tx1"/>
                          </a:solidFill>
                          <a:latin typeface="Arial" panose="020B0604020202020204" pitchFamily="34" charset="0"/>
                          <a:ea typeface="+mn-ea"/>
                          <a:cs typeface="Arial" panose="020B0604020202020204" pitchFamily="34" charset="0"/>
                        </a:rPr>
                        <a:t>00</a:t>
                      </a:r>
                    </a:p>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 </a:t>
                      </a:r>
                    </a:p>
                  </a:txBody>
                  <a:tcPr marL="68580" marR="68580" marT="0" marB="0"/>
                </a:tc>
                <a:tc>
                  <a:txBody>
                    <a:bodyPr/>
                    <a:lstStyle/>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 </a:t>
                      </a:r>
                    </a:p>
                    <a:p>
                      <a:pPr algn="ctr">
                        <a:spcAft>
                          <a:spcPts val="0"/>
                        </a:spcAft>
                      </a:pPr>
                      <a:r>
                        <a:rPr lang="pt-BR" sz="1300" kern="1200" dirty="0">
                          <a:solidFill>
                            <a:schemeClr val="dk1"/>
                          </a:solidFill>
                          <a:latin typeface="Arial" panose="020B0604020202020204" pitchFamily="34" charset="0"/>
                          <a:ea typeface="+mn-ea"/>
                          <a:cs typeface="Arial" panose="020B0604020202020204" pitchFamily="34" charset="0"/>
                        </a:rPr>
                        <a:t>R$ 10.560,43</a:t>
                      </a:r>
                    </a:p>
                  </a:txBody>
                  <a:tcPr marL="68580" marR="68580" marT="0" marB="0"/>
                </a:tc>
                <a:extLst>
                  <a:ext uri="{0D108BD9-81ED-4DB2-BD59-A6C34878D82A}">
                    <a16:rowId xmlns="" xmlns:a16="http://schemas.microsoft.com/office/drawing/2014/main" val="3879843214"/>
                  </a:ext>
                </a:extLst>
              </a:tr>
            </a:tbl>
          </a:graphicData>
        </a:graphic>
      </p:graphicFrame>
      <p:sp>
        <p:nvSpPr>
          <p:cNvPr id="7" name="Título 4">
            <a:extLst>
              <a:ext uri="{FF2B5EF4-FFF2-40B4-BE49-F238E27FC236}">
                <a16:creationId xmlns="" xmlns:a16="http://schemas.microsoft.com/office/drawing/2014/main" id="{16372197-24F4-4A72-8A24-3C3986A14DAE}"/>
              </a:ext>
            </a:extLst>
          </p:cNvPr>
          <p:cNvSpPr txBox="1">
            <a:spLocks/>
          </p:cNvSpPr>
          <p:nvPr/>
        </p:nvSpPr>
        <p:spPr>
          <a:xfrm>
            <a:off x="560586" y="512893"/>
            <a:ext cx="9045650" cy="330847"/>
          </a:xfrm>
          <a:prstGeom prst="rect">
            <a:avLst/>
          </a:prstGeom>
        </p:spPr>
        <p:txBody>
          <a:bodyPr vert="horz" lIns="91440" tIns="45720" rIns="91440" bIns="45720" rtlCol="0" anchor="b">
            <a:normAutofit/>
          </a:bodyPr>
          <a:lstStyle>
            <a:lvl1pPr algn="ctr" defTabSz="91439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1600" b="1" dirty="0">
                <a:solidFill>
                  <a:srgbClr val="44546A">
                    <a:lumMod val="50000"/>
                  </a:srgbClr>
                </a:solidFill>
                <a:latin typeface="Arial" panose="020B0604020202020204" pitchFamily="34" charset="0"/>
                <a:cs typeface="Arial" panose="020B0604020202020204" pitchFamily="34" charset="0"/>
              </a:rPr>
              <a:t>RESULTADO FINANCEIRO DAS AÇÕES JUDICIAIS</a:t>
            </a:r>
          </a:p>
        </p:txBody>
      </p:sp>
      <p:pic>
        <p:nvPicPr>
          <p:cNvPr id="9" name="Imagem 8"/>
          <p:cNvPicPr>
            <a:picLocks noChangeAspect="1"/>
          </p:cNvPicPr>
          <p:nvPr/>
        </p:nvPicPr>
        <p:blipFill>
          <a:blip r:embed="rId3"/>
          <a:stretch>
            <a:fillRect/>
          </a:stretch>
        </p:blipFill>
        <p:spPr>
          <a:xfrm>
            <a:off x="741700" y="875272"/>
            <a:ext cx="3981033" cy="5336342"/>
          </a:xfrm>
          <a:prstGeom prst="rect">
            <a:avLst/>
          </a:prstGeom>
        </p:spPr>
      </p:pic>
    </p:spTree>
    <p:extLst>
      <p:ext uri="{BB962C8B-B14F-4D97-AF65-F5344CB8AC3E}">
        <p14:creationId xmlns:p14="http://schemas.microsoft.com/office/powerpoint/2010/main" val="1806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2"/>
          <a:stretch>
            <a:fillRect/>
          </a:stretch>
        </p:blipFill>
        <p:spPr>
          <a:xfrm>
            <a:off x="0" y="0"/>
            <a:ext cx="9906000" cy="6858000"/>
          </a:xfrm>
          <a:prstGeom prst="rect">
            <a:avLst/>
          </a:prstGeom>
        </p:spPr>
      </p:pic>
      <p:graphicFrame>
        <p:nvGraphicFramePr>
          <p:cNvPr id="10" name="Tabela 4">
            <a:extLst>
              <a:ext uri="{FF2B5EF4-FFF2-40B4-BE49-F238E27FC236}">
                <a16:creationId xmlns="" xmlns:a16="http://schemas.microsoft.com/office/drawing/2014/main" id="{98741B93-7F7D-4332-AE46-D0AF87FED27A}"/>
              </a:ext>
            </a:extLst>
          </p:cNvPr>
          <p:cNvGraphicFramePr>
            <a:graphicFrameLocks noGrp="1"/>
          </p:cNvGraphicFramePr>
          <p:nvPr>
            <p:extLst>
              <p:ext uri="{D42A27DB-BD31-4B8C-83A1-F6EECF244321}">
                <p14:modId xmlns:p14="http://schemas.microsoft.com/office/powerpoint/2010/main" val="50371024"/>
              </p:ext>
            </p:extLst>
          </p:nvPr>
        </p:nvGraphicFramePr>
        <p:xfrm>
          <a:off x="612773" y="919316"/>
          <a:ext cx="8589545" cy="5028755"/>
        </p:xfrm>
        <a:graphic>
          <a:graphicData uri="http://schemas.openxmlformats.org/drawingml/2006/table">
            <a:tbl>
              <a:tblPr firstRow="1" bandRow="1">
                <a:tableStyleId>{93296810-A885-4BE3-A3E7-6D5BEEA58F35}</a:tableStyleId>
              </a:tblPr>
              <a:tblGrid>
                <a:gridCol w="7616827">
                  <a:extLst>
                    <a:ext uri="{9D8B030D-6E8A-4147-A177-3AD203B41FA5}">
                      <a16:colId xmlns="" xmlns:a16="http://schemas.microsoft.com/office/drawing/2014/main" val="1257936136"/>
                    </a:ext>
                  </a:extLst>
                </a:gridCol>
                <a:gridCol w="972718">
                  <a:extLst>
                    <a:ext uri="{9D8B030D-6E8A-4147-A177-3AD203B41FA5}">
                      <a16:colId xmlns="" xmlns:a16="http://schemas.microsoft.com/office/drawing/2014/main" val="3063040554"/>
                    </a:ext>
                  </a:extLst>
                </a:gridCol>
              </a:tblGrid>
              <a:tr h="318581">
                <a:tc gridSpan="2">
                  <a:txBody>
                    <a:bodyPr/>
                    <a:lstStyle/>
                    <a:p>
                      <a:pPr algn="ctr"/>
                      <a:r>
                        <a:rPr lang="pt-BR" dirty="0"/>
                        <a:t>Atividades Administrativas – ASJUR</a:t>
                      </a:r>
                    </a:p>
                  </a:txBody>
                  <a:tcPr/>
                </a:tc>
                <a:tc hMerge="1">
                  <a:txBody>
                    <a:bodyPr/>
                    <a:lstStyle/>
                    <a:p>
                      <a:r>
                        <a:rPr lang="pt-BR" dirty="0"/>
                        <a:t>XX</a:t>
                      </a:r>
                    </a:p>
                  </a:txBody>
                  <a:tcPr/>
                </a:tc>
                <a:extLst>
                  <a:ext uri="{0D108BD9-81ED-4DB2-BD59-A6C34878D82A}">
                    <a16:rowId xmlns="" xmlns:a16="http://schemas.microsoft.com/office/drawing/2014/main" val="1630867145"/>
                  </a:ext>
                </a:extLst>
              </a:tr>
              <a:tr h="504420">
                <a:tc>
                  <a:txBody>
                    <a:bodyPr/>
                    <a:lstStyle/>
                    <a:p>
                      <a:r>
                        <a:rPr lang="pt-BR" sz="1600" b="1" dirty="0"/>
                        <a:t>Parecer Jurídico </a:t>
                      </a:r>
                    </a:p>
                    <a:p>
                      <a:endParaRPr lang="pt-BR" sz="1600" dirty="0"/>
                    </a:p>
                  </a:txBody>
                  <a:tcPr/>
                </a:tc>
                <a:tc>
                  <a:txBody>
                    <a:bodyPr/>
                    <a:lstStyle/>
                    <a:p>
                      <a:pPr marL="0" algn="ctr" defTabSz="914395" rtl="0" eaLnBrk="1" latinLnBrk="0" hangingPunct="1"/>
                      <a:r>
                        <a:rPr lang="pt-BR" sz="1600" kern="1200" dirty="0">
                          <a:solidFill>
                            <a:schemeClr val="dk1"/>
                          </a:solidFill>
                          <a:latin typeface="+mn-lt"/>
                          <a:ea typeface="+mn-ea"/>
                          <a:cs typeface="+mn-cs"/>
                        </a:rPr>
                        <a:t>33</a:t>
                      </a:r>
                    </a:p>
                  </a:txBody>
                  <a:tcPr/>
                </a:tc>
                <a:extLst>
                  <a:ext uri="{0D108BD9-81ED-4DB2-BD59-A6C34878D82A}">
                    <a16:rowId xmlns="" xmlns:a16="http://schemas.microsoft.com/office/drawing/2014/main" val="3825156083"/>
                  </a:ext>
                </a:extLst>
              </a:tr>
              <a:tr h="504420">
                <a:tc>
                  <a:txBody>
                    <a:bodyPr/>
                    <a:lstStyle/>
                    <a:p>
                      <a:r>
                        <a:rPr lang="pt-BR" sz="1600" b="1" dirty="0"/>
                        <a:t>Notas Jurídicas</a:t>
                      </a:r>
                    </a:p>
                    <a:p>
                      <a:endParaRPr lang="pt-BR" sz="1600" dirty="0"/>
                    </a:p>
                  </a:txBody>
                  <a:tcPr/>
                </a:tc>
                <a:tc>
                  <a:txBody>
                    <a:bodyPr/>
                    <a:lstStyle/>
                    <a:p>
                      <a:pPr marL="0" algn="ctr" defTabSz="914395" rtl="0" eaLnBrk="1" latinLnBrk="0" hangingPunct="1"/>
                      <a:r>
                        <a:rPr lang="pt-BR" sz="1600" kern="1200" dirty="0">
                          <a:solidFill>
                            <a:schemeClr val="dk1"/>
                          </a:solidFill>
                          <a:latin typeface="+mn-lt"/>
                          <a:ea typeface="+mn-ea"/>
                          <a:cs typeface="+mn-cs"/>
                        </a:rPr>
                        <a:t>17</a:t>
                      </a:r>
                    </a:p>
                  </a:txBody>
                  <a:tcPr/>
                </a:tc>
                <a:extLst>
                  <a:ext uri="{0D108BD9-81ED-4DB2-BD59-A6C34878D82A}">
                    <a16:rowId xmlns="" xmlns:a16="http://schemas.microsoft.com/office/drawing/2014/main" val="3879843214"/>
                  </a:ext>
                </a:extLst>
              </a:tr>
              <a:tr h="929195">
                <a:tc>
                  <a:txBody>
                    <a:bodyPr/>
                    <a:lstStyle/>
                    <a:p>
                      <a:pPr algn="just"/>
                      <a:r>
                        <a:rPr lang="pt-BR" sz="1600" b="1" dirty="0"/>
                        <a:t>Elaboração/ Análises de Contratos e Convênios Contratos, Aditivos e Convênios </a:t>
                      </a:r>
                      <a:r>
                        <a:rPr lang="pt-BR" sz="1600" dirty="0"/>
                        <a:t>- 10</a:t>
                      </a:r>
                    </a:p>
                    <a:p>
                      <a:pPr algn="just"/>
                      <a:r>
                        <a:rPr lang="pt-BR" sz="1600" b="1" dirty="0"/>
                        <a:t>Convênios de Patrocínio (Projetos e ATHIS) </a:t>
                      </a:r>
                      <a:r>
                        <a:rPr lang="pt-BR" sz="1600" dirty="0"/>
                        <a:t>- 04</a:t>
                      </a:r>
                    </a:p>
                    <a:p>
                      <a:endParaRPr lang="pt-BR" sz="1600" dirty="0"/>
                    </a:p>
                  </a:txBody>
                  <a:tcPr/>
                </a:tc>
                <a:tc>
                  <a:txBody>
                    <a:bodyPr/>
                    <a:lstStyle/>
                    <a:p>
                      <a:pPr marL="0" algn="ctr" defTabSz="914395" rtl="0" eaLnBrk="1" latinLnBrk="0" hangingPunct="1"/>
                      <a:endParaRPr lang="pt-BR" sz="1600" kern="1200" dirty="0">
                        <a:solidFill>
                          <a:schemeClr val="dk1"/>
                        </a:solidFill>
                        <a:latin typeface="+mn-lt"/>
                        <a:ea typeface="+mn-ea"/>
                        <a:cs typeface="+mn-cs"/>
                      </a:endParaRPr>
                    </a:p>
                    <a:p>
                      <a:pPr marL="0" algn="ctr" defTabSz="914395" rtl="0" eaLnBrk="1" latinLnBrk="0" hangingPunct="1"/>
                      <a:r>
                        <a:rPr lang="pt-BR" sz="1600" kern="1200" dirty="0">
                          <a:solidFill>
                            <a:schemeClr val="dk1"/>
                          </a:solidFill>
                          <a:latin typeface="+mn-lt"/>
                          <a:ea typeface="+mn-ea"/>
                          <a:cs typeface="+mn-cs"/>
                        </a:rPr>
                        <a:t>14</a:t>
                      </a:r>
                    </a:p>
                  </a:txBody>
                  <a:tcPr/>
                </a:tc>
                <a:extLst>
                  <a:ext uri="{0D108BD9-81ED-4DB2-BD59-A6C34878D82A}">
                    <a16:rowId xmlns="" xmlns:a16="http://schemas.microsoft.com/office/drawing/2014/main" val="1861900841"/>
                  </a:ext>
                </a:extLst>
              </a:tr>
              <a:tr h="84955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pt-BR" sz="1600" b="1" dirty="0"/>
                        <a:t>Demandas Diversas:</a:t>
                      </a:r>
                    </a:p>
                    <a:p>
                      <a:pPr marL="0" marR="0" lvl="0" indent="0" algn="l" defTabSz="914395" rtl="0" eaLnBrk="1" fontAlgn="auto" latinLnBrk="0" hangingPunct="1">
                        <a:lnSpc>
                          <a:spcPct val="100000"/>
                        </a:lnSpc>
                        <a:spcBef>
                          <a:spcPts val="0"/>
                        </a:spcBef>
                        <a:spcAft>
                          <a:spcPts val="0"/>
                        </a:spcAft>
                        <a:buClrTx/>
                        <a:buSzTx/>
                        <a:buFontTx/>
                        <a:buNone/>
                        <a:tabLst/>
                        <a:defRPr/>
                      </a:pPr>
                      <a:endParaRPr lang="pt-BR" sz="500" dirty="0"/>
                    </a:p>
                    <a:p>
                      <a:r>
                        <a:rPr lang="pt-BR" sz="1600" b="1" u="sng" dirty="0"/>
                        <a:t>Elaboração de Portarias Normativas:</a:t>
                      </a:r>
                    </a:p>
                    <a:p>
                      <a:endParaRPr lang="pt-BR" sz="1600" b="1" u="sng" dirty="0"/>
                    </a:p>
                    <a:p>
                      <a:pPr marL="342900" marR="0" lvl="0" indent="-342900" algn="l" defTabSz="914395" rtl="0" eaLnBrk="1" fontAlgn="auto" latinLnBrk="0" hangingPunct="1">
                        <a:lnSpc>
                          <a:spcPct val="100000"/>
                        </a:lnSpc>
                        <a:spcBef>
                          <a:spcPts val="0"/>
                        </a:spcBef>
                        <a:spcAft>
                          <a:spcPts val="0"/>
                        </a:spcAft>
                        <a:buClrTx/>
                        <a:buSzTx/>
                        <a:buFontTx/>
                        <a:buAutoNum type="alphaLcParenR"/>
                        <a:tabLst/>
                        <a:defRPr/>
                      </a:pPr>
                      <a:r>
                        <a:rPr lang="pt-BR" sz="1600" dirty="0"/>
                        <a:t>Manual Interno de Licitações</a:t>
                      </a:r>
                    </a:p>
                    <a:p>
                      <a:pPr marL="0" marR="0" lvl="0" indent="0" algn="l" defTabSz="914395" rtl="0" eaLnBrk="1" fontAlgn="auto" latinLnBrk="0" hangingPunct="1">
                        <a:lnSpc>
                          <a:spcPct val="100000"/>
                        </a:lnSpc>
                        <a:spcBef>
                          <a:spcPts val="0"/>
                        </a:spcBef>
                        <a:spcAft>
                          <a:spcPts val="0"/>
                        </a:spcAft>
                        <a:buClrTx/>
                        <a:buSzTx/>
                        <a:buFontTx/>
                        <a:buNone/>
                        <a:tabLst/>
                        <a:defRPr/>
                      </a:pPr>
                      <a:endParaRPr lang="pt-BR" sz="1600" dirty="0"/>
                    </a:p>
                  </a:txBody>
                  <a:tcPr/>
                </a:tc>
                <a:tc rowSpan="3">
                  <a:txBody>
                    <a:bodyPr/>
                    <a:lstStyle/>
                    <a:p>
                      <a:pPr algn="ctr"/>
                      <a:endParaRPr lang="pt-BR" sz="1600" dirty="0"/>
                    </a:p>
                    <a:p>
                      <a:pPr algn="ctr"/>
                      <a:r>
                        <a:rPr lang="pt-BR" sz="1600" dirty="0"/>
                        <a:t>03</a:t>
                      </a:r>
                    </a:p>
                    <a:p>
                      <a:pPr algn="ctr"/>
                      <a:endParaRPr lang="pt-BR" sz="1600" dirty="0"/>
                    </a:p>
                  </a:txBody>
                  <a:tcPr/>
                </a:tc>
                <a:extLst>
                  <a:ext uri="{0D108BD9-81ED-4DB2-BD59-A6C34878D82A}">
                    <a16:rowId xmlns="" xmlns:a16="http://schemas.microsoft.com/office/drawing/2014/main" val="2685789122"/>
                  </a:ext>
                </a:extLst>
              </a:tr>
              <a:tr h="50442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pt-BR" sz="1600" dirty="0"/>
                        <a:t>b) Procedimento Administrativo de cobrança de dívida ativa</a:t>
                      </a:r>
                    </a:p>
                    <a:p>
                      <a:pPr marL="0" marR="0" lvl="0" indent="0" algn="l" defTabSz="914395" rtl="0" eaLnBrk="1" fontAlgn="auto" latinLnBrk="0" hangingPunct="1">
                        <a:lnSpc>
                          <a:spcPct val="100000"/>
                        </a:lnSpc>
                        <a:spcBef>
                          <a:spcPts val="0"/>
                        </a:spcBef>
                        <a:spcAft>
                          <a:spcPts val="0"/>
                        </a:spcAft>
                        <a:buClrTx/>
                        <a:buSzTx/>
                        <a:buFontTx/>
                        <a:buNone/>
                        <a:tabLst/>
                        <a:defRPr/>
                      </a:pPr>
                      <a:endParaRPr lang="pt-BR" sz="1600" dirty="0"/>
                    </a:p>
                  </a:txBody>
                  <a:tcPr/>
                </a:tc>
                <a:tc vMerge="1">
                  <a:txBody>
                    <a:bodyPr/>
                    <a:lstStyle/>
                    <a:p>
                      <a:pPr algn="just"/>
                      <a:endParaRPr lang="pt-BR" sz="1600" dirty="0"/>
                    </a:p>
                  </a:txBody>
                  <a:tcPr/>
                </a:tc>
                <a:extLst>
                  <a:ext uri="{0D108BD9-81ED-4DB2-BD59-A6C34878D82A}">
                    <a16:rowId xmlns="" xmlns:a16="http://schemas.microsoft.com/office/drawing/2014/main" val="920886369"/>
                  </a:ext>
                </a:extLst>
              </a:tr>
              <a:tr h="530968">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pt-BR" sz="1600" dirty="0"/>
                        <a:t>c) Revisão do Regimento Disciplinar</a:t>
                      </a:r>
                    </a:p>
                    <a:p>
                      <a:endParaRPr lang="pt-BR" dirty="0"/>
                    </a:p>
                  </a:txBody>
                  <a:tcPr/>
                </a:tc>
                <a:tc vMerge="1">
                  <a:txBody>
                    <a:bodyPr/>
                    <a:lstStyle/>
                    <a:p>
                      <a:endParaRPr lang="pt-BR" sz="1600" dirty="0"/>
                    </a:p>
                  </a:txBody>
                  <a:tcPr/>
                </a:tc>
                <a:extLst>
                  <a:ext uri="{0D108BD9-81ED-4DB2-BD59-A6C34878D82A}">
                    <a16:rowId xmlns="" xmlns:a16="http://schemas.microsoft.com/office/drawing/2014/main" val="2458299316"/>
                  </a:ext>
                </a:extLst>
              </a:tr>
            </a:tbl>
          </a:graphicData>
        </a:graphic>
      </p:graphicFrame>
      <p:sp>
        <p:nvSpPr>
          <p:cNvPr id="11" name="Título 4">
            <a:extLst>
              <a:ext uri="{FF2B5EF4-FFF2-40B4-BE49-F238E27FC236}">
                <a16:creationId xmlns="" xmlns:a16="http://schemas.microsoft.com/office/drawing/2014/main" id="{16372197-24F4-4A72-8A24-3C3986A14DAE}"/>
              </a:ext>
            </a:extLst>
          </p:cNvPr>
          <p:cNvSpPr txBox="1">
            <a:spLocks/>
          </p:cNvSpPr>
          <p:nvPr/>
        </p:nvSpPr>
        <p:spPr>
          <a:xfrm>
            <a:off x="570243" y="517980"/>
            <a:ext cx="9045650" cy="330847"/>
          </a:xfrm>
          <a:prstGeom prst="rect">
            <a:avLst/>
          </a:prstGeom>
        </p:spPr>
        <p:txBody>
          <a:bodyPr vert="horz" lIns="91440" tIns="45720" rIns="91440" bIns="45720" rtlCol="0" anchor="b">
            <a:normAutofit/>
          </a:bodyPr>
          <a:lstStyle>
            <a:lvl1pPr algn="ctr" defTabSz="914395"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1600" b="1" dirty="0">
                <a:solidFill>
                  <a:srgbClr val="44546A">
                    <a:lumMod val="50000"/>
                  </a:srgbClr>
                </a:solidFill>
                <a:latin typeface="Arial" panose="020B0604020202020204" pitchFamily="34" charset="0"/>
                <a:cs typeface="Arial" panose="020B0604020202020204" pitchFamily="34" charset="0"/>
              </a:rPr>
              <a:t>ATVIDADES INTERNAS DA ASSESSORIA JURÍDICA</a:t>
            </a:r>
          </a:p>
        </p:txBody>
      </p:sp>
    </p:spTree>
    <p:extLst>
      <p:ext uri="{BB962C8B-B14F-4D97-AF65-F5344CB8AC3E}">
        <p14:creationId xmlns:p14="http://schemas.microsoft.com/office/powerpoint/2010/main" val="21720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2"/>
          <a:stretch>
            <a:fillRect/>
          </a:stretch>
        </p:blipFill>
        <p:spPr>
          <a:xfrm>
            <a:off x="0" y="13252"/>
            <a:ext cx="9906000" cy="6858000"/>
          </a:xfrm>
          <a:prstGeom prst="rect">
            <a:avLst/>
          </a:prstGeom>
        </p:spPr>
      </p:pic>
      <p:sp>
        <p:nvSpPr>
          <p:cNvPr id="5" name="CaixaDeTexto 4">
            <a:extLst>
              <a:ext uri="{FF2B5EF4-FFF2-40B4-BE49-F238E27FC236}">
                <a16:creationId xmlns="" xmlns:a16="http://schemas.microsoft.com/office/drawing/2014/main" id="{29104C87-4DE3-2E49-9E0F-DF883596EDA8}"/>
              </a:ext>
            </a:extLst>
          </p:cNvPr>
          <p:cNvSpPr txBox="1"/>
          <p:nvPr/>
        </p:nvSpPr>
        <p:spPr>
          <a:xfrm>
            <a:off x="555573" y="476195"/>
            <a:ext cx="6967700"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AÇÕES EM DEFESA DOS ARQUITETOS</a:t>
            </a:r>
          </a:p>
        </p:txBody>
      </p:sp>
      <p:sp>
        <p:nvSpPr>
          <p:cNvPr id="7" name="Rectangle 11">
            <a:extLst>
              <a:ext uri="{FF2B5EF4-FFF2-40B4-BE49-F238E27FC236}">
                <a16:creationId xmlns="" xmlns:a16="http://schemas.microsoft.com/office/drawing/2014/main" id="{4CBBA23E-2A35-42C8-AED5-BE7CF8AF2220}"/>
              </a:ext>
            </a:extLst>
          </p:cNvPr>
          <p:cNvSpPr>
            <a:spLocks noChangeArrowheads="1"/>
          </p:cNvSpPr>
          <p:nvPr/>
        </p:nvSpPr>
        <p:spPr bwMode="auto">
          <a:xfrm>
            <a:off x="-1001110" y="4220478"/>
            <a:ext cx="172878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535003"/>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418070" y="1647333"/>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8" name="Rectangle 6">
            <a:extLst>
              <a:ext uri="{FF2B5EF4-FFF2-40B4-BE49-F238E27FC236}">
                <a16:creationId xmlns="" xmlns:a16="http://schemas.microsoft.com/office/drawing/2014/main" id="{3C596D3B-9573-48D8-B79C-07FCB8EA7567}"/>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9">
            <a:extLst>
              <a:ext uri="{FF2B5EF4-FFF2-40B4-BE49-F238E27FC236}">
                <a16:creationId xmlns="" xmlns:a16="http://schemas.microsoft.com/office/drawing/2014/main" id="{72B8E290-4F35-4BAA-9E16-3CABC27DEF01}"/>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2">
            <a:extLst>
              <a:ext uri="{FF2B5EF4-FFF2-40B4-BE49-F238E27FC236}">
                <a16:creationId xmlns="" xmlns:a16="http://schemas.microsoft.com/office/drawing/2014/main" id="{A24AEFF7-4141-4196-A169-78902268DE7B}"/>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1" name="Rectangle 15">
            <a:extLst>
              <a:ext uri="{FF2B5EF4-FFF2-40B4-BE49-F238E27FC236}">
                <a16:creationId xmlns="" xmlns:a16="http://schemas.microsoft.com/office/drawing/2014/main" id="{D677C1D6-844D-4FB8-87C0-82AC043618D3}"/>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8">
            <a:extLst>
              <a:ext uri="{FF2B5EF4-FFF2-40B4-BE49-F238E27FC236}">
                <a16:creationId xmlns="" xmlns:a16="http://schemas.microsoft.com/office/drawing/2014/main" id="{7592D971-4EBE-4AAE-94AD-281CF7B03F3B}"/>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21">
            <a:extLst>
              <a:ext uri="{FF2B5EF4-FFF2-40B4-BE49-F238E27FC236}">
                <a16:creationId xmlns="" xmlns:a16="http://schemas.microsoft.com/office/drawing/2014/main" id="{FB7331D6-35FB-4022-836A-6A5742965198}"/>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4">
            <a:extLst>
              <a:ext uri="{FF2B5EF4-FFF2-40B4-BE49-F238E27FC236}">
                <a16:creationId xmlns="" xmlns:a16="http://schemas.microsoft.com/office/drawing/2014/main" id="{BC1CF253-5C24-459E-B002-6AD1D9D50312}"/>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3">
            <a:extLst>
              <a:ext uri="{FF2B5EF4-FFF2-40B4-BE49-F238E27FC236}">
                <a16:creationId xmlns="" xmlns:a16="http://schemas.microsoft.com/office/drawing/2014/main" id="{2DE150B8-697D-4483-A6AB-E8E099E81D56}"/>
              </a:ext>
            </a:extLst>
          </p:cNvPr>
          <p:cNvSpPr>
            <a:spLocks noChangeArrowheads="1"/>
          </p:cNvSpPr>
          <p:nvPr/>
        </p:nvSpPr>
        <p:spPr bwMode="auto">
          <a:xfrm flipV="1">
            <a:off x="0" y="203060"/>
            <a:ext cx="6540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6" name="Rectangle 6">
            <a:extLst>
              <a:ext uri="{FF2B5EF4-FFF2-40B4-BE49-F238E27FC236}">
                <a16:creationId xmlns="" xmlns:a16="http://schemas.microsoft.com/office/drawing/2014/main" id="{5EF39436-45A8-47CC-A34F-5DC26C976213}"/>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7" name="Rectangle 9">
            <a:extLst>
              <a:ext uri="{FF2B5EF4-FFF2-40B4-BE49-F238E27FC236}">
                <a16:creationId xmlns="" xmlns:a16="http://schemas.microsoft.com/office/drawing/2014/main" id="{5C1AD8FA-01FE-4299-B702-D6637C340393}"/>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8" name="Rectangle 12">
            <a:extLst>
              <a:ext uri="{FF2B5EF4-FFF2-40B4-BE49-F238E27FC236}">
                <a16:creationId xmlns="" xmlns:a16="http://schemas.microsoft.com/office/drawing/2014/main" id="{B9BEA85D-C6FA-4531-B55C-A71BAB242FE3}"/>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9" name="Rectangle 15">
            <a:extLst>
              <a:ext uri="{FF2B5EF4-FFF2-40B4-BE49-F238E27FC236}">
                <a16:creationId xmlns="" xmlns:a16="http://schemas.microsoft.com/office/drawing/2014/main" id="{731F0E05-2F3A-42B4-BEB6-3FB2B85435A7}"/>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0" name="Rectangle 18">
            <a:extLst>
              <a:ext uri="{FF2B5EF4-FFF2-40B4-BE49-F238E27FC236}">
                <a16:creationId xmlns="" xmlns:a16="http://schemas.microsoft.com/office/drawing/2014/main" id="{AB05D71A-A35E-4CF2-B20A-019786B61E86}"/>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1" name="Rectangle 21">
            <a:extLst>
              <a:ext uri="{FF2B5EF4-FFF2-40B4-BE49-F238E27FC236}">
                <a16:creationId xmlns="" xmlns:a16="http://schemas.microsoft.com/office/drawing/2014/main" id="{AFCB9002-06DB-40D9-98C0-EF3FBF51E421}"/>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2" name="Rectangle 3">
            <a:extLst>
              <a:ext uri="{FF2B5EF4-FFF2-40B4-BE49-F238E27FC236}">
                <a16:creationId xmlns="" xmlns:a16="http://schemas.microsoft.com/office/drawing/2014/main" id="{BFE14134-4024-4627-ACBB-31E200B6B11D}"/>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3" name="Rectangle 6">
            <a:extLst>
              <a:ext uri="{FF2B5EF4-FFF2-40B4-BE49-F238E27FC236}">
                <a16:creationId xmlns="" xmlns:a16="http://schemas.microsoft.com/office/drawing/2014/main" id="{7124F03C-0CA9-4F1A-AE6E-889D2CBF4AE3}"/>
              </a:ext>
            </a:extLst>
          </p:cNvPr>
          <p:cNvSpPr>
            <a:spLocks noChangeArrowheads="1"/>
          </p:cNvSpPr>
          <p:nvPr/>
        </p:nvSpPr>
        <p:spPr bwMode="auto">
          <a:xfrm flipV="1">
            <a:off x="-273517" y="-605330"/>
            <a:ext cx="2976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4" name="Rectangle 9">
            <a:extLst>
              <a:ext uri="{FF2B5EF4-FFF2-40B4-BE49-F238E27FC236}">
                <a16:creationId xmlns="" xmlns:a16="http://schemas.microsoft.com/office/drawing/2014/main" id="{495CA4F5-58F1-43CD-9166-96A279A91FE2}"/>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5" name="Rectangle 12">
            <a:extLst>
              <a:ext uri="{FF2B5EF4-FFF2-40B4-BE49-F238E27FC236}">
                <a16:creationId xmlns="" xmlns:a16="http://schemas.microsoft.com/office/drawing/2014/main" id="{53951AFE-7BC8-4760-AC11-630B78A7961B}"/>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6" name="Rectangle 15">
            <a:extLst>
              <a:ext uri="{FF2B5EF4-FFF2-40B4-BE49-F238E27FC236}">
                <a16:creationId xmlns="" xmlns:a16="http://schemas.microsoft.com/office/drawing/2014/main" id="{91EBC74C-1150-4958-BEAC-1B4F88621F11}"/>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7" name="Rectangle 18">
            <a:extLst>
              <a:ext uri="{FF2B5EF4-FFF2-40B4-BE49-F238E27FC236}">
                <a16:creationId xmlns="" xmlns:a16="http://schemas.microsoft.com/office/drawing/2014/main" id="{B902ADEE-3D02-4B28-9AEA-F07E13584557}"/>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8" name="Rectangle 21">
            <a:extLst>
              <a:ext uri="{FF2B5EF4-FFF2-40B4-BE49-F238E27FC236}">
                <a16:creationId xmlns="" xmlns:a16="http://schemas.microsoft.com/office/drawing/2014/main" id="{ABCCCE22-F95F-4E8A-8496-76D22462F36E}"/>
              </a:ext>
            </a:extLst>
          </p:cNvPr>
          <p:cNvSpPr>
            <a:spLocks noChangeArrowheads="1"/>
          </p:cNvSpPr>
          <p:nvPr/>
        </p:nvSpPr>
        <p:spPr bwMode="auto">
          <a:xfrm flipV="1">
            <a:off x="3431572" y="-523081"/>
            <a:ext cx="5201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9" name="Rectangle 24">
            <a:extLst>
              <a:ext uri="{FF2B5EF4-FFF2-40B4-BE49-F238E27FC236}">
                <a16:creationId xmlns="" xmlns:a16="http://schemas.microsoft.com/office/drawing/2014/main" id="{EE291CBA-51A6-4E86-9AE1-3B394D9934B3}"/>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0" name="Rectangle 3">
            <a:extLst>
              <a:ext uri="{FF2B5EF4-FFF2-40B4-BE49-F238E27FC236}">
                <a16:creationId xmlns="" xmlns:a16="http://schemas.microsoft.com/office/drawing/2014/main" id="{CDFDA032-55E8-4F3E-A138-A97FB1F8D134}"/>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41" name="Picture 2" descr="Photo by CAU/GO on March 02, 2020. Nenhuma descrição de foto disponível..">
            <a:extLst>
              <a:ext uri="{FF2B5EF4-FFF2-40B4-BE49-F238E27FC236}">
                <a16:creationId xmlns="" xmlns:a16="http://schemas.microsoft.com/office/drawing/2014/main" id="{D9D59A9F-1FC6-4C0B-A3F5-7377FDE76D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9616" y="3786088"/>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6">
            <a:extLst>
              <a:ext uri="{FF2B5EF4-FFF2-40B4-BE49-F238E27FC236}">
                <a16:creationId xmlns="" xmlns:a16="http://schemas.microsoft.com/office/drawing/2014/main" id="{DD47A7AE-3466-4EF4-8360-E362B3373226}"/>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3" name="Rectangle 9">
            <a:extLst>
              <a:ext uri="{FF2B5EF4-FFF2-40B4-BE49-F238E27FC236}">
                <a16:creationId xmlns="" xmlns:a16="http://schemas.microsoft.com/office/drawing/2014/main" id="{B1020D4E-1E50-486A-BD75-E8D383566812}"/>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4" name="Rectangle 12">
            <a:extLst>
              <a:ext uri="{FF2B5EF4-FFF2-40B4-BE49-F238E27FC236}">
                <a16:creationId xmlns="" xmlns:a16="http://schemas.microsoft.com/office/drawing/2014/main" id="{DE03660D-6277-4390-B47B-1E447C7F5669}"/>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45" name="Picture 11" descr="Photo by CAU/GO on April 14, 2020. A imagem pode conter: texto que diz &quot;Conselho pede retificação de edital da Prefeitura, por mais 15 vagas para arquitetos CAU/GO uiteturae&quot;.">
            <a:extLst>
              <a:ext uri="{FF2B5EF4-FFF2-40B4-BE49-F238E27FC236}">
                <a16:creationId xmlns="" xmlns:a16="http://schemas.microsoft.com/office/drawing/2014/main" id="{B78C1523-F111-465A-B4B3-A9747E540E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4308" y="3786087"/>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15">
            <a:extLst>
              <a:ext uri="{FF2B5EF4-FFF2-40B4-BE49-F238E27FC236}">
                <a16:creationId xmlns="" xmlns:a16="http://schemas.microsoft.com/office/drawing/2014/main" id="{FA66D66F-AA8D-43E9-B058-998C864110AD}"/>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47" name="Picture 14" descr="Photo by CAU/GO on April 15, 2020. A imagem pode conter: texto.">
            <a:extLst>
              <a:ext uri="{FF2B5EF4-FFF2-40B4-BE49-F238E27FC236}">
                <a16:creationId xmlns="" xmlns:a16="http://schemas.microsoft.com/office/drawing/2014/main" id="{0AC1C76E-2EFA-41AB-9F50-855A83F418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573" y="3792776"/>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18">
            <a:extLst>
              <a:ext uri="{FF2B5EF4-FFF2-40B4-BE49-F238E27FC236}">
                <a16:creationId xmlns="" xmlns:a16="http://schemas.microsoft.com/office/drawing/2014/main" id="{7DD74013-E5E4-4922-A277-005218C3206E}"/>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49" name="Picture 17" descr="Photo by CAU/GO on April 17, 2020. A imagem pode conter: texto que diz &quot;Conselho solicita ampliação de vagas para arquitetos em edital da Goinfra CAU/GO Arquitetura eGoias&quot;.">
            <a:extLst>
              <a:ext uri="{FF2B5EF4-FFF2-40B4-BE49-F238E27FC236}">
                <a16:creationId xmlns="" xmlns:a16="http://schemas.microsoft.com/office/drawing/2014/main" id="{5CABEE45-5B3E-46E8-8665-F00C2B0C8A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6962" y="3786087"/>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21">
            <a:extLst>
              <a:ext uri="{FF2B5EF4-FFF2-40B4-BE49-F238E27FC236}">
                <a16:creationId xmlns="" xmlns:a16="http://schemas.microsoft.com/office/drawing/2014/main" id="{C7BA8AF5-BFD3-44CF-81FF-C3944B436ED5}"/>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51" name="Rectangle 24">
            <a:extLst>
              <a:ext uri="{FF2B5EF4-FFF2-40B4-BE49-F238E27FC236}">
                <a16:creationId xmlns="" xmlns:a16="http://schemas.microsoft.com/office/drawing/2014/main" id="{1562FA22-B2CF-4D0E-8065-66513FD18A9C}"/>
              </a:ext>
            </a:extLst>
          </p:cNvPr>
          <p:cNvSpPr>
            <a:spLocks noChangeArrowheads="1"/>
          </p:cNvSpPr>
          <p:nvPr/>
        </p:nvSpPr>
        <p:spPr bwMode="auto">
          <a:xfrm>
            <a:off x="0" y="45720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52" name="CaixaDeTexto 51">
            <a:extLst>
              <a:ext uri="{FF2B5EF4-FFF2-40B4-BE49-F238E27FC236}">
                <a16:creationId xmlns="" xmlns:a16="http://schemas.microsoft.com/office/drawing/2014/main" id="{9F75FAB4-1055-D243-B51E-3115F113B9BC}"/>
              </a:ext>
            </a:extLst>
          </p:cNvPr>
          <p:cNvSpPr txBox="1"/>
          <p:nvPr/>
        </p:nvSpPr>
        <p:spPr>
          <a:xfrm>
            <a:off x="555574" y="847619"/>
            <a:ext cx="8684120" cy="2677656"/>
          </a:xfrm>
          <a:prstGeom prst="rect">
            <a:avLst/>
          </a:prstGeom>
          <a:noFill/>
        </p:spPr>
        <p:txBody>
          <a:bodyPr wrap="square" numCol="1" rtlCol="0">
            <a:spAutoFit/>
          </a:bodyPr>
          <a:lstStyle/>
          <a:p>
            <a:pPr algn="just"/>
            <a:r>
              <a:rPr lang="pt-BR" sz="1400" dirty="0">
                <a:latin typeface="Arial" panose="020B0604020202020204" pitchFamily="34" charset="0"/>
                <a:cs typeface="Arial" panose="020B0604020202020204" pitchFamily="34" charset="0"/>
              </a:rPr>
              <a:t>Durante o ano, a Assessoria Jurídica do Conselho notificou e pediu retificações em diversos editais que tratavam da contratação de serviços de Arquitetura e Urbanismo.</a:t>
            </a:r>
          </a:p>
          <a:p>
            <a:pPr algn="just"/>
            <a:endParaRPr lang="pt-BR" sz="14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Foram editais de contratação de pessoal para atividades de elaboração de projetos arquitetônicos, acompanhamento de obras, a maioria delas ligadas a geração de espaços hospitalares ou de apoio as ações da pandemia.</a:t>
            </a:r>
          </a:p>
          <a:p>
            <a:pPr algn="just"/>
            <a:endParaRPr lang="pt-BR" sz="14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O piso salarial dos profissionais também foi alvo de orientações realizadas pelo Conselho junto aos contratantes.</a:t>
            </a:r>
          </a:p>
          <a:p>
            <a:pPr algn="just"/>
            <a:endParaRPr lang="pt-BR" sz="14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Um canal de atendimento junto aos profissionais se manteve aberto durante todo o ano para orientações sobre contratos e procedimentos de segurança durante a pandemia, entre outros assuntos.</a:t>
            </a:r>
          </a:p>
        </p:txBody>
      </p:sp>
    </p:spTree>
    <p:extLst>
      <p:ext uri="{BB962C8B-B14F-4D97-AF65-F5344CB8AC3E}">
        <p14:creationId xmlns:p14="http://schemas.microsoft.com/office/powerpoint/2010/main" val="6845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2083069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m 13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27295"/>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05203" y="88526"/>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 Resultados e Desempenho da Gestão </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273187" y="724463"/>
            <a:ext cx="8895594" cy="22543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4" name="Retângulo de cantos arredondados 3"/>
          <p:cNvSpPr/>
          <p:nvPr/>
        </p:nvSpPr>
        <p:spPr>
          <a:xfrm>
            <a:off x="446584" y="1125366"/>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de cantos arredondados 4"/>
          <p:cNvSpPr/>
          <p:nvPr/>
        </p:nvSpPr>
        <p:spPr>
          <a:xfrm>
            <a:off x="634843" y="1463920"/>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496421" y="1069726"/>
            <a:ext cx="2326887"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Fiscalização Mín. 15% </a:t>
            </a:r>
          </a:p>
        </p:txBody>
      </p:sp>
      <p:sp>
        <p:nvSpPr>
          <p:cNvPr id="7" name="CaixaDeTexto 6"/>
          <p:cNvSpPr txBox="1"/>
          <p:nvPr/>
        </p:nvSpPr>
        <p:spPr>
          <a:xfrm>
            <a:off x="1015545" y="1420890"/>
            <a:ext cx="1204882" cy="369332"/>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R$ 539.693</a:t>
            </a:r>
            <a:r>
              <a:rPr lang="pt-BR" dirty="0">
                <a:latin typeface="Arial" panose="020B0604020202020204" pitchFamily="34" charset="0"/>
                <a:cs typeface="Arial" panose="020B0604020202020204" pitchFamily="34" charset="0"/>
              </a:rPr>
              <a:t> </a:t>
            </a:r>
          </a:p>
        </p:txBody>
      </p:sp>
      <p:sp>
        <p:nvSpPr>
          <p:cNvPr id="33" name="Retângulo de cantos arredondados 32"/>
          <p:cNvSpPr/>
          <p:nvPr/>
        </p:nvSpPr>
        <p:spPr>
          <a:xfrm>
            <a:off x="2889116" y="1146814"/>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latin typeface="Arial" panose="020B0604020202020204" pitchFamily="34" charset="0"/>
                <a:cs typeface="Arial" panose="020B0604020202020204" pitchFamily="34" charset="0"/>
              </a:rPr>
              <a:t>15,3</a:t>
            </a:r>
          </a:p>
        </p:txBody>
      </p:sp>
      <p:sp>
        <p:nvSpPr>
          <p:cNvPr id="42" name="Retângulo de cantos arredondados 41"/>
          <p:cNvSpPr/>
          <p:nvPr/>
        </p:nvSpPr>
        <p:spPr>
          <a:xfrm>
            <a:off x="3708438" y="1125366"/>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solidFill>
                  <a:schemeClr val="tx2">
                    <a:lumMod val="50000"/>
                  </a:schemeClr>
                </a:solidFill>
                <a:latin typeface="Arial" panose="020B0604020202020204" pitchFamily="34" charset="0"/>
                <a:cs typeface="Arial" panose="020B0604020202020204" pitchFamily="34" charset="0"/>
              </a:rPr>
              <a:t>Tornar a fiscalização um vetor de melhoria do exercício da Arquitetura e Urbanismo</a:t>
            </a:r>
          </a:p>
        </p:txBody>
      </p:sp>
      <p:sp>
        <p:nvSpPr>
          <p:cNvPr id="43" name="Retângulo de cantos arredondados 42"/>
          <p:cNvSpPr/>
          <p:nvPr/>
        </p:nvSpPr>
        <p:spPr>
          <a:xfrm>
            <a:off x="7224149" y="1125366"/>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de cantos arredondados 43"/>
          <p:cNvSpPr/>
          <p:nvPr/>
        </p:nvSpPr>
        <p:spPr>
          <a:xfrm>
            <a:off x="7412409" y="1179430"/>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CaixaDeTexto 45"/>
          <p:cNvSpPr txBox="1"/>
          <p:nvPr/>
        </p:nvSpPr>
        <p:spPr>
          <a:xfrm>
            <a:off x="7640807" y="1268388"/>
            <a:ext cx="807987"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599 </a:t>
            </a:r>
          </a:p>
        </p:txBody>
      </p:sp>
      <p:sp>
        <p:nvSpPr>
          <p:cNvPr id="47" name="Retângulo de cantos arredondados 46"/>
          <p:cNvSpPr/>
          <p:nvPr/>
        </p:nvSpPr>
        <p:spPr>
          <a:xfrm>
            <a:off x="446584" y="1860061"/>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de cantos arredondados 47"/>
          <p:cNvSpPr/>
          <p:nvPr/>
        </p:nvSpPr>
        <p:spPr>
          <a:xfrm>
            <a:off x="634843" y="2198615"/>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aixaDeTexto 48"/>
          <p:cNvSpPr txBox="1"/>
          <p:nvPr/>
        </p:nvSpPr>
        <p:spPr>
          <a:xfrm>
            <a:off x="460333" y="1804421"/>
            <a:ext cx="2539061"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Atendimento Mín. 10%</a:t>
            </a:r>
          </a:p>
        </p:txBody>
      </p:sp>
      <p:sp>
        <p:nvSpPr>
          <p:cNvPr id="50" name="CaixaDeTexto 49"/>
          <p:cNvSpPr txBox="1"/>
          <p:nvPr/>
        </p:nvSpPr>
        <p:spPr>
          <a:xfrm>
            <a:off x="1021030" y="2209788"/>
            <a:ext cx="1163938" cy="584775"/>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R$ 392.326 </a:t>
            </a:r>
          </a:p>
          <a:p>
            <a:r>
              <a:rPr lang="pt-BR" dirty="0">
                <a:latin typeface="Arial" panose="020B0604020202020204" pitchFamily="34" charset="0"/>
                <a:cs typeface="Arial" panose="020B0604020202020204" pitchFamily="34" charset="0"/>
              </a:rPr>
              <a:t> </a:t>
            </a:r>
          </a:p>
        </p:txBody>
      </p:sp>
      <p:sp>
        <p:nvSpPr>
          <p:cNvPr id="51" name="Retângulo de cantos arredondados 50"/>
          <p:cNvSpPr/>
          <p:nvPr/>
        </p:nvSpPr>
        <p:spPr>
          <a:xfrm>
            <a:off x="2909436" y="1881509"/>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latin typeface="Arial" panose="020B0604020202020204" pitchFamily="34" charset="0"/>
                <a:cs typeface="Arial" panose="020B0604020202020204" pitchFamily="34" charset="0"/>
              </a:rPr>
              <a:t>11,1</a:t>
            </a:r>
          </a:p>
        </p:txBody>
      </p:sp>
      <p:sp>
        <p:nvSpPr>
          <p:cNvPr id="52" name="Retângulo de cantos arredondados 51"/>
          <p:cNvSpPr/>
          <p:nvPr/>
        </p:nvSpPr>
        <p:spPr>
          <a:xfrm>
            <a:off x="3708438" y="1860061"/>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dirty="0">
                <a:solidFill>
                  <a:schemeClr val="tx1"/>
                </a:solidFill>
                <a:latin typeface="Arial" panose="020B0604020202020204" pitchFamily="34" charset="0"/>
                <a:cs typeface="Arial" panose="020B0604020202020204" pitchFamily="34" charset="0"/>
              </a:rPr>
              <a:t>Assegurar a eficácia no atendimento e no relacionamento com os arquitetos e urbanistas e a sociedade </a:t>
            </a:r>
            <a:endParaRPr lang="pt-BR" sz="1200" dirty="0">
              <a:solidFill>
                <a:schemeClr val="tx1"/>
              </a:solidFill>
            </a:endParaRPr>
          </a:p>
        </p:txBody>
      </p:sp>
      <p:sp>
        <p:nvSpPr>
          <p:cNvPr id="58" name="Retângulo de cantos arredondados 57"/>
          <p:cNvSpPr/>
          <p:nvPr/>
        </p:nvSpPr>
        <p:spPr>
          <a:xfrm>
            <a:off x="446584" y="2586499"/>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de cantos arredondados 58"/>
          <p:cNvSpPr/>
          <p:nvPr/>
        </p:nvSpPr>
        <p:spPr>
          <a:xfrm>
            <a:off x="634843" y="2925053"/>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CaixaDeTexto 59"/>
          <p:cNvSpPr txBox="1"/>
          <p:nvPr/>
        </p:nvSpPr>
        <p:spPr>
          <a:xfrm>
            <a:off x="460333" y="2530859"/>
            <a:ext cx="2310483"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Comunicação Mín. 3%</a:t>
            </a:r>
          </a:p>
        </p:txBody>
      </p:sp>
      <p:sp>
        <p:nvSpPr>
          <p:cNvPr id="61" name="CaixaDeTexto 60"/>
          <p:cNvSpPr txBox="1"/>
          <p:nvPr/>
        </p:nvSpPr>
        <p:spPr>
          <a:xfrm>
            <a:off x="1021030" y="2881508"/>
            <a:ext cx="1163938" cy="369332"/>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R$ 259.314</a:t>
            </a:r>
            <a:r>
              <a:rPr lang="pt-BR" dirty="0">
                <a:latin typeface="Arial" panose="020B0604020202020204" pitchFamily="34" charset="0"/>
                <a:cs typeface="Arial" panose="020B0604020202020204" pitchFamily="34" charset="0"/>
              </a:rPr>
              <a:t> </a:t>
            </a:r>
          </a:p>
        </p:txBody>
      </p:sp>
      <p:sp>
        <p:nvSpPr>
          <p:cNvPr id="62" name="Retângulo de cantos arredondados 61"/>
          <p:cNvSpPr/>
          <p:nvPr/>
        </p:nvSpPr>
        <p:spPr>
          <a:xfrm>
            <a:off x="2889116" y="2607947"/>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latin typeface="Arial" panose="020B0604020202020204" pitchFamily="34" charset="0"/>
                <a:cs typeface="Arial" panose="020B0604020202020204" pitchFamily="34" charset="0"/>
              </a:rPr>
              <a:t> 7,4</a:t>
            </a:r>
          </a:p>
        </p:txBody>
      </p:sp>
      <p:sp>
        <p:nvSpPr>
          <p:cNvPr id="63" name="Retângulo de cantos arredondados 62"/>
          <p:cNvSpPr/>
          <p:nvPr/>
        </p:nvSpPr>
        <p:spPr>
          <a:xfrm>
            <a:off x="3708438" y="2586499"/>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dirty="0">
                <a:solidFill>
                  <a:schemeClr val="tx1"/>
                </a:solidFill>
                <a:latin typeface="Arial" panose="020B0604020202020204" pitchFamily="34" charset="0"/>
                <a:cs typeface="Arial" panose="020B0604020202020204" pitchFamily="34" charset="0"/>
              </a:rPr>
              <a:t>Assegurar a eficácia no relacionamento e comunicação com a sociedade</a:t>
            </a:r>
            <a:endParaRPr lang="pt-BR" sz="1200" dirty="0">
              <a:solidFill>
                <a:schemeClr val="tx1"/>
              </a:solidFill>
            </a:endParaRPr>
          </a:p>
        </p:txBody>
      </p:sp>
      <p:sp>
        <p:nvSpPr>
          <p:cNvPr id="68" name="Retângulo de cantos arredondados 67"/>
          <p:cNvSpPr/>
          <p:nvPr/>
        </p:nvSpPr>
        <p:spPr>
          <a:xfrm>
            <a:off x="446584" y="3321194"/>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tângulo de cantos arredondados 68"/>
          <p:cNvSpPr/>
          <p:nvPr/>
        </p:nvSpPr>
        <p:spPr>
          <a:xfrm>
            <a:off x="634843" y="3659748"/>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CaixaDeTexto 69"/>
          <p:cNvSpPr txBox="1"/>
          <p:nvPr/>
        </p:nvSpPr>
        <p:spPr>
          <a:xfrm>
            <a:off x="618342" y="3265554"/>
            <a:ext cx="2218492"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Patrocínio Máx. 5%</a:t>
            </a:r>
          </a:p>
        </p:txBody>
      </p:sp>
      <p:sp>
        <p:nvSpPr>
          <p:cNvPr id="71" name="CaixaDeTexto 70"/>
          <p:cNvSpPr txBox="1"/>
          <p:nvPr/>
        </p:nvSpPr>
        <p:spPr>
          <a:xfrm>
            <a:off x="1066386" y="3602862"/>
            <a:ext cx="1234439" cy="369332"/>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R$ 80.000</a:t>
            </a:r>
            <a:r>
              <a:rPr lang="pt-BR" dirty="0">
                <a:latin typeface="Arial" panose="020B0604020202020204" pitchFamily="34" charset="0"/>
                <a:cs typeface="Arial" panose="020B0604020202020204" pitchFamily="34" charset="0"/>
              </a:rPr>
              <a:t> </a:t>
            </a:r>
          </a:p>
        </p:txBody>
      </p:sp>
      <p:sp>
        <p:nvSpPr>
          <p:cNvPr id="72" name="Retângulo de cantos arredondados 71"/>
          <p:cNvSpPr/>
          <p:nvPr/>
        </p:nvSpPr>
        <p:spPr>
          <a:xfrm>
            <a:off x="2889116" y="3342642"/>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latin typeface="Arial" panose="020B0604020202020204" pitchFamily="34" charset="0"/>
                <a:cs typeface="Arial" panose="020B0604020202020204" pitchFamily="34" charset="0"/>
              </a:rPr>
              <a:t> 2,3</a:t>
            </a:r>
          </a:p>
        </p:txBody>
      </p:sp>
      <p:sp>
        <p:nvSpPr>
          <p:cNvPr id="73" name="Retângulo de cantos arredondados 72"/>
          <p:cNvSpPr/>
          <p:nvPr/>
        </p:nvSpPr>
        <p:spPr>
          <a:xfrm>
            <a:off x="3708438" y="3321194"/>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100" b="1" dirty="0">
                <a:solidFill>
                  <a:schemeClr val="tx2">
                    <a:lumMod val="50000"/>
                  </a:schemeClr>
                </a:solidFill>
                <a:latin typeface="Arial" panose="020B0604020202020204" pitchFamily="34" charset="0"/>
                <a:cs typeface="Arial" panose="020B0604020202020204" pitchFamily="34" charset="0"/>
              </a:rPr>
              <a:t>Estimular o conhecimento, o uso de processos criativos e a difusão das melhores práticas em Arquitetura e Urbanismo</a:t>
            </a:r>
          </a:p>
        </p:txBody>
      </p:sp>
      <p:sp>
        <p:nvSpPr>
          <p:cNvPr id="81" name="Retângulo de cantos arredondados 80"/>
          <p:cNvSpPr/>
          <p:nvPr/>
        </p:nvSpPr>
        <p:spPr>
          <a:xfrm>
            <a:off x="2872417" y="4086053"/>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latin typeface="Arial" panose="020B0604020202020204" pitchFamily="34" charset="0"/>
                <a:cs typeface="Arial" panose="020B0604020202020204" pitchFamily="34" charset="0"/>
              </a:rPr>
              <a:t>11,6</a:t>
            </a:r>
          </a:p>
        </p:txBody>
      </p:sp>
      <p:sp>
        <p:nvSpPr>
          <p:cNvPr id="82" name="Retângulo de cantos arredondados 81"/>
          <p:cNvSpPr/>
          <p:nvPr/>
        </p:nvSpPr>
        <p:spPr>
          <a:xfrm>
            <a:off x="3691739" y="4064605"/>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dirty="0">
                <a:solidFill>
                  <a:schemeClr val="tx1"/>
                </a:solidFill>
                <a:latin typeface="Arial" panose="020B0604020202020204" pitchFamily="34" charset="0"/>
                <a:cs typeface="Arial" panose="020B0604020202020204" pitchFamily="34" charset="0"/>
              </a:rPr>
              <a:t>Assegurar a eficácia no relacionamento e comunicação com a sociedade</a:t>
            </a:r>
            <a:endParaRPr lang="pt-BR" sz="1200" dirty="0">
              <a:solidFill>
                <a:schemeClr val="tx1"/>
              </a:solidFill>
            </a:endParaRPr>
          </a:p>
        </p:txBody>
      </p:sp>
      <p:sp>
        <p:nvSpPr>
          <p:cNvPr id="87" name="Retângulo de cantos arredondados 86"/>
          <p:cNvSpPr/>
          <p:nvPr/>
        </p:nvSpPr>
        <p:spPr>
          <a:xfrm>
            <a:off x="429885" y="4791043"/>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Retângulo de cantos arredondados 87"/>
          <p:cNvSpPr/>
          <p:nvPr/>
        </p:nvSpPr>
        <p:spPr>
          <a:xfrm>
            <a:off x="618144" y="5129597"/>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CaixaDeTexto 88"/>
          <p:cNvSpPr txBox="1"/>
          <p:nvPr/>
        </p:nvSpPr>
        <p:spPr>
          <a:xfrm>
            <a:off x="439083" y="4735403"/>
            <a:ext cx="2194874"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Capacitação Mín. 2%</a:t>
            </a:r>
          </a:p>
        </p:txBody>
      </p:sp>
      <p:sp>
        <p:nvSpPr>
          <p:cNvPr id="90" name="CaixaDeTexto 89"/>
          <p:cNvSpPr txBox="1"/>
          <p:nvPr/>
        </p:nvSpPr>
        <p:spPr>
          <a:xfrm>
            <a:off x="1069030" y="5086948"/>
            <a:ext cx="1317115" cy="369332"/>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R$ 7.499  </a:t>
            </a:r>
            <a:r>
              <a:rPr lang="pt-BR" dirty="0">
                <a:latin typeface="Arial" panose="020B0604020202020204" pitchFamily="34" charset="0"/>
                <a:cs typeface="Arial" panose="020B0604020202020204" pitchFamily="34" charset="0"/>
              </a:rPr>
              <a:t> </a:t>
            </a:r>
          </a:p>
        </p:txBody>
      </p:sp>
      <p:sp>
        <p:nvSpPr>
          <p:cNvPr id="91" name="Retângulo de cantos arredondados 90"/>
          <p:cNvSpPr/>
          <p:nvPr/>
        </p:nvSpPr>
        <p:spPr>
          <a:xfrm>
            <a:off x="2872417" y="4812491"/>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latin typeface="Arial" panose="020B0604020202020204" pitchFamily="34" charset="0"/>
                <a:cs typeface="Arial" panose="020B0604020202020204" pitchFamily="34" charset="0"/>
              </a:rPr>
              <a:t> 0,4</a:t>
            </a:r>
          </a:p>
        </p:txBody>
      </p:sp>
      <p:sp>
        <p:nvSpPr>
          <p:cNvPr id="92" name="Retângulo de cantos arredondados 91"/>
          <p:cNvSpPr/>
          <p:nvPr/>
        </p:nvSpPr>
        <p:spPr>
          <a:xfrm>
            <a:off x="3691739" y="4791043"/>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solidFill>
                  <a:schemeClr val="tx2">
                    <a:lumMod val="50000"/>
                  </a:schemeClr>
                </a:solidFill>
                <a:latin typeface="Arial" panose="020B0604020202020204" pitchFamily="34" charset="0"/>
                <a:cs typeface="Arial" panose="020B0604020202020204" pitchFamily="34" charset="0"/>
              </a:rPr>
              <a:t>Desenvolver competências de dirigentes e colaboradores</a:t>
            </a:r>
          </a:p>
        </p:txBody>
      </p:sp>
      <p:sp>
        <p:nvSpPr>
          <p:cNvPr id="97" name="Retângulo de cantos arredondados 96"/>
          <p:cNvSpPr/>
          <p:nvPr/>
        </p:nvSpPr>
        <p:spPr>
          <a:xfrm>
            <a:off x="429885" y="5525738"/>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Retângulo de cantos arredondados 97"/>
          <p:cNvSpPr/>
          <p:nvPr/>
        </p:nvSpPr>
        <p:spPr>
          <a:xfrm>
            <a:off x="598372" y="5864292"/>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CaixaDeTexto 98"/>
          <p:cNvSpPr txBox="1"/>
          <p:nvPr/>
        </p:nvSpPr>
        <p:spPr>
          <a:xfrm>
            <a:off x="865802" y="5510738"/>
            <a:ext cx="1905013"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ATHIS Mín. 2%</a:t>
            </a:r>
          </a:p>
        </p:txBody>
      </p:sp>
      <p:sp>
        <p:nvSpPr>
          <p:cNvPr id="100" name="CaixaDeTexto 99"/>
          <p:cNvSpPr txBox="1"/>
          <p:nvPr/>
        </p:nvSpPr>
        <p:spPr>
          <a:xfrm>
            <a:off x="1000179" y="5820747"/>
            <a:ext cx="1317115" cy="369332"/>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R$ 69.600</a:t>
            </a:r>
            <a:r>
              <a:rPr lang="pt-BR" dirty="0">
                <a:latin typeface="Arial" panose="020B0604020202020204" pitchFamily="34" charset="0"/>
                <a:cs typeface="Arial" panose="020B0604020202020204" pitchFamily="34" charset="0"/>
              </a:rPr>
              <a:t> </a:t>
            </a:r>
          </a:p>
        </p:txBody>
      </p:sp>
      <p:sp>
        <p:nvSpPr>
          <p:cNvPr id="101" name="Retângulo de cantos arredondados 100"/>
          <p:cNvSpPr/>
          <p:nvPr/>
        </p:nvSpPr>
        <p:spPr>
          <a:xfrm>
            <a:off x="2872417" y="5547186"/>
            <a:ext cx="646831" cy="5900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b="1" dirty="0">
                <a:latin typeface="Arial" panose="020B0604020202020204" pitchFamily="34" charset="0"/>
                <a:cs typeface="Arial" panose="020B0604020202020204" pitchFamily="34" charset="0"/>
              </a:rPr>
              <a:t> 2,0</a:t>
            </a:r>
          </a:p>
        </p:txBody>
      </p:sp>
      <p:sp>
        <p:nvSpPr>
          <p:cNvPr id="102" name="Retângulo de cantos arredondados 101"/>
          <p:cNvSpPr/>
          <p:nvPr/>
        </p:nvSpPr>
        <p:spPr>
          <a:xfrm>
            <a:off x="3691739" y="5525738"/>
            <a:ext cx="3343220" cy="5900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solidFill>
                  <a:schemeClr val="tx2">
                    <a:lumMod val="50000"/>
                  </a:schemeClr>
                </a:solidFill>
                <a:latin typeface="Arial" panose="020B0604020202020204" pitchFamily="34" charset="0"/>
                <a:cs typeface="Arial" panose="020B0604020202020204" pitchFamily="34" charset="0"/>
              </a:rPr>
              <a:t>Fomentar o acesso da sociedade à Arquitetura e Urbanismo</a:t>
            </a:r>
          </a:p>
        </p:txBody>
      </p:sp>
      <p:sp>
        <p:nvSpPr>
          <p:cNvPr id="108" name="Retângulo de cantos arredondados 107"/>
          <p:cNvSpPr/>
          <p:nvPr/>
        </p:nvSpPr>
        <p:spPr>
          <a:xfrm>
            <a:off x="373674" y="4072385"/>
            <a:ext cx="2270041"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9" name="Retângulo de cantos arredondados 108"/>
          <p:cNvSpPr/>
          <p:nvPr/>
        </p:nvSpPr>
        <p:spPr>
          <a:xfrm>
            <a:off x="561933" y="4410939"/>
            <a:ext cx="1950393" cy="3143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0" name="CaixaDeTexto 109"/>
          <p:cNvSpPr txBox="1"/>
          <p:nvPr/>
        </p:nvSpPr>
        <p:spPr>
          <a:xfrm>
            <a:off x="281271" y="4016745"/>
            <a:ext cx="2746675"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Objetivos Locais Mín. 6%</a:t>
            </a:r>
          </a:p>
        </p:txBody>
      </p:sp>
      <p:sp>
        <p:nvSpPr>
          <p:cNvPr id="111" name="CaixaDeTexto 110"/>
          <p:cNvSpPr txBox="1"/>
          <p:nvPr/>
        </p:nvSpPr>
        <p:spPr>
          <a:xfrm>
            <a:off x="988244" y="4369188"/>
            <a:ext cx="1515948" cy="369332"/>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R$ 409.467</a:t>
            </a:r>
            <a:r>
              <a:rPr lang="pt-BR" dirty="0">
                <a:latin typeface="Arial" panose="020B0604020202020204" pitchFamily="34" charset="0"/>
                <a:cs typeface="Arial" panose="020B0604020202020204" pitchFamily="34" charset="0"/>
              </a:rPr>
              <a:t> </a:t>
            </a:r>
          </a:p>
        </p:txBody>
      </p:sp>
      <p:sp>
        <p:nvSpPr>
          <p:cNvPr id="112" name="CaixaDeTexto 111"/>
          <p:cNvSpPr txBox="1"/>
          <p:nvPr/>
        </p:nvSpPr>
        <p:spPr>
          <a:xfrm>
            <a:off x="988244" y="725026"/>
            <a:ext cx="1471446"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Investimento</a:t>
            </a:r>
          </a:p>
        </p:txBody>
      </p:sp>
      <p:sp>
        <p:nvSpPr>
          <p:cNvPr id="113" name="CaixaDeTexto 112"/>
          <p:cNvSpPr txBox="1"/>
          <p:nvPr/>
        </p:nvSpPr>
        <p:spPr>
          <a:xfrm>
            <a:off x="4429554" y="744638"/>
            <a:ext cx="2211951"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Objetivo Estratégico</a:t>
            </a:r>
          </a:p>
        </p:txBody>
      </p:sp>
      <p:sp>
        <p:nvSpPr>
          <p:cNvPr id="114" name="CaixaDeTexto 113"/>
          <p:cNvSpPr txBox="1"/>
          <p:nvPr/>
        </p:nvSpPr>
        <p:spPr>
          <a:xfrm>
            <a:off x="7395353" y="739514"/>
            <a:ext cx="1488392"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Nº de ações</a:t>
            </a:r>
          </a:p>
        </p:txBody>
      </p:sp>
      <p:sp>
        <p:nvSpPr>
          <p:cNvPr id="115" name="Retângulo de cantos arredondados 114"/>
          <p:cNvSpPr/>
          <p:nvPr/>
        </p:nvSpPr>
        <p:spPr>
          <a:xfrm>
            <a:off x="7231517" y="1867794"/>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6" name="Retângulo de cantos arredondados 115"/>
          <p:cNvSpPr/>
          <p:nvPr/>
        </p:nvSpPr>
        <p:spPr>
          <a:xfrm>
            <a:off x="7419777" y="1921858"/>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p>
        </p:txBody>
      </p:sp>
      <p:sp>
        <p:nvSpPr>
          <p:cNvPr id="117" name="CaixaDeTexto 116"/>
          <p:cNvSpPr txBox="1"/>
          <p:nvPr/>
        </p:nvSpPr>
        <p:spPr>
          <a:xfrm>
            <a:off x="7566196" y="1994088"/>
            <a:ext cx="1021514"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26.941</a:t>
            </a:r>
          </a:p>
        </p:txBody>
      </p:sp>
      <p:sp>
        <p:nvSpPr>
          <p:cNvPr id="124" name="Retângulo de cantos arredondados 123"/>
          <p:cNvSpPr/>
          <p:nvPr/>
        </p:nvSpPr>
        <p:spPr>
          <a:xfrm>
            <a:off x="7231517" y="2605690"/>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5" name="Retângulo de cantos arredondados 124"/>
          <p:cNvSpPr/>
          <p:nvPr/>
        </p:nvSpPr>
        <p:spPr>
          <a:xfrm>
            <a:off x="7419777" y="2659754"/>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CaixaDeTexto 125"/>
          <p:cNvSpPr txBox="1"/>
          <p:nvPr/>
        </p:nvSpPr>
        <p:spPr>
          <a:xfrm>
            <a:off x="7672832" y="2706381"/>
            <a:ext cx="695803"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124 </a:t>
            </a:r>
          </a:p>
        </p:txBody>
      </p:sp>
      <p:sp>
        <p:nvSpPr>
          <p:cNvPr id="127" name="Retângulo de cantos arredondados 126"/>
          <p:cNvSpPr/>
          <p:nvPr/>
        </p:nvSpPr>
        <p:spPr>
          <a:xfrm>
            <a:off x="7238885" y="3332352"/>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8" name="Retângulo de cantos arredondados 127"/>
          <p:cNvSpPr/>
          <p:nvPr/>
        </p:nvSpPr>
        <p:spPr>
          <a:xfrm>
            <a:off x="7427145" y="3386416"/>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9" name="CaixaDeTexto 128"/>
          <p:cNvSpPr txBox="1"/>
          <p:nvPr/>
        </p:nvSpPr>
        <p:spPr>
          <a:xfrm>
            <a:off x="7811515" y="3460132"/>
            <a:ext cx="481308"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3 </a:t>
            </a:r>
          </a:p>
        </p:txBody>
      </p:sp>
      <p:sp>
        <p:nvSpPr>
          <p:cNvPr id="130" name="Retângulo de cantos arredondados 129"/>
          <p:cNvSpPr/>
          <p:nvPr/>
        </p:nvSpPr>
        <p:spPr>
          <a:xfrm>
            <a:off x="7207450" y="4059014"/>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1" name="Retângulo de cantos arredondados 130"/>
          <p:cNvSpPr/>
          <p:nvPr/>
        </p:nvSpPr>
        <p:spPr>
          <a:xfrm>
            <a:off x="7395710" y="4113078"/>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2" name="CaixaDeTexto 131"/>
          <p:cNvSpPr txBox="1"/>
          <p:nvPr/>
        </p:nvSpPr>
        <p:spPr>
          <a:xfrm>
            <a:off x="7780080" y="4186794"/>
            <a:ext cx="481308"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6</a:t>
            </a:r>
          </a:p>
        </p:txBody>
      </p:sp>
      <p:sp>
        <p:nvSpPr>
          <p:cNvPr id="133" name="Retângulo de cantos arredondados 132"/>
          <p:cNvSpPr/>
          <p:nvPr/>
        </p:nvSpPr>
        <p:spPr>
          <a:xfrm>
            <a:off x="7207450" y="4796910"/>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4" name="Retângulo de cantos arredondados 133"/>
          <p:cNvSpPr/>
          <p:nvPr/>
        </p:nvSpPr>
        <p:spPr>
          <a:xfrm>
            <a:off x="7395710" y="4850974"/>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5" name="CaixaDeTexto 134"/>
          <p:cNvSpPr txBox="1"/>
          <p:nvPr/>
        </p:nvSpPr>
        <p:spPr>
          <a:xfrm>
            <a:off x="7718939" y="4946140"/>
            <a:ext cx="481308"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 8 </a:t>
            </a:r>
          </a:p>
        </p:txBody>
      </p:sp>
      <p:sp>
        <p:nvSpPr>
          <p:cNvPr id="136" name="Retângulo de cantos arredondados 135"/>
          <p:cNvSpPr/>
          <p:nvPr/>
        </p:nvSpPr>
        <p:spPr>
          <a:xfrm>
            <a:off x="7214818" y="5523572"/>
            <a:ext cx="1431583" cy="42542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7" name="Retângulo de cantos arredondados 136"/>
          <p:cNvSpPr/>
          <p:nvPr/>
        </p:nvSpPr>
        <p:spPr>
          <a:xfrm>
            <a:off x="7403078" y="5577636"/>
            <a:ext cx="1104240" cy="51676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8" name="CaixaDeTexto 137"/>
          <p:cNvSpPr txBox="1"/>
          <p:nvPr/>
        </p:nvSpPr>
        <p:spPr>
          <a:xfrm>
            <a:off x="7787448" y="5651352"/>
            <a:ext cx="481308"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2 </a:t>
            </a:r>
          </a:p>
        </p:txBody>
      </p:sp>
      <p:sp>
        <p:nvSpPr>
          <p:cNvPr id="74" name="CaixaDeTexto 73"/>
          <p:cNvSpPr txBox="1"/>
          <p:nvPr/>
        </p:nvSpPr>
        <p:spPr>
          <a:xfrm>
            <a:off x="2386145" y="733879"/>
            <a:ext cx="1854791" cy="338554"/>
          </a:xfrm>
          <a:prstGeom prst="rect">
            <a:avLst/>
          </a:prstGeom>
          <a:noFill/>
        </p:spPr>
        <p:txBody>
          <a:bodyPr wrap="square" rtlCol="0">
            <a:spAutoFit/>
          </a:bodyPr>
          <a:lstStyle/>
          <a:p>
            <a:r>
              <a:rPr lang="pt-BR" sz="1600" dirty="0">
                <a:latin typeface="Arial" panose="020B0604020202020204" pitchFamily="34" charset="0"/>
                <a:cs typeface="Arial" panose="020B0604020202020204" pitchFamily="34" charset="0"/>
              </a:rPr>
              <a:t>% Realizado/RAL</a:t>
            </a:r>
          </a:p>
        </p:txBody>
      </p:sp>
      <p:sp>
        <p:nvSpPr>
          <p:cNvPr id="76" name="Espaço Reservado para Texto 5">
            <a:extLst>
              <a:ext uri="{FF2B5EF4-FFF2-40B4-BE49-F238E27FC236}">
                <a16:creationId xmlns="" xmlns:a16="http://schemas.microsoft.com/office/drawing/2014/main" id="{D781BBC8-3469-443D-8F19-70A28E1314FB}"/>
              </a:ext>
            </a:extLst>
          </p:cNvPr>
          <p:cNvSpPr txBox="1">
            <a:spLocks/>
          </p:cNvSpPr>
          <p:nvPr/>
        </p:nvSpPr>
        <p:spPr bwMode="grayWhite">
          <a:xfrm>
            <a:off x="8632446" y="996150"/>
            <a:ext cx="635670" cy="5158585"/>
          </a:xfrm>
          <a:prstGeom prst="rect">
            <a:avLst/>
          </a:prstGeom>
        </p:spPr>
        <p:txBody>
          <a:bodyPr vert="vert27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pt-BR" sz="1000" dirty="0">
                <a:latin typeface="Arial" panose="020B0604020202020204" pitchFamily="34" charset="0"/>
                <a:cs typeface="Arial" panose="020B0604020202020204" pitchFamily="34" charset="0"/>
              </a:rPr>
              <a:t>O investimento mínimo em capacitação não foi atingido devido a realização de eventos de capacitação de forma remota, reduzindo os custos. Já o percentual de ATHIS, apesar de ofertado 2,8% em editais e concursos durante o ano, não houve propostas suficientes.</a:t>
            </a:r>
            <a:endParaRPr lang="pt-BR" sz="1000" dirty="0">
              <a:solidFill>
                <a:srgbClr val="1774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901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13252"/>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grpSp>
        <p:nvGrpSpPr>
          <p:cNvPr id="6" name="Grupo 5">
            <a:extLst>
              <a:ext uri="{FF2B5EF4-FFF2-40B4-BE49-F238E27FC236}">
                <a16:creationId xmlns="" xmlns:a16="http://schemas.microsoft.com/office/drawing/2014/main" id="{337509D2-0CBC-4371-A05E-AF36659B07F3}"/>
              </a:ext>
              <a:ext uri="{C183D7F6-B498-43B3-948B-1728B52AA6E4}">
                <adec:decorative xmlns="" xmlns:adec="http://schemas.microsoft.com/office/drawing/2017/decorative" val="1"/>
              </a:ext>
            </a:extLst>
          </p:cNvPr>
          <p:cNvGrpSpPr/>
          <p:nvPr/>
        </p:nvGrpSpPr>
        <p:grpSpPr>
          <a:xfrm>
            <a:off x="3275067" y="3988777"/>
            <a:ext cx="3204594" cy="1929562"/>
            <a:chOff x="304800" y="4060864"/>
            <a:chExt cx="3419021" cy="2214588"/>
          </a:xfrm>
          <a:effectLst>
            <a:outerShdw blurRad="50800" dist="38100" dir="2700000" algn="tl" rotWithShape="0">
              <a:prstClr val="black">
                <a:alpha val="20000"/>
              </a:prstClr>
            </a:outerShdw>
          </a:effectLst>
        </p:grpSpPr>
        <p:sp>
          <p:nvSpPr>
            <p:cNvPr id="8" name="Retângulo 7">
              <a:extLst>
                <a:ext uri="{FF2B5EF4-FFF2-40B4-BE49-F238E27FC236}">
                  <a16:creationId xmlns="" xmlns:a16="http://schemas.microsoft.com/office/drawing/2014/main" id="{AA28CFA6-1725-41B9-AFC0-2D9C4C887905}"/>
                </a:ext>
              </a:extLst>
            </p:cNvPr>
            <p:cNvSpPr/>
            <p:nvPr/>
          </p:nvSpPr>
          <p:spPr>
            <a:xfrm>
              <a:off x="304800" y="4060864"/>
              <a:ext cx="3419021" cy="2214588"/>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3600" b="1" dirty="0">
                <a:latin typeface="+mj-lt"/>
              </a:endParaRPr>
            </a:p>
          </p:txBody>
        </p:sp>
        <p:sp>
          <p:nvSpPr>
            <p:cNvPr id="10" name="Retângulo 9">
              <a:extLst>
                <a:ext uri="{FF2B5EF4-FFF2-40B4-BE49-F238E27FC236}">
                  <a16:creationId xmlns="" xmlns:a16="http://schemas.microsoft.com/office/drawing/2014/main" id="{AE0232FB-F1E3-4951-A55C-3F3342DF6A13}"/>
                </a:ext>
              </a:extLst>
            </p:cNvPr>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INDICADORES</a:t>
              </a:r>
            </a:p>
          </p:txBody>
        </p:sp>
      </p:grpSp>
      <p:grpSp>
        <p:nvGrpSpPr>
          <p:cNvPr id="11" name="Grupo 10">
            <a:extLst>
              <a:ext uri="{FF2B5EF4-FFF2-40B4-BE49-F238E27FC236}">
                <a16:creationId xmlns="" xmlns:a16="http://schemas.microsoft.com/office/drawing/2014/main" id="{AB755EE4-AAED-40FD-A16A-259334EEE052}"/>
              </a:ext>
              <a:ext uri="{C183D7F6-B498-43B3-948B-1728B52AA6E4}">
                <adec:decorative xmlns="" xmlns:adec="http://schemas.microsoft.com/office/drawing/2017/decorative" val="1"/>
              </a:ext>
            </a:extLst>
          </p:cNvPr>
          <p:cNvGrpSpPr/>
          <p:nvPr/>
        </p:nvGrpSpPr>
        <p:grpSpPr>
          <a:xfrm>
            <a:off x="109237" y="3974302"/>
            <a:ext cx="2966820" cy="1923542"/>
            <a:chOff x="304800" y="4060864"/>
            <a:chExt cx="3419021" cy="2214588"/>
          </a:xfrm>
          <a:effectLst>
            <a:outerShdw blurRad="50800" dist="38100" dir="2700000" algn="tl" rotWithShape="0">
              <a:prstClr val="black">
                <a:alpha val="20000"/>
              </a:prstClr>
            </a:outerShdw>
          </a:effectLst>
        </p:grpSpPr>
        <p:sp>
          <p:nvSpPr>
            <p:cNvPr id="12" name="Retângulo 11">
              <a:extLst>
                <a:ext uri="{FF2B5EF4-FFF2-40B4-BE49-F238E27FC236}">
                  <a16:creationId xmlns="" xmlns:a16="http://schemas.microsoft.com/office/drawing/2014/main" id="{ECC89592-EA05-4F09-AE50-51BC0C185628}"/>
                </a:ext>
              </a:extLst>
            </p:cNvPr>
            <p:cNvSpPr/>
            <p:nvPr/>
          </p:nvSpPr>
          <p:spPr>
            <a:xfrm>
              <a:off x="304800" y="4060864"/>
              <a:ext cx="3419021" cy="22145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chemeClr val="tx2">
                    <a:lumMod val="50000"/>
                  </a:schemeClr>
                </a:solidFill>
                <a:latin typeface="Arial" panose="020B0604020202020204" pitchFamily="34" charset="0"/>
                <a:cs typeface="Arial" panose="020B0604020202020204" pitchFamily="34" charset="0"/>
              </a:endParaRPr>
            </a:p>
            <a:p>
              <a:pPr algn="ctr">
                <a:spcBef>
                  <a:spcPts val="600"/>
                </a:spcBef>
              </a:pPr>
              <a:r>
                <a:rPr lang="pt-BR" b="1" dirty="0">
                  <a:solidFill>
                    <a:schemeClr val="tx2">
                      <a:lumMod val="50000"/>
                    </a:schemeClr>
                  </a:solidFill>
                  <a:latin typeface="Arial" panose="020B0604020202020204" pitchFamily="34" charset="0"/>
                  <a:cs typeface="Arial" panose="020B0604020202020204" pitchFamily="34" charset="0"/>
                </a:rPr>
                <a:t>Tornar a fiscalização um vetor de melhoria do exercício da Arquitetura e Urbanismo</a:t>
              </a:r>
            </a:p>
          </p:txBody>
        </p:sp>
        <p:sp>
          <p:nvSpPr>
            <p:cNvPr id="13" name="Retângulo 12">
              <a:extLst>
                <a:ext uri="{FF2B5EF4-FFF2-40B4-BE49-F238E27FC236}">
                  <a16:creationId xmlns="" xmlns:a16="http://schemas.microsoft.com/office/drawing/2014/main" id="{9CFFF09D-96F9-453A-AC93-BC01E504D3BB}"/>
                </a:ext>
              </a:extLst>
            </p:cNvPr>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OBJETIVO</a:t>
              </a:r>
            </a:p>
          </p:txBody>
        </p:sp>
      </p:grpSp>
      <p:grpSp>
        <p:nvGrpSpPr>
          <p:cNvPr id="14" name="Grupo 13">
            <a:extLst>
              <a:ext uri="{FF2B5EF4-FFF2-40B4-BE49-F238E27FC236}">
                <a16:creationId xmlns="" xmlns:a16="http://schemas.microsoft.com/office/drawing/2014/main" id="{91550221-8258-42F2-8C5D-7698C3085D53}"/>
              </a:ext>
              <a:ext uri="{C183D7F6-B498-43B3-948B-1728B52AA6E4}">
                <adec:decorative xmlns="" xmlns:adec="http://schemas.microsoft.com/office/drawing/2017/decorative" val="1"/>
              </a:ext>
            </a:extLst>
          </p:cNvPr>
          <p:cNvGrpSpPr/>
          <p:nvPr/>
        </p:nvGrpSpPr>
        <p:grpSpPr>
          <a:xfrm>
            <a:off x="109237" y="1490620"/>
            <a:ext cx="2966820" cy="1923542"/>
            <a:chOff x="304800" y="1577182"/>
            <a:chExt cx="3419021" cy="2214588"/>
          </a:xfrm>
          <a:effectLst>
            <a:outerShdw blurRad="50800" dist="38100" dir="5400000" algn="t" rotWithShape="0">
              <a:prstClr val="black">
                <a:alpha val="20000"/>
              </a:prstClr>
            </a:outerShdw>
          </a:effectLst>
        </p:grpSpPr>
        <p:sp>
          <p:nvSpPr>
            <p:cNvPr id="15" name="Retângulo 14">
              <a:extLst>
                <a:ext uri="{FF2B5EF4-FFF2-40B4-BE49-F238E27FC236}">
                  <a16:creationId xmlns="" xmlns:a16="http://schemas.microsoft.com/office/drawing/2014/main"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a:t>
              </a:r>
              <a:r>
                <a:rPr lang="pt-BR" sz="3600" dirty="0">
                  <a:latin typeface="Arial" panose="020B0604020202020204" pitchFamily="34" charset="0"/>
                  <a:cs typeface="Arial" panose="020B0604020202020204" pitchFamily="34" charset="0"/>
                </a:rPr>
                <a:t>539.693</a:t>
              </a:r>
              <a:endParaRPr lang="pt-BR" sz="3400" b="1" dirty="0">
                <a:solidFill>
                  <a:schemeClr val="bg1"/>
                </a:solidFill>
                <a:latin typeface="Arial" panose="020B0604020202020204" pitchFamily="34" charset="0"/>
                <a:cs typeface="Arial" panose="020B0604020202020204" pitchFamily="34" charset="0"/>
              </a:endParaRPr>
            </a:p>
          </p:txBody>
        </p:sp>
        <p:sp>
          <p:nvSpPr>
            <p:cNvPr id="16" name="Retângulo 15">
              <a:extLst>
                <a:ext uri="{FF2B5EF4-FFF2-40B4-BE49-F238E27FC236}">
                  <a16:creationId xmlns="" xmlns:a16="http://schemas.microsoft.com/office/drawing/2014/main"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17" name="Oval 5">
            <a:extLst>
              <a:ext uri="{FF2B5EF4-FFF2-40B4-BE49-F238E27FC236}">
                <a16:creationId xmlns="" xmlns:a16="http://schemas.microsoft.com/office/drawing/2014/main" id="{97C50A8E-3918-4827-975A-99A3EAB66BFA}"/>
              </a:ext>
              <a:ext uri="{C183D7F6-B498-43B3-948B-1728B52AA6E4}">
                <adec:decorative xmlns="" xmlns:adec="http://schemas.microsoft.com/office/drawing/2017/decorative" val="1"/>
              </a:ext>
            </a:extLst>
          </p:cNvPr>
          <p:cNvSpPr/>
          <p:nvPr/>
        </p:nvSpPr>
        <p:spPr>
          <a:xfrm>
            <a:off x="1341571" y="1265469"/>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18" name="Grupo 17">
            <a:extLst>
              <a:ext uri="{FF2B5EF4-FFF2-40B4-BE49-F238E27FC236}">
                <a16:creationId xmlns="" xmlns:a16="http://schemas.microsoft.com/office/drawing/2014/main" id="{82DC834D-A801-489D-B18E-A3C9646F4D2E}"/>
              </a:ext>
              <a:ext uri="{C183D7F6-B498-43B3-948B-1728B52AA6E4}">
                <adec:decorative xmlns="" xmlns:adec="http://schemas.microsoft.com/office/drawing/2017/decorative" val="1"/>
              </a:ext>
            </a:extLst>
          </p:cNvPr>
          <p:cNvGrpSpPr/>
          <p:nvPr/>
        </p:nvGrpSpPr>
        <p:grpSpPr>
          <a:xfrm>
            <a:off x="3275066" y="1505095"/>
            <a:ext cx="3204594" cy="1929562"/>
            <a:chOff x="304800" y="1577182"/>
            <a:chExt cx="3419021" cy="2214588"/>
          </a:xfrm>
          <a:effectLst>
            <a:outerShdw blurRad="50800" dist="38100" dir="5400000" algn="t" rotWithShape="0">
              <a:prstClr val="black">
                <a:alpha val="20000"/>
              </a:prstClr>
            </a:outerShdw>
          </a:effectLst>
        </p:grpSpPr>
        <p:sp>
          <p:nvSpPr>
            <p:cNvPr id="19" name="Retângulo 18">
              <a:extLst>
                <a:ext uri="{FF2B5EF4-FFF2-40B4-BE49-F238E27FC236}">
                  <a16:creationId xmlns="" xmlns:a16="http://schemas.microsoft.com/office/drawing/2014/main"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3200" b="1" dirty="0">
                <a:latin typeface="Arial" panose="020B0604020202020204" pitchFamily="34" charset="0"/>
                <a:cs typeface="Arial" panose="020B0604020202020204" pitchFamily="34" charset="0"/>
              </a:endParaRPr>
            </a:p>
            <a:p>
              <a:pPr algn="ctr">
                <a:spcBef>
                  <a:spcPts val="600"/>
                </a:spcBef>
              </a:pPr>
              <a:r>
                <a:rPr lang="pt-BR" sz="3200" b="1" dirty="0">
                  <a:latin typeface="Arial" panose="020B0604020202020204" pitchFamily="34" charset="0"/>
                  <a:cs typeface="Arial" panose="020B0604020202020204" pitchFamily="34" charset="0"/>
                </a:rPr>
                <a:t>15,3%</a:t>
              </a:r>
            </a:p>
            <a:p>
              <a:pPr algn="ctr">
                <a:spcBef>
                  <a:spcPts val="600"/>
                </a:spcBef>
              </a:pPr>
              <a:r>
                <a:rPr lang="pt-BR" sz="3200" b="1" dirty="0">
                  <a:latin typeface="+mj-lt"/>
                </a:rPr>
                <a:t> </a:t>
              </a:r>
            </a:p>
          </p:txBody>
        </p:sp>
        <p:sp>
          <p:nvSpPr>
            <p:cNvPr id="20" name="Retângulo 19">
              <a:extLst>
                <a:ext uri="{FF2B5EF4-FFF2-40B4-BE49-F238E27FC236}">
                  <a16:creationId xmlns="" xmlns:a16="http://schemas.microsoft.com/office/drawing/2014/main"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21" name="Oval 47">
            <a:extLst>
              <a:ext uri="{FF2B5EF4-FFF2-40B4-BE49-F238E27FC236}">
                <a16:creationId xmlns="" xmlns:a16="http://schemas.microsoft.com/office/drawing/2014/main" id="{151F8D54-5195-4686-B421-E1F7E4D42652}"/>
              </a:ext>
              <a:ext uri="{C183D7F6-B498-43B3-948B-1728B52AA6E4}">
                <adec:decorative xmlns="" xmlns:adec="http://schemas.microsoft.com/office/drawing/2017/decorative" val="1"/>
              </a:ext>
            </a:extLst>
          </p:cNvPr>
          <p:cNvSpPr/>
          <p:nvPr/>
        </p:nvSpPr>
        <p:spPr>
          <a:xfrm>
            <a:off x="4377191" y="1205793"/>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2" name="Retângulo 21">
            <a:extLst>
              <a:ext uri="{FF2B5EF4-FFF2-40B4-BE49-F238E27FC236}">
                <a16:creationId xmlns="" xmlns:a16="http://schemas.microsoft.com/office/drawing/2014/main" id="{0168AE60-C71A-4B80-811C-CAC02ADD32C2}"/>
              </a:ext>
            </a:extLst>
          </p:cNvPr>
          <p:cNvSpPr/>
          <p:nvPr/>
        </p:nvSpPr>
        <p:spPr>
          <a:xfrm>
            <a:off x="3990275" y="2686120"/>
            <a:ext cx="2642579" cy="314967"/>
          </a:xfrm>
          <a:prstGeom prst="rect">
            <a:avLst/>
          </a:prstGeom>
        </p:spPr>
        <p:txBody>
          <a:bodyPr wrap="square" rtlCol="0">
            <a:spAutoFit/>
          </a:bodyPr>
          <a:lstStyle/>
          <a:p>
            <a:pPr>
              <a:spcBef>
                <a:spcPts val="600"/>
              </a:spcBef>
            </a:pPr>
            <a:r>
              <a:rPr lang="pt-BR" sz="1400" dirty="0">
                <a:solidFill>
                  <a:schemeClr val="bg1"/>
                </a:solidFill>
              </a:rPr>
              <a:t>% da Receita Líquida</a:t>
            </a:r>
          </a:p>
        </p:txBody>
      </p:sp>
      <p:sp>
        <p:nvSpPr>
          <p:cNvPr id="23" name="Retângulo 22">
            <a:extLst>
              <a:ext uri="{FF2B5EF4-FFF2-40B4-BE49-F238E27FC236}">
                <a16:creationId xmlns="" xmlns:a16="http://schemas.microsoft.com/office/drawing/2014/main"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ADAPTAÇÕES</a:t>
            </a:r>
          </a:p>
        </p:txBody>
      </p:sp>
      <p:sp>
        <p:nvSpPr>
          <p:cNvPr id="24" name="Retângulo 23">
            <a:extLst>
              <a:ext uri="{FF2B5EF4-FFF2-40B4-BE49-F238E27FC236}">
                <a16:creationId xmlns="" xmlns:a16="http://schemas.microsoft.com/office/drawing/2014/main" id="{C14F284B-6377-4804-9C82-CA1083F54D5A}"/>
              </a:ext>
            </a:extLst>
          </p:cNvPr>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b="1" dirty="0">
                <a:solidFill>
                  <a:schemeClr val="bg1"/>
                </a:solidFill>
                <a:latin typeface="Arial" panose="020B0604020202020204" pitchFamily="34" charset="0"/>
                <a:cs typeface="Arial" panose="020B0604020202020204" pitchFamily="34" charset="0"/>
              </a:rPr>
              <a:t>Fiscalização Inteligente</a:t>
            </a:r>
          </a:p>
        </p:txBody>
      </p:sp>
      <p:sp>
        <p:nvSpPr>
          <p:cNvPr id="25" name="Retângulo 24">
            <a:extLst>
              <a:ext uri="{FF2B5EF4-FFF2-40B4-BE49-F238E27FC236}">
                <a16:creationId xmlns="" xmlns:a16="http://schemas.microsoft.com/office/drawing/2014/main"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graphicFrame>
        <p:nvGraphicFramePr>
          <p:cNvPr id="26" name="Gráfico 25" descr="Isto é um gráfico.">
            <a:extLst>
              <a:ext uri="{FF2B5EF4-FFF2-40B4-BE49-F238E27FC236}">
                <a16:creationId xmlns="" xmlns:a16="http://schemas.microsoft.com/office/drawing/2014/main" id="{1B17C7EB-0FAD-41E6-9BE9-1AEB806F6571}"/>
              </a:ext>
              <a:ext uri="{C183D7F6-B498-43B3-948B-1728B52AA6E4}">
                <adec:decorative xmlns="" xmlns:adec="http://schemas.microsoft.com/office/drawing/2017/decorative" val="0"/>
              </a:ext>
            </a:extLst>
          </p:cNvPr>
          <p:cNvGraphicFramePr/>
          <p:nvPr>
            <p:extLst>
              <p:ext uri="{D42A27DB-BD31-4B8C-83A1-F6EECF244321}">
                <p14:modId xmlns:p14="http://schemas.microsoft.com/office/powerpoint/2010/main" val="1765146092"/>
              </p:ext>
            </p:extLst>
          </p:nvPr>
        </p:nvGraphicFramePr>
        <p:xfrm>
          <a:off x="5115833" y="4610626"/>
          <a:ext cx="1423511" cy="1216410"/>
        </p:xfrm>
        <a:graphic>
          <a:graphicData uri="http://schemas.openxmlformats.org/drawingml/2006/chart">
            <c:chart xmlns:c="http://schemas.openxmlformats.org/drawingml/2006/chart" xmlns:r="http://schemas.openxmlformats.org/officeDocument/2006/relationships" r:id="rId4"/>
          </a:graphicData>
        </a:graphic>
      </p:graphicFrame>
      <p:sp>
        <p:nvSpPr>
          <p:cNvPr id="27" name="Retângulo 26">
            <a:extLst>
              <a:ext uri="{FF2B5EF4-FFF2-40B4-BE49-F238E27FC236}">
                <a16:creationId xmlns="" xmlns:a16="http://schemas.microsoft.com/office/drawing/2014/main" id="{B46D891C-8009-4D3A-AE8D-056B662B8089}"/>
              </a:ext>
            </a:extLst>
          </p:cNvPr>
          <p:cNvSpPr/>
          <p:nvPr/>
        </p:nvSpPr>
        <p:spPr>
          <a:xfrm>
            <a:off x="3473747" y="4834743"/>
            <a:ext cx="1860252" cy="241348"/>
          </a:xfrm>
          <a:prstGeom prst="rect">
            <a:avLst/>
          </a:prstGeom>
          <a:solidFill>
            <a:schemeClr val="bg1">
              <a:lumMod val="50000"/>
            </a:schemeClr>
          </a:solidFill>
        </p:spPr>
        <p:txBody>
          <a:bodyPr wrap="none" rtlCol="0">
            <a:noAutofit/>
          </a:bodyPr>
          <a:lstStyle/>
          <a:p>
            <a:pPr algn="ctr">
              <a:spcBef>
                <a:spcPts val="600"/>
              </a:spcBef>
            </a:pPr>
            <a:r>
              <a:rPr lang="pt-BR" sz="1200" dirty="0">
                <a:solidFill>
                  <a:schemeClr val="bg1"/>
                </a:solidFill>
              </a:rPr>
              <a:t>Serviços Fiscalizados</a:t>
            </a:r>
          </a:p>
        </p:txBody>
      </p:sp>
      <p:sp>
        <p:nvSpPr>
          <p:cNvPr id="28" name="Retângulo 27">
            <a:extLst>
              <a:ext uri="{FF2B5EF4-FFF2-40B4-BE49-F238E27FC236}">
                <a16:creationId xmlns="" xmlns:a16="http://schemas.microsoft.com/office/drawing/2014/main" id="{0A5AD744-30BD-4F9E-88ED-80B7CB0B905E}"/>
              </a:ext>
            </a:extLst>
          </p:cNvPr>
          <p:cNvSpPr/>
          <p:nvPr/>
        </p:nvSpPr>
        <p:spPr>
          <a:xfrm>
            <a:off x="3473746" y="5585688"/>
            <a:ext cx="1860253" cy="241348"/>
          </a:xfrm>
          <a:prstGeom prst="rect">
            <a:avLst/>
          </a:prstGeom>
          <a:solidFill>
            <a:schemeClr val="bg1">
              <a:lumMod val="50000"/>
            </a:schemeClr>
          </a:solidFill>
        </p:spPr>
        <p:txBody>
          <a:bodyPr wrap="none" rtlCol="0">
            <a:noAutofit/>
          </a:bodyPr>
          <a:lstStyle/>
          <a:p>
            <a:pPr algn="ctr">
              <a:spcBef>
                <a:spcPts val="600"/>
              </a:spcBef>
            </a:pPr>
            <a:r>
              <a:rPr lang="pt-BR" sz="1200" dirty="0">
                <a:solidFill>
                  <a:schemeClr val="bg1"/>
                </a:solidFill>
              </a:rPr>
              <a:t>Atendimento das denúncias</a:t>
            </a:r>
          </a:p>
        </p:txBody>
      </p:sp>
      <p:sp>
        <p:nvSpPr>
          <p:cNvPr id="29" name="Retângulo 28">
            <a:extLst>
              <a:ext uri="{FF2B5EF4-FFF2-40B4-BE49-F238E27FC236}">
                <a16:creationId xmlns="" xmlns:a16="http://schemas.microsoft.com/office/drawing/2014/main" id="{BAB1ACF7-5AEB-4633-8F49-D88B53378400}"/>
              </a:ext>
            </a:extLst>
          </p:cNvPr>
          <p:cNvSpPr/>
          <p:nvPr/>
        </p:nvSpPr>
        <p:spPr>
          <a:xfrm>
            <a:off x="3669501" y="4355805"/>
            <a:ext cx="1051898" cy="430887"/>
          </a:xfrm>
          <a:prstGeom prst="rect">
            <a:avLst/>
          </a:prstGeom>
        </p:spPr>
        <p:txBody>
          <a:bodyPr wrap="square" lIns="0" tIns="0" rIns="0" bIns="0" rtlCol="0">
            <a:spAutoFit/>
          </a:bodyPr>
          <a:lstStyle/>
          <a:p>
            <a:pPr algn="ctr">
              <a:spcBef>
                <a:spcPts val="600"/>
              </a:spcBef>
            </a:pPr>
            <a:r>
              <a:rPr lang="pt-BR" sz="2800" b="1" dirty="0">
                <a:solidFill>
                  <a:srgbClr val="CE295E"/>
                </a:solidFill>
                <a:latin typeface="+mj-lt"/>
              </a:rPr>
              <a:t>133%</a:t>
            </a:r>
          </a:p>
        </p:txBody>
      </p:sp>
      <p:sp>
        <p:nvSpPr>
          <p:cNvPr id="30" name="Retângulo 29">
            <a:extLst>
              <a:ext uri="{FF2B5EF4-FFF2-40B4-BE49-F238E27FC236}">
                <a16:creationId xmlns="" xmlns:a16="http://schemas.microsoft.com/office/drawing/2014/main" id="{D47EB548-7973-4FFC-B967-63DC95FCDF00}"/>
              </a:ext>
            </a:extLst>
          </p:cNvPr>
          <p:cNvSpPr/>
          <p:nvPr/>
        </p:nvSpPr>
        <p:spPr>
          <a:xfrm>
            <a:off x="3669501" y="5126445"/>
            <a:ext cx="899596" cy="440953"/>
          </a:xfrm>
          <a:prstGeom prst="rect">
            <a:avLst/>
          </a:prstGeom>
        </p:spPr>
        <p:txBody>
          <a:bodyPr wrap="square" lIns="0" tIns="0" rIns="0" bIns="0" rtlCol="0">
            <a:spAutoFit/>
          </a:bodyPr>
          <a:lstStyle/>
          <a:p>
            <a:pPr algn="ctr">
              <a:spcBef>
                <a:spcPts val="600"/>
              </a:spcBef>
            </a:pPr>
            <a:r>
              <a:rPr lang="pt-BR" sz="2800" b="1" dirty="0">
                <a:solidFill>
                  <a:srgbClr val="404040"/>
                </a:solidFill>
                <a:latin typeface="+mj-lt"/>
              </a:rPr>
              <a:t>92%</a:t>
            </a:r>
          </a:p>
        </p:txBody>
      </p:sp>
      <p:sp>
        <p:nvSpPr>
          <p:cNvPr id="31" name="Forma Livre 154" descr="Isto é o logotipo do Facebook.">
            <a:extLst>
              <a:ext uri="{FF2B5EF4-FFF2-40B4-BE49-F238E27FC236}">
                <a16:creationId xmlns="" xmlns:a16="http://schemas.microsoft.com/office/drawing/2014/main" id="{BA54671E-ACFD-4428-B4B7-A37E5BA61CB3}"/>
              </a:ext>
            </a:extLst>
          </p:cNvPr>
          <p:cNvSpPr>
            <a:spLocks/>
          </p:cNvSpPr>
          <p:nvPr/>
        </p:nvSpPr>
        <p:spPr bwMode="auto">
          <a:xfrm>
            <a:off x="6978709" y="40398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32" name="Forma Livre 162" descr="Isto é o logotipo do Twitter.">
            <a:extLst>
              <a:ext uri="{FF2B5EF4-FFF2-40B4-BE49-F238E27FC236}">
                <a16:creationId xmlns="" xmlns:a16="http://schemas.microsoft.com/office/drawing/2014/main" id="{8AD2DF00-0982-4B28-B4A0-DF7B4B6DA358}"/>
              </a:ext>
            </a:extLst>
          </p:cNvPr>
          <p:cNvSpPr>
            <a:spLocks/>
          </p:cNvSpPr>
          <p:nvPr/>
        </p:nvSpPr>
        <p:spPr bwMode="auto">
          <a:xfrm>
            <a:off x="6916653" y="4875329"/>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33" name="Retângulo 32">
            <a:extLst>
              <a:ext uri="{FF2B5EF4-FFF2-40B4-BE49-F238E27FC236}">
                <a16:creationId xmlns="" xmlns:a16="http://schemas.microsoft.com/office/drawing/2014/main" id="{70D38E9A-94A7-447A-89C1-EB62E888BD09}"/>
              </a:ext>
            </a:extLst>
          </p:cNvPr>
          <p:cNvSpPr/>
          <p:nvPr/>
        </p:nvSpPr>
        <p:spPr>
          <a:xfrm>
            <a:off x="6674638" y="2996510"/>
            <a:ext cx="2984851" cy="1154162"/>
          </a:xfrm>
          <a:prstGeom prst="rect">
            <a:avLst/>
          </a:prstGeom>
        </p:spPr>
        <p:txBody>
          <a:bodyPr wrap="square" lIns="0" tIns="0" rIns="0" bIns="0" rtlCol="0" anchor="ctr">
            <a:spAutoFit/>
          </a:bodyPr>
          <a:lstStyle/>
          <a:p>
            <a:pPr lvl="0" algn="just">
              <a:defRPr/>
            </a:pPr>
            <a:r>
              <a:rPr lang="pt-BR" sz="1400" dirty="0">
                <a:solidFill>
                  <a:prstClr val="black"/>
                </a:solidFill>
                <a:latin typeface="Arial" panose="020B0604020202020204" pitchFamily="34" charset="0"/>
                <a:cs typeface="Arial" panose="020B0604020202020204" pitchFamily="34" charset="0"/>
              </a:rPr>
              <a:t>Graças as imagens de satélite e disponibilidade de dados nas redes e no SICCAU, muitas ações puderam ser realizadas virtualmente. </a:t>
            </a:r>
          </a:p>
          <a:p>
            <a:pPr>
              <a:spcBef>
                <a:spcPts val="600"/>
              </a:spcBef>
            </a:pPr>
            <a:r>
              <a:rPr lang="pt-BR" sz="1400" dirty="0">
                <a:solidFill>
                  <a:schemeClr val="tx1">
                    <a:lumMod val="75000"/>
                    <a:lumOff val="25000"/>
                  </a:schemeClr>
                </a:solidFill>
              </a:rPr>
              <a:t> </a:t>
            </a:r>
          </a:p>
        </p:txBody>
      </p:sp>
      <p:pic>
        <p:nvPicPr>
          <p:cNvPr id="34" name="Gráfico 49" descr="Dólar">
            <a:extLst>
              <a:ext uri="{FF2B5EF4-FFF2-40B4-BE49-F238E27FC236}">
                <a16:creationId xmlns="" xmlns:a16="http://schemas.microsoft.com/office/drawing/2014/main" id="{B45FA135-8167-4C82-B006-9F8C02C3E1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87214" y="1287391"/>
            <a:ext cx="486910" cy="486910"/>
          </a:xfrm>
          <a:prstGeom prst="rect">
            <a:avLst/>
          </a:prstGeom>
        </p:spPr>
      </p:pic>
      <p:sp>
        <p:nvSpPr>
          <p:cNvPr id="35" name="Retângulo 34">
            <a:extLst>
              <a:ext uri="{FF2B5EF4-FFF2-40B4-BE49-F238E27FC236}">
                <a16:creationId xmlns="" xmlns:a16="http://schemas.microsoft.com/office/drawing/2014/main" id="{4F5EC200-CE6C-4375-9A4E-8538E8752769}"/>
              </a:ext>
            </a:extLst>
          </p:cNvPr>
          <p:cNvSpPr/>
          <p:nvPr/>
        </p:nvSpPr>
        <p:spPr>
          <a:xfrm>
            <a:off x="730661" y="2769706"/>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93% do previsto</a:t>
            </a:r>
          </a:p>
        </p:txBody>
      </p:sp>
      <p:pic>
        <p:nvPicPr>
          <p:cNvPr id="36" name="Gráfico 51" descr="Alvo">
            <a:extLst>
              <a:ext uri="{FF2B5EF4-FFF2-40B4-BE49-F238E27FC236}">
                <a16:creationId xmlns="" xmlns:a16="http://schemas.microsoft.com/office/drawing/2014/main" id="{9F4D7BC5-9EF7-49B5-99A1-7582FA81A6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408728" y="1213908"/>
            <a:ext cx="552932" cy="552932"/>
          </a:xfrm>
          <a:prstGeom prst="rect">
            <a:avLst/>
          </a:prstGeom>
        </p:spPr>
      </p:pic>
      <p:sp>
        <p:nvSpPr>
          <p:cNvPr id="37" name="Retângulo 36">
            <a:extLst>
              <a:ext uri="{FF2B5EF4-FFF2-40B4-BE49-F238E27FC236}">
                <a16:creationId xmlns="" xmlns:a16="http://schemas.microsoft.com/office/drawing/2014/main" id="{44EE23D6-8ADE-48D8-9E25-90E8179E7EB6}"/>
              </a:ext>
            </a:extLst>
          </p:cNvPr>
          <p:cNvSpPr/>
          <p:nvPr/>
        </p:nvSpPr>
        <p:spPr>
          <a:xfrm>
            <a:off x="6649151" y="4027797"/>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b="1" dirty="0">
                <a:solidFill>
                  <a:schemeClr val="bg1"/>
                </a:solidFill>
                <a:latin typeface="Arial" panose="020B0604020202020204" pitchFamily="34" charset="0"/>
                <a:cs typeface="Arial" panose="020B0604020202020204" pitchFamily="34" charset="0"/>
              </a:rPr>
              <a:t>Orientação Remota</a:t>
            </a:r>
          </a:p>
        </p:txBody>
      </p:sp>
      <p:sp>
        <p:nvSpPr>
          <p:cNvPr id="40" name="Retângulo 39">
            <a:extLst>
              <a:ext uri="{FF2B5EF4-FFF2-40B4-BE49-F238E27FC236}">
                <a16:creationId xmlns="" xmlns:a16="http://schemas.microsoft.com/office/drawing/2014/main" id="{254A0779-0B41-44E7-8FF5-2694966427C8}"/>
              </a:ext>
            </a:extLst>
          </p:cNvPr>
          <p:cNvSpPr/>
          <p:nvPr/>
        </p:nvSpPr>
        <p:spPr>
          <a:xfrm>
            <a:off x="6685474" y="4647015"/>
            <a:ext cx="2985571" cy="1292662"/>
          </a:xfrm>
          <a:prstGeom prst="rect">
            <a:avLst/>
          </a:prstGeom>
        </p:spPr>
        <p:txBody>
          <a:bodyPr wrap="square" lIns="0" tIns="0" rIns="0" bIns="0" rtlCol="0" anchor="ctr">
            <a:spAutoFit/>
          </a:bodyPr>
          <a:lstStyle/>
          <a:p>
            <a:pPr lvl="0" algn="just">
              <a:defRPr/>
            </a:pPr>
            <a:r>
              <a:rPr lang="pt-BR" sz="1400" dirty="0">
                <a:solidFill>
                  <a:prstClr val="black"/>
                </a:solidFill>
                <a:latin typeface="Arial" panose="020B0604020202020204" pitchFamily="34" charset="0"/>
                <a:cs typeface="Arial" panose="020B0604020202020204" pitchFamily="34" charset="0"/>
              </a:rPr>
              <a:t>Contato remoto com os profissionais do interior, a fim de orientá-los sobre dúvidas e mostrar que, mesmo à distância, o CAU poderia apurar denúncias, fiscalizar, contatar órgãos municipais, etc.</a:t>
            </a:r>
          </a:p>
        </p:txBody>
      </p:sp>
    </p:spTree>
    <p:extLst>
      <p:ext uri="{BB962C8B-B14F-4D97-AF65-F5344CB8AC3E}">
        <p14:creationId xmlns:p14="http://schemas.microsoft.com/office/powerpoint/2010/main" val="328570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9" name="Espaço Reservado para Texto 3">
            <a:extLst>
              <a:ext uri="{FF2B5EF4-FFF2-40B4-BE49-F238E27FC236}">
                <a16:creationId xmlns="" xmlns:a16="http://schemas.microsoft.com/office/drawing/2014/main" id="{B138768B-B2D6-471E-B91B-CB852058A6DA}"/>
              </a:ext>
            </a:extLst>
          </p:cNvPr>
          <p:cNvSpPr txBox="1">
            <a:spLocks/>
          </p:cNvSpPr>
          <p:nvPr/>
        </p:nvSpPr>
        <p:spPr>
          <a:xfrm>
            <a:off x="519264" y="1177452"/>
            <a:ext cx="8752327" cy="509634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Em maio foi aprovado e enviado ao Conselho de Arquitetura do Brasil o </a:t>
            </a:r>
            <a:r>
              <a:rPr lang="pt-BR" sz="1200" b="1" dirty="0">
                <a:solidFill>
                  <a:prstClr val="black"/>
                </a:solidFill>
                <a:latin typeface="Arial" panose="020B0604020202020204" pitchFamily="34" charset="0"/>
                <a:cs typeface="Arial" panose="020B0604020202020204" pitchFamily="34" charset="0"/>
              </a:rPr>
              <a:t>Plano Geral de Contingenciamento </a:t>
            </a:r>
            <a:r>
              <a:rPr lang="pt-BR" sz="1200" dirty="0">
                <a:solidFill>
                  <a:prstClr val="black"/>
                </a:solidFill>
                <a:latin typeface="Arial" panose="020B0604020202020204" pitchFamily="34" charset="0"/>
                <a:cs typeface="Arial" panose="020B0604020202020204" pitchFamily="34" charset="0"/>
              </a:rPr>
              <a:t>do CAU/GO, reduzindo as despesas previstas para o ano em 25%. Também foi deliberado junto com os outros estados e com o Conselho de Arquitetura do Brasil a redução de despesas com o Fundo de Apoio e com o Centro de Serviços Compartilhados para o ano, que foram fundamentais para redução dos gastos locais.</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Enquanto as Áreas Financeira e Administrativa se empenhavam em reduzir gastos e adaptar os empregados ao novo sistema de trabalho, a Área de Atendimento realizou uma redistribuição de tarefas e alterou as formas de atendimento ao público, já que o atendimento presencial estava suspenso.</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 A coleta biométrica para a confecção das carteiras profissionais se manteve suspensa até outubro, quando, finalmente, foi possível retornar ao ambiente de trabalho, de forma escalonada e reduzida, mantendo as orientações de segurança. Mas a comprovação do registro profissional se manteve ativa através da emissão de certidão de registro e quitação, disponível no ambiente virtual do Sistema de Informações e Comunicação do Conselho de Arquitetura - SICCAU, bem como todos os serviços de emissão de Registros de Responsabilidade Técnica, Atestados de Capacidade Técnica e outros serviços.</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Identificamos a necessidade de algumas adaptações na sede do conselho para manutenção do distanciamento e para que o uso das instalações fosse seguro aos conselheiros, empregados, profissionais e visitantes. Para tanto, investimos em instalações como porta automática, torneiras cirúrgicas, reorganização do layout e instalação de reservatórios de álcool por todo o conselho. Também adquirimos máscaras e outros equipamentos de segurança para o pessoal, com atenção especial ao pessoal do atendimento e fiscalização, que estão mais envolvidos no contato com o público e nas visitas de campo, respectivamente.</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Ao longo de 2020 foram 10.483 atendimentos telefônicos, 11.342 por WhatsApp, 260 presenciais, 5.655 por E-mail e 1.907 atendimentos por protocolo registrados no SICCAU. Houve um aumento de 35% no número de atendimentos de forma geral e uso do aplicativo WhatsApp aumentou em 5,8 vezes em 2020 comparado ao ano anterior, que se mostrou o meio mais usual de comunicação entre com os profissionais</a:t>
            </a:r>
          </a:p>
          <a:p>
            <a:pPr marL="0" indent="0" algn="just">
              <a:lnSpc>
                <a:spcPct val="100000"/>
              </a:lnSpc>
              <a:spcBef>
                <a:spcPts val="600"/>
              </a:spcBef>
              <a:buNone/>
              <a:defRPr/>
            </a:pPr>
            <a:endParaRPr lang="pt-BR" sz="1300" dirty="0">
              <a:latin typeface="Arial" panose="020B0604020202020204" pitchFamily="34" charset="0"/>
              <a:cs typeface="Arial" panose="020B0604020202020204" pitchFamily="34" charset="0"/>
            </a:endParaRPr>
          </a:p>
        </p:txBody>
      </p:sp>
      <p:sp>
        <p:nvSpPr>
          <p:cNvPr id="7"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Mensagem do Presidente</a:t>
            </a:r>
          </a:p>
        </p:txBody>
      </p:sp>
      <p:sp>
        <p:nvSpPr>
          <p:cNvPr id="8" name="objeto 7" descr="Retângulo bege">
            <a:extLst>
              <a:ext uri="{FF2B5EF4-FFF2-40B4-BE49-F238E27FC236}">
                <a16:creationId xmlns="" xmlns:a16="http://schemas.microsoft.com/office/drawing/2014/main" id="{1185C7A9-8E52-408E-B19E-E5A1EB33971B}"/>
              </a:ext>
            </a:extLst>
          </p:cNvPr>
          <p:cNvSpPr/>
          <p:nvPr/>
        </p:nvSpPr>
        <p:spPr bwMode="white">
          <a:xfrm flipV="1">
            <a:off x="625589" y="898634"/>
            <a:ext cx="8646001" cy="4726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Tree>
    <p:extLst>
      <p:ext uri="{BB962C8B-B14F-4D97-AF65-F5344CB8AC3E}">
        <p14:creationId xmlns:p14="http://schemas.microsoft.com/office/powerpoint/2010/main" val="4139216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m 46">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42" name="Espaço Reservado para Número de Slide 4"/>
          <p:cNvSpPr>
            <a:spLocks noGrp="1"/>
          </p:cNvSpPr>
          <p:nvPr>
            <p:ph type="sldNum" sz="quarter" idx="12"/>
          </p:nvPr>
        </p:nvSpPr>
        <p:spPr>
          <a:xfrm>
            <a:off x="6996113" y="6356355"/>
            <a:ext cx="2228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pt-BR"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dirty="0">
              <a:ln>
                <a:noFill/>
              </a:ln>
              <a:solidFill>
                <a:prstClr val="black">
                  <a:tint val="75000"/>
                </a:prstClr>
              </a:solidFill>
              <a:effectLst/>
              <a:uLnTx/>
              <a:uFillTx/>
              <a:latin typeface="Calibri Light"/>
              <a:ea typeface="+mn-ea"/>
              <a:cs typeface="+mn-cs"/>
            </a:endParaRPr>
          </a:p>
        </p:txBody>
      </p:sp>
      <p:sp>
        <p:nvSpPr>
          <p:cNvPr id="43" name="Retângulo 42"/>
          <p:cNvSpPr/>
          <p:nvPr/>
        </p:nvSpPr>
        <p:spPr>
          <a:xfrm>
            <a:off x="1277556" y="1110744"/>
            <a:ext cx="7350887" cy="1107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tângulo 43"/>
          <p:cNvSpPr/>
          <p:nvPr/>
        </p:nvSpPr>
        <p:spPr>
          <a:xfrm>
            <a:off x="457237" y="1176372"/>
            <a:ext cx="8343536" cy="33239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 se mostrou um ano de adaptações para superar os desafios impostos pelo distanciamento social obrigatório, conforme recomendações das autoridades de saúde, do governo e do próprio CAU/BR. Na Área de Fiscalização (AFISC) do CAU/GO, não foi diferente.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partir de </a:t>
            </a:r>
            <a:r>
              <a:rPr kumimoji="0" lang="pt-B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de março</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todas as atividades passaram a ser feitas remotamente, de casa. Foi um ano em que toda a equipe se envolveu e colaborou para que as atividades não ficassem prejudicadas e com a </a:t>
            </a:r>
            <a:r>
              <a:rPr kumimoji="0" lang="pt-B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FISCALIZAÇÃO INTELIGENTE</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muitas ações puderam ser realizadas virtualmente.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outubro, deu-se início ao retorno gradual das atividades presenciais, com sistema híbrido de trabalho, sendo um dia na sede do CAU, e os demais seguindo em home office. E em novembro retornamos à fiscalização de rua, e o retorno dos prazos dos processos, que estavam suspensos pelo CAU/BR.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4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400" dirty="0">
                <a:solidFill>
                  <a:prstClr val="black"/>
                </a:solidFill>
                <a:latin typeface="Arial" panose="020B0604020202020204" pitchFamily="34" charset="0"/>
                <a:cs typeface="Arial" panose="020B0604020202020204" pitchFamily="34" charset="0"/>
              </a:rPr>
              <a:t>A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AFISC realizou um total de </a:t>
            </a:r>
            <a:r>
              <a:rPr kumimoji="0" lang="pt-B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599 AÇÕES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t-B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novos relatórios</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superando em 33% a meta prevista para 2020, que era de 450 novas ações. Veja no quadro abaixo a distribuição em cada mês das ações :</a:t>
            </a: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45" name="Tabela 44"/>
          <p:cNvGraphicFramePr>
            <a:graphicFrameLocks noGrp="1"/>
          </p:cNvGraphicFramePr>
          <p:nvPr>
            <p:extLst>
              <p:ext uri="{D42A27DB-BD31-4B8C-83A1-F6EECF244321}">
                <p14:modId xmlns:p14="http://schemas.microsoft.com/office/powerpoint/2010/main" val="1665552028"/>
              </p:ext>
            </p:extLst>
          </p:nvPr>
        </p:nvGraphicFramePr>
        <p:xfrm>
          <a:off x="1402567" y="4583471"/>
          <a:ext cx="7065042" cy="1466465"/>
        </p:xfrm>
        <a:graphic>
          <a:graphicData uri="http://schemas.openxmlformats.org/drawingml/2006/table">
            <a:tbl>
              <a:tblPr firstRow="1" firstCol="1" bandRow="1">
                <a:tableStyleId>{5C22544A-7EE6-4342-B048-85BDC9FD1C3A}</a:tableStyleId>
              </a:tblPr>
              <a:tblGrid>
                <a:gridCol w="682650">
                  <a:extLst>
                    <a:ext uri="{9D8B030D-6E8A-4147-A177-3AD203B41FA5}">
                      <a16:colId xmlns="" xmlns:a16="http://schemas.microsoft.com/office/drawing/2014/main" val="4044145326"/>
                    </a:ext>
                  </a:extLst>
                </a:gridCol>
                <a:gridCol w="531866">
                  <a:extLst>
                    <a:ext uri="{9D8B030D-6E8A-4147-A177-3AD203B41FA5}">
                      <a16:colId xmlns="" xmlns:a16="http://schemas.microsoft.com/office/drawing/2014/main" val="1041321452"/>
                    </a:ext>
                  </a:extLst>
                </a:gridCol>
                <a:gridCol w="531866">
                  <a:extLst>
                    <a:ext uri="{9D8B030D-6E8A-4147-A177-3AD203B41FA5}">
                      <a16:colId xmlns="" xmlns:a16="http://schemas.microsoft.com/office/drawing/2014/main" val="3797142182"/>
                    </a:ext>
                  </a:extLst>
                </a:gridCol>
                <a:gridCol w="531866">
                  <a:extLst>
                    <a:ext uri="{9D8B030D-6E8A-4147-A177-3AD203B41FA5}">
                      <a16:colId xmlns="" xmlns:a16="http://schemas.microsoft.com/office/drawing/2014/main" val="2580201443"/>
                    </a:ext>
                  </a:extLst>
                </a:gridCol>
                <a:gridCol w="531866">
                  <a:extLst>
                    <a:ext uri="{9D8B030D-6E8A-4147-A177-3AD203B41FA5}">
                      <a16:colId xmlns="" xmlns:a16="http://schemas.microsoft.com/office/drawing/2014/main" val="4200608931"/>
                    </a:ext>
                  </a:extLst>
                </a:gridCol>
                <a:gridCol w="531866">
                  <a:extLst>
                    <a:ext uri="{9D8B030D-6E8A-4147-A177-3AD203B41FA5}">
                      <a16:colId xmlns="" xmlns:a16="http://schemas.microsoft.com/office/drawing/2014/main" val="1044545710"/>
                    </a:ext>
                  </a:extLst>
                </a:gridCol>
                <a:gridCol w="531866">
                  <a:extLst>
                    <a:ext uri="{9D8B030D-6E8A-4147-A177-3AD203B41FA5}">
                      <a16:colId xmlns="" xmlns:a16="http://schemas.microsoft.com/office/drawing/2014/main" val="3931555874"/>
                    </a:ext>
                  </a:extLst>
                </a:gridCol>
                <a:gridCol w="531866">
                  <a:extLst>
                    <a:ext uri="{9D8B030D-6E8A-4147-A177-3AD203B41FA5}">
                      <a16:colId xmlns="" xmlns:a16="http://schemas.microsoft.com/office/drawing/2014/main" val="3627788045"/>
                    </a:ext>
                  </a:extLst>
                </a:gridCol>
                <a:gridCol w="531866">
                  <a:extLst>
                    <a:ext uri="{9D8B030D-6E8A-4147-A177-3AD203B41FA5}">
                      <a16:colId xmlns="" xmlns:a16="http://schemas.microsoft.com/office/drawing/2014/main" val="1474177735"/>
                    </a:ext>
                  </a:extLst>
                </a:gridCol>
                <a:gridCol w="531866">
                  <a:extLst>
                    <a:ext uri="{9D8B030D-6E8A-4147-A177-3AD203B41FA5}">
                      <a16:colId xmlns="" xmlns:a16="http://schemas.microsoft.com/office/drawing/2014/main" val="1427113728"/>
                    </a:ext>
                  </a:extLst>
                </a:gridCol>
                <a:gridCol w="531866">
                  <a:extLst>
                    <a:ext uri="{9D8B030D-6E8A-4147-A177-3AD203B41FA5}">
                      <a16:colId xmlns="" xmlns:a16="http://schemas.microsoft.com/office/drawing/2014/main" val="3066224327"/>
                    </a:ext>
                  </a:extLst>
                </a:gridCol>
                <a:gridCol w="531866">
                  <a:extLst>
                    <a:ext uri="{9D8B030D-6E8A-4147-A177-3AD203B41FA5}">
                      <a16:colId xmlns="" xmlns:a16="http://schemas.microsoft.com/office/drawing/2014/main" val="804884105"/>
                    </a:ext>
                  </a:extLst>
                </a:gridCol>
                <a:gridCol w="531866">
                  <a:extLst>
                    <a:ext uri="{9D8B030D-6E8A-4147-A177-3AD203B41FA5}">
                      <a16:colId xmlns="" xmlns:a16="http://schemas.microsoft.com/office/drawing/2014/main" val="3979423521"/>
                    </a:ext>
                  </a:extLst>
                </a:gridCol>
              </a:tblGrid>
              <a:tr h="412443">
                <a:tc gridSpan="13">
                  <a:txBody>
                    <a:bodyPr/>
                    <a:lstStyle/>
                    <a:p>
                      <a:pPr algn="ctr">
                        <a:spcAft>
                          <a:spcPts val="0"/>
                        </a:spcAft>
                      </a:pPr>
                      <a:r>
                        <a:rPr lang="pt-BR" sz="1800" dirty="0">
                          <a:effectLst/>
                          <a:latin typeface="Arial" panose="020B0604020202020204" pitchFamily="34" charset="0"/>
                          <a:cs typeface="Arial" panose="020B0604020202020204" pitchFamily="34" charset="0"/>
                        </a:rPr>
                        <a:t>RELATÓRIOS AFISC POR MÊS</a:t>
                      </a:r>
                      <a:endParaRPr lang="pt-BR" sz="18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700104379"/>
                  </a:ext>
                </a:extLst>
              </a:tr>
              <a:tr h="549925">
                <a:tc>
                  <a:txBody>
                    <a:bodyPr/>
                    <a:lstStyle/>
                    <a:p>
                      <a:pPr algn="ctr">
                        <a:spcAft>
                          <a:spcPts val="0"/>
                        </a:spcAft>
                      </a:pPr>
                      <a:r>
                        <a:rPr lang="pt-BR" sz="1100" dirty="0">
                          <a:effectLst/>
                          <a:latin typeface="Arial" panose="020B0604020202020204" pitchFamily="34" charset="0"/>
                          <a:cs typeface="Arial" panose="020B0604020202020204" pitchFamily="34" charset="0"/>
                        </a:rPr>
                        <a:t>MÊS</a:t>
                      </a:r>
                      <a:endParaRPr lang="pt-BR" sz="11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200" dirty="0">
                          <a:effectLst/>
                          <a:latin typeface="Arial" panose="020B0604020202020204" pitchFamily="34" charset="0"/>
                          <a:cs typeface="Arial" panose="020B0604020202020204" pitchFamily="34" charset="0"/>
                        </a:rPr>
                        <a:t>JAN</a:t>
                      </a:r>
                      <a:endParaRPr lang="pt-BR" sz="1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200" dirty="0">
                          <a:effectLst/>
                          <a:latin typeface="Arial" panose="020B0604020202020204" pitchFamily="34" charset="0"/>
                          <a:cs typeface="Arial" panose="020B0604020202020204" pitchFamily="34" charset="0"/>
                        </a:rPr>
                        <a:t>FEV</a:t>
                      </a:r>
                      <a:endParaRPr lang="pt-BR" sz="1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200" dirty="0">
                          <a:effectLst/>
                          <a:latin typeface="Arial" panose="020B0604020202020204" pitchFamily="34" charset="0"/>
                          <a:cs typeface="Arial" panose="020B0604020202020204" pitchFamily="34" charset="0"/>
                        </a:rPr>
                        <a:t>MAR</a:t>
                      </a:r>
                      <a:endParaRPr lang="pt-BR" sz="1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200" dirty="0">
                          <a:effectLst/>
                          <a:latin typeface="Arial" panose="020B0604020202020204" pitchFamily="34" charset="0"/>
                          <a:cs typeface="Arial" panose="020B0604020202020204" pitchFamily="34" charset="0"/>
                        </a:rPr>
                        <a:t>ABR</a:t>
                      </a:r>
                      <a:endParaRPr lang="pt-BR" sz="1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200" dirty="0">
                          <a:effectLst/>
                          <a:latin typeface="Arial" panose="020B0604020202020204" pitchFamily="34" charset="0"/>
                          <a:cs typeface="Arial" panose="020B0604020202020204" pitchFamily="34" charset="0"/>
                        </a:rPr>
                        <a:t>MAI</a:t>
                      </a:r>
                      <a:endParaRPr lang="pt-BR" sz="1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200" dirty="0">
                          <a:effectLst/>
                          <a:latin typeface="Arial" panose="020B0604020202020204" pitchFamily="34" charset="0"/>
                          <a:cs typeface="Arial" panose="020B0604020202020204" pitchFamily="34" charset="0"/>
                        </a:rPr>
                        <a:t>JUN</a:t>
                      </a:r>
                      <a:endParaRPr lang="pt-BR" sz="1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200" dirty="0">
                          <a:latin typeface="Arial" panose="020B0604020202020204" pitchFamily="34" charset="0"/>
                          <a:cs typeface="Arial" panose="020B0604020202020204" pitchFamily="34" charset="0"/>
                        </a:rPr>
                        <a:t>JUL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200" dirty="0">
                          <a:latin typeface="Arial" panose="020B0604020202020204" pitchFamily="34" charset="0"/>
                          <a:cs typeface="Arial" panose="020B0604020202020204" pitchFamily="34" charset="0"/>
                        </a:rPr>
                        <a:t>AGO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200" dirty="0">
                          <a:latin typeface="Arial" panose="020B0604020202020204" pitchFamily="34" charset="0"/>
                          <a:cs typeface="Arial" panose="020B0604020202020204" pitchFamily="34" charset="0"/>
                        </a:rPr>
                        <a:t>SET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200" dirty="0">
                          <a:latin typeface="Arial" panose="020B0604020202020204" pitchFamily="34" charset="0"/>
                          <a:cs typeface="Arial" panose="020B0604020202020204" pitchFamily="34" charset="0"/>
                        </a:rPr>
                        <a:t>OUT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200" dirty="0">
                          <a:latin typeface="Arial" panose="020B0604020202020204" pitchFamily="34" charset="0"/>
                          <a:cs typeface="Arial" panose="020B0604020202020204" pitchFamily="34" charset="0"/>
                        </a:rPr>
                        <a:t>NOV</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200" dirty="0">
                          <a:latin typeface="Arial" panose="020B0604020202020204" pitchFamily="34" charset="0"/>
                          <a:cs typeface="Arial" panose="020B0604020202020204" pitchFamily="34" charset="0"/>
                        </a:rPr>
                        <a:t>DEZ</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06961891"/>
                  </a:ext>
                </a:extLst>
              </a:tr>
              <a:tr h="504097">
                <a:tc>
                  <a:txBody>
                    <a:bodyPr/>
                    <a:lstStyle/>
                    <a:p>
                      <a:pPr algn="ctr">
                        <a:spcAft>
                          <a:spcPts val="0"/>
                        </a:spcAft>
                      </a:pPr>
                      <a:r>
                        <a:rPr lang="pt-BR" sz="1100" dirty="0">
                          <a:effectLst/>
                          <a:latin typeface="Arial" panose="020B0604020202020204" pitchFamily="34" charset="0"/>
                          <a:ea typeface="+mn-ea"/>
                          <a:cs typeface="Arial" panose="020B0604020202020204" pitchFamily="34" charset="0"/>
                        </a:rPr>
                        <a:t>TOTAL</a:t>
                      </a:r>
                      <a:endParaRPr lang="pt-BR" sz="11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800" b="1" dirty="0">
                          <a:effectLst/>
                          <a:latin typeface="Arial" panose="020B0604020202020204" pitchFamily="34" charset="0"/>
                          <a:ea typeface="+mn-ea"/>
                          <a:cs typeface="Arial" panose="020B0604020202020204" pitchFamily="34" charset="0"/>
                        </a:rPr>
                        <a:t>45</a:t>
                      </a:r>
                      <a:endParaRPr lang="pt-BR" sz="1800" b="1"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800" b="1" dirty="0">
                          <a:effectLst/>
                          <a:latin typeface="Arial" panose="020B0604020202020204" pitchFamily="34" charset="0"/>
                          <a:ea typeface="MS Mincho"/>
                          <a:cs typeface="Arial" panose="020B0604020202020204" pitchFamily="34"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800" b="1" dirty="0">
                          <a:effectLst/>
                          <a:latin typeface="Arial" panose="020B0604020202020204" pitchFamily="34" charset="0"/>
                          <a:ea typeface="MS Mincho"/>
                          <a:cs typeface="Arial" panose="020B0604020202020204" pitchFamily="34" charset="0"/>
                        </a:rPr>
                        <a:t>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800" b="1" dirty="0">
                          <a:effectLst/>
                          <a:latin typeface="Arial" panose="020B0604020202020204" pitchFamily="34" charset="0"/>
                          <a:cs typeface="Arial" panose="020B0604020202020204" pitchFamily="34" charset="0"/>
                        </a:rPr>
                        <a:t>37</a:t>
                      </a:r>
                      <a:endParaRPr lang="pt-BR" sz="1800" b="1"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800" b="1" dirty="0">
                          <a:effectLst/>
                          <a:latin typeface="Arial" panose="020B0604020202020204" pitchFamily="34" charset="0"/>
                          <a:cs typeface="Arial" panose="020B0604020202020204" pitchFamily="34" charset="0"/>
                        </a:rPr>
                        <a:t>22</a:t>
                      </a:r>
                      <a:endParaRPr lang="pt-BR" sz="1800" b="1"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pt-BR" sz="1800" b="1" dirty="0">
                          <a:effectLst/>
                          <a:latin typeface="Arial" panose="020B0604020202020204" pitchFamily="34" charset="0"/>
                          <a:cs typeface="Arial" panose="020B0604020202020204" pitchFamily="34" charset="0"/>
                        </a:rPr>
                        <a:t>87</a:t>
                      </a:r>
                      <a:endParaRPr lang="pt-BR" sz="1800" b="1"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800" b="1" dirty="0">
                          <a:latin typeface="Arial" panose="020B0604020202020204" pitchFamily="34" charset="0"/>
                          <a:cs typeface="Arial" panose="020B0604020202020204" pitchFamily="34" charset="0"/>
                        </a:rPr>
                        <a:t>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800" b="1" dirty="0">
                          <a:latin typeface="Arial" panose="020B0604020202020204" pitchFamily="34" charset="0"/>
                          <a:cs typeface="Arial" panose="020B0604020202020204" pitchFamily="34" charset="0"/>
                        </a:rPr>
                        <a:t>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800" b="1" dirty="0">
                          <a:latin typeface="Arial" panose="020B0604020202020204" pitchFamily="34" charset="0"/>
                          <a:cs typeface="Arial" panose="020B0604020202020204" pitchFamily="34" charset="0"/>
                        </a:rPr>
                        <a:t>61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800" b="1" dirty="0">
                          <a:latin typeface="Arial" panose="020B0604020202020204" pitchFamily="34" charset="0"/>
                          <a:cs typeface="Arial" panose="020B0604020202020204" pitchFamily="34" charset="0"/>
                        </a:rPr>
                        <a:t>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800" b="1" dirty="0">
                          <a:latin typeface="Arial" panose="020B0604020202020204" pitchFamily="34" charset="0"/>
                          <a:cs typeface="Arial" panose="020B0604020202020204" pitchFamily="34" charset="0"/>
                        </a:rPr>
                        <a:t>41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800" b="1" dirty="0">
                          <a:latin typeface="Arial" panose="020B0604020202020204" pitchFamily="34" charset="0"/>
                          <a:cs typeface="Arial" panose="020B0604020202020204" pitchFamily="34" charset="0"/>
                        </a:rPr>
                        <a:t>47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92577554"/>
                  </a:ext>
                </a:extLst>
              </a:tr>
            </a:tbl>
          </a:graphicData>
        </a:graphic>
      </p:graphicFrame>
    </p:spTree>
    <p:extLst>
      <p:ext uri="{BB962C8B-B14F-4D97-AF65-F5344CB8AC3E}">
        <p14:creationId xmlns:p14="http://schemas.microsoft.com/office/powerpoint/2010/main" val="371025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m 46">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42" name="Espaço Reservado para Número de Slide 4"/>
          <p:cNvSpPr>
            <a:spLocks noGrp="1"/>
          </p:cNvSpPr>
          <p:nvPr>
            <p:ph type="sldNum" sz="quarter" idx="12"/>
          </p:nvPr>
        </p:nvSpPr>
        <p:spPr>
          <a:xfrm>
            <a:off x="6996113" y="6356355"/>
            <a:ext cx="2228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pt-BR"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dirty="0">
              <a:ln>
                <a:noFill/>
              </a:ln>
              <a:solidFill>
                <a:prstClr val="black">
                  <a:tint val="75000"/>
                </a:prstClr>
              </a:solidFill>
              <a:effectLst/>
              <a:uLnTx/>
              <a:uFillTx/>
              <a:latin typeface="Calibri Light"/>
              <a:ea typeface="+mn-ea"/>
              <a:cs typeface="+mn-cs"/>
            </a:endParaRPr>
          </a:p>
        </p:txBody>
      </p:sp>
      <p:sp>
        <p:nvSpPr>
          <p:cNvPr id="43" name="Retângulo 42"/>
          <p:cNvSpPr/>
          <p:nvPr/>
        </p:nvSpPr>
        <p:spPr>
          <a:xfrm>
            <a:off x="1277556" y="1110744"/>
            <a:ext cx="7350887" cy="1107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tângulo 8"/>
          <p:cNvSpPr/>
          <p:nvPr/>
        </p:nvSpPr>
        <p:spPr>
          <a:xfrm>
            <a:off x="1692002" y="1189784"/>
            <a:ext cx="6521993" cy="738664"/>
          </a:xfrm>
          <a:prstGeom prst="rect">
            <a:avLst/>
          </a:prstGeom>
        </p:spPr>
        <p:txBody>
          <a:bodyPr wrap="square">
            <a:spAutoFit/>
          </a:bodyPr>
          <a:lstStyle/>
          <a:p>
            <a:pPr algn="ctr"/>
            <a:r>
              <a:rPr lang="pt-BR" sz="2800" b="1" dirty="0" smtClean="0">
                <a:latin typeface="Arial" panose="020B0604020202020204" pitchFamily="34" charset="0"/>
                <a:cs typeface="Arial" panose="020B0604020202020204" pitchFamily="34" charset="0"/>
              </a:rPr>
              <a:t>COMPARATIVO AÇÕES</a:t>
            </a:r>
          </a:p>
          <a:p>
            <a:pPr algn="ctr"/>
            <a:r>
              <a:rPr lang="pt-BR" sz="1400" dirty="0" smtClean="0">
                <a:latin typeface="Arial" panose="020B0604020202020204" pitchFamily="34" charset="0"/>
                <a:cs typeface="Arial" panose="020B0604020202020204" pitchFamily="34" charset="0"/>
              </a:rPr>
              <a:t>Abaixo um comparativo do número de ações mensais, entre 2018, 2019 e 2020:</a:t>
            </a:r>
            <a:endParaRPr lang="pt-BR" sz="1400" dirty="0">
              <a:latin typeface="Arial" panose="020B0604020202020204" pitchFamily="34" charset="0"/>
              <a:cs typeface="Arial" panose="020B0604020202020204" pitchFamily="34" charset="0"/>
            </a:endParaRPr>
          </a:p>
        </p:txBody>
      </p:sp>
      <p:graphicFrame>
        <p:nvGraphicFramePr>
          <p:cNvPr id="10" name="Gráfico 9">
            <a:extLst>
              <a:ext uri="{FF2B5EF4-FFF2-40B4-BE49-F238E27FC236}">
                <a16:creationId xmlns="" xmlns:a16="http://schemas.microsoft.com/office/drawing/2014/main" id="{B7C8EDAD-84AB-479B-B1BC-387C59D0E791}"/>
              </a:ext>
            </a:extLst>
          </p:cNvPr>
          <p:cNvGraphicFramePr/>
          <p:nvPr>
            <p:extLst/>
          </p:nvPr>
        </p:nvGraphicFramePr>
        <p:xfrm>
          <a:off x="633519" y="1738710"/>
          <a:ext cx="8779421" cy="4301486"/>
        </p:xfrm>
        <a:graphic>
          <a:graphicData uri="http://schemas.openxmlformats.org/drawingml/2006/chart">
            <c:chart xmlns:c="http://schemas.openxmlformats.org/drawingml/2006/chart" xmlns:r="http://schemas.openxmlformats.org/officeDocument/2006/relationships" r:id="rId4"/>
          </a:graphicData>
        </a:graphic>
      </p:graphicFrame>
      <p:sp>
        <p:nvSpPr>
          <p:cNvPr id="11" name="Espaço Reservado para Texto 3">
            <a:extLst>
              <a:ext uri="{FF2B5EF4-FFF2-40B4-BE49-F238E27FC236}">
                <a16:creationId xmlns="" xmlns:a16="http://schemas.microsoft.com/office/drawing/2014/main" id="{32F5FA0D-C102-4C49-A8E3-94B7FC5BDDB2}"/>
              </a:ext>
            </a:extLst>
          </p:cNvPr>
          <p:cNvSpPr txBox="1">
            <a:spLocks/>
          </p:cNvSpPr>
          <p:nvPr/>
        </p:nvSpPr>
        <p:spPr>
          <a:xfrm>
            <a:off x="780427" y="5746676"/>
            <a:ext cx="3165931" cy="46828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000" i="1" dirty="0">
                <a:latin typeface="Arial" panose="020B0604020202020204" pitchFamily="34" charset="0"/>
                <a:cs typeface="Arial" panose="020B0604020202020204" pitchFamily="34" charset="0"/>
              </a:rPr>
              <a:t>GRÁFICO </a:t>
            </a:r>
            <a:r>
              <a:rPr lang="pt-BR" sz="1000" i="1" dirty="0" smtClean="0">
                <a:latin typeface="Arial" panose="020B0604020202020204" pitchFamily="34" charset="0"/>
                <a:cs typeface="Arial" panose="020B0604020202020204" pitchFamily="34" charset="0"/>
              </a:rPr>
              <a:t>: </a:t>
            </a:r>
            <a:r>
              <a:rPr lang="pt-BR" sz="1000" i="1" dirty="0">
                <a:latin typeface="Arial" panose="020B0604020202020204" pitchFamily="34" charset="0"/>
                <a:cs typeface="Arial" panose="020B0604020202020204" pitchFamily="34" charset="0"/>
              </a:rPr>
              <a:t>evolução dos relatórios de fiscalização</a:t>
            </a:r>
          </a:p>
          <a:p>
            <a:pPr marL="0" indent="0" algn="just">
              <a:buNone/>
            </a:pPr>
            <a:r>
              <a:rPr lang="pt-BR" sz="1000" i="1" dirty="0">
                <a:latin typeface="Arial" panose="020B0604020202020204" pitchFamily="34" charset="0"/>
                <a:cs typeface="Arial" panose="020B0604020202020204" pitchFamily="34" charset="0"/>
              </a:rPr>
              <a:t>FONTE : </a:t>
            </a:r>
            <a:r>
              <a:rPr lang="pt-BR" sz="1000" i="1" dirty="0" smtClean="0">
                <a:latin typeface="Arial" panose="020B0604020202020204" pitchFamily="34" charset="0"/>
                <a:cs typeface="Arial" panose="020B0604020202020204" pitchFamily="34" charset="0"/>
              </a:rPr>
              <a:t>AFISC / SICCAU</a:t>
            </a:r>
          </a:p>
          <a:p>
            <a:pPr marL="0" indent="0" algn="just">
              <a:buNone/>
            </a:pPr>
            <a:endParaRPr lang="pt-BR" sz="1000" i="1" dirty="0">
              <a:latin typeface="Arial" panose="020B0604020202020204" pitchFamily="34" charset="0"/>
              <a:cs typeface="Arial" panose="020B0604020202020204" pitchFamily="34" charset="0"/>
            </a:endParaRPr>
          </a:p>
          <a:p>
            <a:pPr marL="0" indent="0" algn="just">
              <a:buNone/>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100" dirty="0">
                <a:solidFill>
                  <a:prstClr val="black"/>
                </a:solidFill>
                <a:latin typeface="Arial" panose="020B0604020202020204" pitchFamily="34" charset="0"/>
                <a:cs typeface="Arial" panose="020B0604020202020204" pitchFamily="34" charset="0"/>
              </a:rPr>
              <a:t>	</a:t>
            </a:r>
            <a:endParaRPr lang="pt-BR" sz="1100" dirty="0">
              <a:latin typeface="Arial" panose="020B0604020202020204" pitchFamily="34" charset="0"/>
              <a:cs typeface="Arial" panose="020B0604020202020204" pitchFamily="34" charset="0"/>
            </a:endParaRPr>
          </a:p>
          <a:p>
            <a:pPr marL="0" indent="0">
              <a:lnSpc>
                <a:spcPct val="100000"/>
              </a:lnSpc>
              <a:buNone/>
            </a:pPr>
            <a:endParaRPr lang="pt-BR" sz="1100" dirty="0">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924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m 46">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42" name="Espaço Reservado para Número de Slide 4"/>
          <p:cNvSpPr>
            <a:spLocks noGrp="1"/>
          </p:cNvSpPr>
          <p:nvPr>
            <p:ph type="sldNum" sz="quarter" idx="12"/>
          </p:nvPr>
        </p:nvSpPr>
        <p:spPr>
          <a:xfrm>
            <a:off x="6996113" y="6356355"/>
            <a:ext cx="2228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pt-BR"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dirty="0">
              <a:ln>
                <a:noFill/>
              </a:ln>
              <a:solidFill>
                <a:prstClr val="black">
                  <a:tint val="75000"/>
                </a:prstClr>
              </a:solidFill>
              <a:effectLst/>
              <a:uLnTx/>
              <a:uFillTx/>
              <a:latin typeface="Calibri Light"/>
              <a:ea typeface="+mn-ea"/>
              <a:cs typeface="+mn-cs"/>
            </a:endParaRPr>
          </a:p>
        </p:txBody>
      </p:sp>
      <p:sp>
        <p:nvSpPr>
          <p:cNvPr id="43" name="Retângulo 42"/>
          <p:cNvSpPr/>
          <p:nvPr/>
        </p:nvSpPr>
        <p:spPr>
          <a:xfrm>
            <a:off x="1277556" y="1110744"/>
            <a:ext cx="7350887" cy="1107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Imagem 11" descr="C:\Users\Edinei\Desktop\CAU-GO\2021\APRESENTAÇÃO_DADOS_PLENARIA-2020\PLANILHA PANORAMICA.jpg"/>
          <p:cNvPicPr/>
          <p:nvPr/>
        </p:nvPicPr>
        <p:blipFill>
          <a:blip r:embed="rId4">
            <a:extLst>
              <a:ext uri="{28A0092B-C50C-407E-A947-70E740481C1C}">
                <a14:useLocalDpi xmlns:a14="http://schemas.microsoft.com/office/drawing/2010/main" val="0"/>
              </a:ext>
            </a:extLst>
          </a:blip>
          <a:srcRect/>
          <a:stretch>
            <a:fillRect/>
          </a:stretch>
        </p:blipFill>
        <p:spPr bwMode="auto">
          <a:xfrm>
            <a:off x="1253319" y="1664742"/>
            <a:ext cx="7363537" cy="4073635"/>
          </a:xfrm>
          <a:prstGeom prst="rect">
            <a:avLst/>
          </a:prstGeom>
          <a:noFill/>
          <a:ln>
            <a:noFill/>
          </a:ln>
        </p:spPr>
      </p:pic>
    </p:spTree>
    <p:extLst>
      <p:ext uri="{BB962C8B-B14F-4D97-AF65-F5344CB8AC3E}">
        <p14:creationId xmlns:p14="http://schemas.microsoft.com/office/powerpoint/2010/main" val="476575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0" name="Retângulo 9"/>
          <p:cNvSpPr/>
          <p:nvPr/>
        </p:nvSpPr>
        <p:spPr>
          <a:xfrm>
            <a:off x="586854" y="1086783"/>
            <a:ext cx="4338437" cy="537070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Dentre as principais ações, destacamos: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 Fiscalização remota de rotina </a:t>
            </a: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pesquisa pela existência de RRTs, de acordo com o endereço e dados do proprietário ou profissional, e a partir disso instauração de processos de fiscalização, quando for o caso;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 Apuração de Denúncias </a:t>
            </a: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consiste na análise dos documentos recebidos, busca de RRTs, e encaminhamento para o CREA-GO, em se tratando de engenheiros.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2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Muitas </a:t>
            </a: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vezes a AFISC recebe denúncias que não competem ao CAU. Nestes casos o denunciante é orientado a oferecer a denúncia à Prefeitura, Corpo de Bombeiros, Defesa Civil,</a:t>
            </a:r>
            <a:r>
              <a:rPr kumimoji="0" lang="pt-BR" sz="1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 acordo com cada situação</a:t>
            </a:r>
            <a:r>
              <a:rPr kumimoji="0" lang="pt-BR" sz="12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p>
          <a:p>
            <a:pPr algn="just">
              <a:defRPr/>
            </a:pPr>
            <a:endParaRPr lang="pt-BR" sz="1200" dirty="0" smtClean="0">
              <a:solidFill>
                <a:prstClr val="black"/>
              </a:solidFill>
              <a:latin typeface="Arial" panose="020B0604020202020204" pitchFamily="34" charset="0"/>
              <a:cs typeface="Arial" panose="020B0604020202020204" pitchFamily="34" charset="0"/>
            </a:endParaRPr>
          </a:p>
          <a:p>
            <a:pPr algn="just">
              <a:defRPr/>
            </a:pPr>
            <a:r>
              <a:rPr lang="pt-BR" sz="1200" dirty="0" smtClean="0">
                <a:solidFill>
                  <a:prstClr val="black"/>
                </a:solidFill>
                <a:latin typeface="Arial" panose="020B0604020202020204" pitchFamily="34" charset="0"/>
                <a:cs typeface="Arial" panose="020B0604020202020204" pitchFamily="34" charset="0"/>
              </a:rPr>
              <a:t>Ao </a:t>
            </a:r>
            <a:r>
              <a:rPr lang="pt-BR" sz="1200" dirty="0">
                <a:solidFill>
                  <a:prstClr val="black"/>
                </a:solidFill>
                <a:latin typeface="Arial" panose="020B0604020202020204" pitchFamily="34" charset="0"/>
                <a:cs typeface="Arial" panose="020B0604020202020204" pitchFamily="34" charset="0"/>
              </a:rPr>
              <a:t>longo do ano foram recebidas </a:t>
            </a:r>
            <a:r>
              <a:rPr lang="pt-BR" sz="1200" b="1" dirty="0">
                <a:solidFill>
                  <a:prstClr val="black"/>
                </a:solidFill>
                <a:latin typeface="Arial" panose="020B0604020202020204" pitchFamily="34" charset="0"/>
                <a:cs typeface="Arial" panose="020B0604020202020204" pitchFamily="34" charset="0"/>
              </a:rPr>
              <a:t>76 novas denúncias </a:t>
            </a:r>
            <a:r>
              <a:rPr lang="pt-BR" sz="1200" dirty="0">
                <a:solidFill>
                  <a:prstClr val="black"/>
                </a:solidFill>
                <a:latin typeface="Arial" panose="020B0604020202020204" pitchFamily="34" charset="0"/>
                <a:cs typeface="Arial" panose="020B0604020202020204" pitchFamily="34" charset="0"/>
              </a:rPr>
              <a:t>de todo o Estado. Destas, 18 seguem ainda sendo apuradas através de processos de fiscalização. As 58 restantes já foram arquivadas. A maioria das denúncias recebidas foi sobre descumprimento de código de edificação (</a:t>
            </a:r>
            <a:r>
              <a:rPr lang="pt-BR" sz="1200" i="1" dirty="0">
                <a:solidFill>
                  <a:prstClr val="black"/>
                </a:solidFill>
                <a:latin typeface="Arial" panose="020B0604020202020204" pitchFamily="34" charset="0"/>
                <a:cs typeface="Arial" panose="020B0604020202020204" pitchFamily="34" charset="0"/>
              </a:rPr>
              <a:t>matéria que compete ao Município</a:t>
            </a:r>
            <a:r>
              <a:rPr lang="pt-BR" sz="1200" dirty="0">
                <a:solidFill>
                  <a:prstClr val="black"/>
                </a:solidFill>
                <a:latin typeface="Arial" panose="020B0604020202020204" pitchFamily="34" charset="0"/>
                <a:cs typeface="Arial" panose="020B0604020202020204" pitchFamily="34" charset="0"/>
              </a:rPr>
              <a:t>), </a:t>
            </a:r>
            <a:r>
              <a:rPr lang="pt-BR" sz="1200" dirty="0" smtClean="0">
                <a:solidFill>
                  <a:prstClr val="black"/>
                </a:solidFill>
                <a:latin typeface="Arial" panose="020B0604020202020204" pitchFamily="34" charset="0"/>
                <a:cs typeface="Arial" panose="020B0604020202020204" pitchFamily="34" charset="0"/>
              </a:rPr>
              <a:t>e suposto </a:t>
            </a:r>
            <a:r>
              <a:rPr lang="pt-BR" sz="1200" dirty="0">
                <a:solidFill>
                  <a:prstClr val="black"/>
                </a:solidFill>
                <a:latin typeface="Arial" panose="020B0604020202020204" pitchFamily="34" charset="0"/>
                <a:cs typeface="Arial" panose="020B0604020202020204" pitchFamily="34" charset="0"/>
              </a:rPr>
              <a:t>exercício ilegal por leigos ou estudantes de </a:t>
            </a:r>
            <a:r>
              <a:rPr lang="pt-BR" sz="1200" dirty="0" smtClean="0">
                <a:solidFill>
                  <a:prstClr val="black"/>
                </a:solidFill>
                <a:latin typeface="Arial" panose="020B0604020202020204" pitchFamily="34" charset="0"/>
                <a:cs typeface="Arial" panose="020B0604020202020204" pitchFamily="34" charset="0"/>
              </a:rPr>
              <a:t>arquitetura.</a:t>
            </a:r>
          </a:p>
          <a:p>
            <a:pPr algn="just">
              <a:defRPr/>
            </a:pPr>
            <a:endParaRPr lang="pt-BR" sz="1200" dirty="0" smtClean="0">
              <a:solidFill>
                <a:prstClr val="black"/>
              </a:solidFill>
              <a:latin typeface="Arial" panose="020B0604020202020204" pitchFamily="34" charset="0"/>
              <a:cs typeface="Arial" panose="020B0604020202020204" pitchFamily="34" charset="0"/>
            </a:endParaRPr>
          </a:p>
          <a:p>
            <a:pPr algn="just">
              <a:defRPr/>
            </a:pPr>
            <a:r>
              <a:rPr kumimoji="0" lang="pt-BR" sz="12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Em </a:t>
            </a: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2019 foram 87 denúncias, e em 2018, a fiscalização recebeu 61.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9" name="Gráfico 8">
            <a:extLst>
              <a:ext uri="{FF2B5EF4-FFF2-40B4-BE49-F238E27FC236}">
                <a16:creationId xmlns="" xmlns:a16="http://schemas.microsoft.com/office/drawing/2014/main" id="{B7C8EDAD-84AB-479B-B1BC-387C59D0E791}"/>
              </a:ext>
            </a:extLst>
          </p:cNvPr>
          <p:cNvGraphicFramePr/>
          <p:nvPr>
            <p:extLst/>
          </p:nvPr>
        </p:nvGraphicFramePr>
        <p:xfrm>
          <a:off x="5355131" y="1681372"/>
          <a:ext cx="3944202" cy="3495256"/>
        </p:xfrm>
        <a:graphic>
          <a:graphicData uri="http://schemas.openxmlformats.org/drawingml/2006/chart">
            <c:chart xmlns:c="http://schemas.openxmlformats.org/drawingml/2006/chart" xmlns:r="http://schemas.openxmlformats.org/officeDocument/2006/relationships" r:id="rId4"/>
          </a:graphicData>
        </a:graphic>
      </p:graphicFrame>
      <p:sp>
        <p:nvSpPr>
          <p:cNvPr id="15" name="Espaço Reservado para Texto 3">
            <a:extLst>
              <a:ext uri="{FF2B5EF4-FFF2-40B4-BE49-F238E27FC236}">
                <a16:creationId xmlns="" xmlns:a16="http://schemas.microsoft.com/office/drawing/2014/main" id="{32F5FA0D-C102-4C49-A8E3-94B7FC5BDDB2}"/>
              </a:ext>
            </a:extLst>
          </p:cNvPr>
          <p:cNvSpPr txBox="1">
            <a:spLocks/>
          </p:cNvSpPr>
          <p:nvPr/>
        </p:nvSpPr>
        <p:spPr>
          <a:xfrm>
            <a:off x="5812721" y="4896344"/>
            <a:ext cx="2931075" cy="56056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000" i="1" dirty="0">
                <a:latin typeface="Arial" panose="020B0604020202020204" pitchFamily="34" charset="0"/>
                <a:cs typeface="Arial" panose="020B0604020202020204" pitchFamily="34" charset="0"/>
              </a:rPr>
              <a:t>GRÁFICO </a:t>
            </a:r>
            <a:r>
              <a:rPr lang="pt-BR" sz="1000" i="1" dirty="0" smtClean="0">
                <a:latin typeface="Arial" panose="020B0604020202020204" pitchFamily="34" charset="0"/>
                <a:cs typeface="Arial" panose="020B0604020202020204" pitchFamily="34" charset="0"/>
              </a:rPr>
              <a:t>: DENÚNCIAS RECEBIDAS AFISC</a:t>
            </a:r>
            <a:endParaRPr lang="pt-BR" sz="1000" i="1" dirty="0">
              <a:latin typeface="Arial" panose="020B0604020202020204" pitchFamily="34" charset="0"/>
              <a:cs typeface="Arial" panose="020B0604020202020204" pitchFamily="34" charset="0"/>
            </a:endParaRPr>
          </a:p>
          <a:p>
            <a:pPr marL="0" indent="0" algn="just">
              <a:buNone/>
            </a:pPr>
            <a:r>
              <a:rPr lang="pt-BR" sz="1000" i="1" dirty="0">
                <a:latin typeface="Arial" panose="020B0604020202020204" pitchFamily="34" charset="0"/>
                <a:cs typeface="Arial" panose="020B0604020202020204" pitchFamily="34" charset="0"/>
              </a:rPr>
              <a:t>FONTE : </a:t>
            </a:r>
            <a:r>
              <a:rPr lang="pt-BR" sz="1000" i="1" dirty="0" smtClean="0">
                <a:latin typeface="Arial" panose="020B0604020202020204" pitchFamily="34" charset="0"/>
                <a:cs typeface="Arial" panose="020B0604020202020204" pitchFamily="34" charset="0"/>
              </a:rPr>
              <a:t>AFISC / SICCAU</a:t>
            </a:r>
          </a:p>
          <a:p>
            <a:pPr marL="0" indent="0" algn="just">
              <a:buNone/>
            </a:pPr>
            <a:endParaRPr lang="pt-BR" sz="1000" i="1" dirty="0">
              <a:latin typeface="Arial" panose="020B0604020202020204" pitchFamily="34" charset="0"/>
              <a:cs typeface="Arial" panose="020B0604020202020204" pitchFamily="34" charset="0"/>
            </a:endParaRPr>
          </a:p>
          <a:p>
            <a:pPr marL="0" indent="0" algn="just">
              <a:buNone/>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100" dirty="0">
                <a:solidFill>
                  <a:prstClr val="black"/>
                </a:solidFill>
                <a:latin typeface="Arial" panose="020B0604020202020204" pitchFamily="34" charset="0"/>
                <a:cs typeface="Arial" panose="020B0604020202020204" pitchFamily="34" charset="0"/>
              </a:rPr>
              <a:t>	</a:t>
            </a:r>
            <a:endParaRPr lang="pt-BR" sz="1100" dirty="0">
              <a:latin typeface="Arial" panose="020B0604020202020204" pitchFamily="34" charset="0"/>
              <a:cs typeface="Arial" panose="020B0604020202020204" pitchFamily="34" charset="0"/>
            </a:endParaRPr>
          </a:p>
          <a:p>
            <a:pPr marL="0" indent="0">
              <a:lnSpc>
                <a:spcPct val="100000"/>
              </a:lnSpc>
              <a:buNone/>
            </a:pPr>
            <a:endParaRPr lang="pt-BR" sz="1100" dirty="0">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997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8" name="Retângulo 7"/>
          <p:cNvSpPr/>
          <p:nvPr/>
        </p:nvSpPr>
        <p:spPr>
          <a:xfrm>
            <a:off x="434609" y="1271247"/>
            <a:ext cx="4899546"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 Contato com os profissionais no interior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Uma das maneiras que a AFISC encontrou de compensar a impossibilidade de viajar ao longo do ano, devido à pandemia, foi contatar os profissionais do interior do Estado, a fim de orientá-los sobre dúvidas e mostrar que, mesmo à distância, o Conselho poderia apurar denúncias, fiscalizar determinadas situações, contatar órgãos municipais, etc.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Foram enviados e-mails para 376 profissionais ativos no interior. Somou-se a essas ações, apurações de denúncias ou fiscalização remota nos municípios de : </a:t>
            </a:r>
            <a:r>
              <a:rPr kumimoji="0" lang="pt-B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Porangatu, Uruaçu, Goianésia, Pirenópolis, Cidade de Goiás, Trindade, Santa Helena, Mineiros, Jataí, Rio Verde, São Simão, Corumbá de  Goiás, Águas Lindas, Planaltina, Formosa, Novo Gama, Cidade Ocidental, Valparaíso, Luziânia, Senador Canedo, Catalão, Caldas Novas e Itumbiara.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 total, 23 municípios receberam ações da AFISC, seja fiscalização de rotina, orientação ou apuração de denúncias (ver o mapa a seguir).</a:t>
            </a:r>
            <a:r>
              <a:rPr kumimoji="0" lang="pt-BR" sz="1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356 ações foram localizadas no interior e região metropolitana, enquanto 243 na capital, Goiânia.</a:t>
            </a: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Agrupar 9"/>
          <p:cNvGrpSpPr/>
          <p:nvPr/>
        </p:nvGrpSpPr>
        <p:grpSpPr>
          <a:xfrm>
            <a:off x="5531188" y="1535138"/>
            <a:ext cx="4177779" cy="3682217"/>
            <a:chOff x="6631247" y="202971"/>
            <a:chExt cx="4119348" cy="2778950"/>
          </a:xfrm>
        </p:grpSpPr>
        <p:graphicFrame>
          <p:nvGraphicFramePr>
            <p:cNvPr id="11" name="Gráfico 10"/>
            <p:cNvGraphicFramePr/>
            <p:nvPr>
              <p:extLst/>
            </p:nvPr>
          </p:nvGraphicFramePr>
          <p:xfrm>
            <a:off x="6631247" y="202971"/>
            <a:ext cx="4119348" cy="2778950"/>
          </p:xfrm>
          <a:graphic>
            <a:graphicData uri="http://schemas.openxmlformats.org/drawingml/2006/chart">
              <c:chart xmlns:c="http://schemas.openxmlformats.org/drawingml/2006/chart" xmlns:r="http://schemas.openxmlformats.org/officeDocument/2006/relationships" r:id="rId4"/>
            </a:graphicData>
          </a:graphic>
        </p:graphicFrame>
        <p:sp>
          <p:nvSpPr>
            <p:cNvPr id="12" name="Espaço Reservado para Texto 3">
              <a:extLst>
                <a:ext uri="{FF2B5EF4-FFF2-40B4-BE49-F238E27FC236}">
                  <a16:creationId xmlns="" xmlns:a16="http://schemas.microsoft.com/office/drawing/2014/main" id="{32F5FA0D-C102-4C49-A8E3-94B7FC5BDDB2}"/>
                </a:ext>
              </a:extLst>
            </p:cNvPr>
            <p:cNvSpPr txBox="1">
              <a:spLocks/>
            </p:cNvSpPr>
            <p:nvPr/>
          </p:nvSpPr>
          <p:spPr>
            <a:xfrm>
              <a:off x="8800590" y="1235391"/>
              <a:ext cx="1008661" cy="659655"/>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50" b="1" i="1" dirty="0" smtClean="0">
                  <a:solidFill>
                    <a:schemeClr val="bg1"/>
                  </a:solidFill>
                  <a:latin typeface="Arial" panose="020B0604020202020204" pitchFamily="34" charset="0"/>
                  <a:cs typeface="Arial" panose="020B0604020202020204" pitchFamily="34" charset="0"/>
                </a:rPr>
                <a:t>CAPITAL (243)</a:t>
              </a:r>
            </a:p>
            <a:p>
              <a:pPr marL="0" indent="0" algn="ctr">
                <a:buNone/>
              </a:pPr>
              <a:r>
                <a:rPr lang="pt-BR" sz="1600" b="1" i="1" dirty="0" smtClean="0">
                  <a:solidFill>
                    <a:schemeClr val="bg1"/>
                  </a:solidFill>
                  <a:latin typeface="Arial" panose="020B0604020202020204" pitchFamily="34" charset="0"/>
                  <a:cs typeface="Arial" panose="020B0604020202020204" pitchFamily="34" charset="0"/>
                </a:rPr>
                <a:t>40,6%</a:t>
              </a:r>
            </a:p>
            <a:p>
              <a:pPr marL="0" indent="0" algn="ctr">
                <a:buNone/>
              </a:pPr>
              <a:endParaRPr lang="pt-BR" sz="1050" b="1" i="1" dirty="0">
                <a:solidFill>
                  <a:prstClr val="black"/>
                </a:solidFill>
                <a:latin typeface="Arial" panose="020B0604020202020204" pitchFamily="34" charset="0"/>
                <a:cs typeface="Arial" panose="020B0604020202020204" pitchFamily="34" charset="0"/>
              </a:endParaRPr>
            </a:p>
            <a:p>
              <a:pPr marL="0" indent="0" algn="ctr">
                <a:buNone/>
              </a:pPr>
              <a:endParaRPr lang="pt-BR" sz="1050" b="1"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100" dirty="0">
                  <a:solidFill>
                    <a:prstClr val="black"/>
                  </a:solidFill>
                  <a:latin typeface="Arial" panose="020B0604020202020204" pitchFamily="34" charset="0"/>
                  <a:cs typeface="Arial" panose="020B0604020202020204" pitchFamily="34" charset="0"/>
                </a:rPr>
                <a:t>	</a:t>
              </a:r>
              <a:endParaRPr lang="pt-BR" sz="1100" dirty="0">
                <a:latin typeface="Arial" panose="020B0604020202020204" pitchFamily="34" charset="0"/>
                <a:cs typeface="Arial" panose="020B0604020202020204" pitchFamily="34" charset="0"/>
              </a:endParaRPr>
            </a:p>
            <a:p>
              <a:pPr marL="0" indent="0">
                <a:lnSpc>
                  <a:spcPct val="100000"/>
                </a:lnSpc>
                <a:buNone/>
              </a:pPr>
              <a:endParaRPr lang="pt-BR" sz="1100" dirty="0">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13" name="Espaço Reservado para Texto 3">
              <a:extLst>
                <a:ext uri="{FF2B5EF4-FFF2-40B4-BE49-F238E27FC236}">
                  <a16:creationId xmlns="" xmlns:a16="http://schemas.microsoft.com/office/drawing/2014/main" id="{32F5FA0D-C102-4C49-A8E3-94B7FC5BDDB2}"/>
                </a:ext>
              </a:extLst>
            </p:cNvPr>
            <p:cNvSpPr txBox="1">
              <a:spLocks/>
            </p:cNvSpPr>
            <p:nvPr/>
          </p:nvSpPr>
          <p:spPr>
            <a:xfrm>
              <a:off x="7604153" y="1592446"/>
              <a:ext cx="1008661" cy="518704"/>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50" b="1" i="1" dirty="0" smtClean="0">
                  <a:solidFill>
                    <a:schemeClr val="bg1"/>
                  </a:solidFill>
                  <a:latin typeface="Arial" panose="020B0604020202020204" pitchFamily="34" charset="0"/>
                  <a:cs typeface="Arial" panose="020B0604020202020204" pitchFamily="34" charset="0"/>
                </a:rPr>
                <a:t>INTERIOR (356)</a:t>
              </a:r>
            </a:p>
            <a:p>
              <a:pPr marL="0" indent="0" algn="ctr">
                <a:buNone/>
              </a:pPr>
              <a:r>
                <a:rPr lang="pt-BR" sz="1600" b="1" i="1" dirty="0" smtClean="0">
                  <a:solidFill>
                    <a:schemeClr val="bg1"/>
                  </a:solidFill>
                  <a:latin typeface="Arial" panose="020B0604020202020204" pitchFamily="34" charset="0"/>
                  <a:cs typeface="Arial" panose="020B0604020202020204" pitchFamily="34" charset="0"/>
                </a:rPr>
                <a:t>59,4%</a:t>
              </a:r>
              <a:endParaRPr lang="pt-BR" sz="1600" b="1" dirty="0">
                <a:solidFill>
                  <a:schemeClr val="bg1"/>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100" dirty="0">
                  <a:solidFill>
                    <a:prstClr val="black"/>
                  </a:solidFill>
                  <a:latin typeface="Arial" panose="020B0604020202020204" pitchFamily="34" charset="0"/>
                  <a:cs typeface="Arial" panose="020B0604020202020204" pitchFamily="34" charset="0"/>
                </a:rPr>
                <a:t>	</a:t>
              </a:r>
              <a:endParaRPr lang="pt-BR" sz="1100" dirty="0">
                <a:latin typeface="Arial" panose="020B0604020202020204" pitchFamily="34" charset="0"/>
                <a:cs typeface="Arial" panose="020B0604020202020204" pitchFamily="34" charset="0"/>
              </a:endParaRPr>
            </a:p>
            <a:p>
              <a:pPr marL="0" indent="0">
                <a:lnSpc>
                  <a:spcPct val="100000"/>
                </a:lnSpc>
                <a:buNone/>
              </a:pPr>
              <a:endParaRPr lang="pt-BR" sz="1100" dirty="0">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grpSp>
      <p:sp>
        <p:nvSpPr>
          <p:cNvPr id="14" name="Espaço Reservado para Texto 3">
            <a:extLst>
              <a:ext uri="{FF2B5EF4-FFF2-40B4-BE49-F238E27FC236}">
                <a16:creationId xmlns="" xmlns:a16="http://schemas.microsoft.com/office/drawing/2014/main" id="{32F5FA0D-C102-4C49-A8E3-94B7FC5BDDB2}"/>
              </a:ext>
            </a:extLst>
          </p:cNvPr>
          <p:cNvSpPr txBox="1">
            <a:spLocks/>
          </p:cNvSpPr>
          <p:nvPr/>
        </p:nvSpPr>
        <p:spPr>
          <a:xfrm>
            <a:off x="6265764" y="5376862"/>
            <a:ext cx="2931075" cy="56056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000" i="1" dirty="0">
                <a:latin typeface="Arial" panose="020B0604020202020204" pitchFamily="34" charset="0"/>
                <a:cs typeface="Arial" panose="020B0604020202020204" pitchFamily="34" charset="0"/>
              </a:rPr>
              <a:t>GRÁFICO </a:t>
            </a:r>
            <a:r>
              <a:rPr lang="pt-BR" sz="1000" i="1" dirty="0" smtClean="0">
                <a:latin typeface="Arial" panose="020B0604020202020204" pitchFamily="34" charset="0"/>
                <a:cs typeface="Arial" panose="020B0604020202020204" pitchFamily="34" charset="0"/>
              </a:rPr>
              <a:t>:AÇÕES POR LOCALIZAÇÃO</a:t>
            </a:r>
            <a:endParaRPr lang="pt-BR" sz="1000" i="1" dirty="0">
              <a:latin typeface="Arial" panose="020B0604020202020204" pitchFamily="34" charset="0"/>
              <a:cs typeface="Arial" panose="020B0604020202020204" pitchFamily="34" charset="0"/>
            </a:endParaRPr>
          </a:p>
          <a:p>
            <a:pPr marL="0" indent="0" algn="just">
              <a:buNone/>
            </a:pPr>
            <a:r>
              <a:rPr lang="pt-BR" sz="1000" i="1" dirty="0">
                <a:latin typeface="Arial" panose="020B0604020202020204" pitchFamily="34" charset="0"/>
                <a:cs typeface="Arial" panose="020B0604020202020204" pitchFamily="34" charset="0"/>
              </a:rPr>
              <a:t>FONTE : </a:t>
            </a:r>
            <a:r>
              <a:rPr lang="pt-BR" sz="1000" i="1" dirty="0" smtClean="0">
                <a:latin typeface="Arial" panose="020B0604020202020204" pitchFamily="34" charset="0"/>
                <a:cs typeface="Arial" panose="020B0604020202020204" pitchFamily="34" charset="0"/>
              </a:rPr>
              <a:t>AFISC / SICCAU</a:t>
            </a:r>
          </a:p>
          <a:p>
            <a:pPr marL="0" indent="0" algn="just">
              <a:buNone/>
            </a:pPr>
            <a:endParaRPr lang="pt-BR" sz="1000" i="1" dirty="0">
              <a:latin typeface="Arial" panose="020B0604020202020204" pitchFamily="34" charset="0"/>
              <a:cs typeface="Arial" panose="020B0604020202020204" pitchFamily="34" charset="0"/>
            </a:endParaRPr>
          </a:p>
          <a:p>
            <a:pPr marL="0" indent="0" algn="just">
              <a:buNone/>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100" dirty="0">
                <a:solidFill>
                  <a:prstClr val="black"/>
                </a:solidFill>
                <a:latin typeface="Arial" panose="020B0604020202020204" pitchFamily="34" charset="0"/>
                <a:cs typeface="Arial" panose="020B0604020202020204" pitchFamily="34" charset="0"/>
              </a:rPr>
              <a:t>	</a:t>
            </a:r>
            <a:endParaRPr lang="pt-BR" sz="1100" dirty="0">
              <a:latin typeface="Arial" panose="020B0604020202020204" pitchFamily="34" charset="0"/>
              <a:cs typeface="Arial" panose="020B0604020202020204" pitchFamily="34" charset="0"/>
            </a:endParaRPr>
          </a:p>
          <a:p>
            <a:pPr marL="0" indent="0">
              <a:lnSpc>
                <a:spcPct val="100000"/>
              </a:lnSpc>
              <a:buNone/>
            </a:pPr>
            <a:endParaRPr lang="pt-BR" sz="1100" dirty="0">
              <a:latin typeface="Arial" panose="020B0604020202020204" pitchFamily="34" charset="0"/>
              <a:cs typeface="Arial" panose="020B0604020202020204" pitchFamily="34" charset="0"/>
            </a:endParaRPr>
          </a:p>
          <a:p>
            <a:pPr marL="0" indent="0" algn="just">
              <a:lnSpc>
                <a:spcPct val="100000"/>
              </a:lnSpc>
              <a:buNone/>
              <a:defRPr/>
            </a:pPr>
            <a:endParaRPr lang="pt-BR" sz="11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72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6299" y="1362175"/>
            <a:ext cx="6903552" cy="4908120"/>
          </a:xfrm>
          <a:prstGeom prst="rect">
            <a:avLst/>
          </a:prstGeom>
        </p:spPr>
      </p:pic>
      <p:sp>
        <p:nvSpPr>
          <p:cNvPr id="5" name="Retângulo 4"/>
          <p:cNvSpPr/>
          <p:nvPr/>
        </p:nvSpPr>
        <p:spPr>
          <a:xfrm>
            <a:off x="1534455" y="1063429"/>
            <a:ext cx="708723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MUNICÍPIOS QUE RECEBERAM FISCALIZAÇÃO ORIENTATIVA</a:t>
            </a:r>
          </a:p>
        </p:txBody>
      </p:sp>
    </p:spTree>
    <p:extLst>
      <p:ext uri="{BB962C8B-B14F-4D97-AF65-F5344CB8AC3E}">
        <p14:creationId xmlns:p14="http://schemas.microsoft.com/office/powerpoint/2010/main" val="1979557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Retângulo 4"/>
          <p:cNvSpPr/>
          <p:nvPr/>
        </p:nvSpPr>
        <p:spPr>
          <a:xfrm>
            <a:off x="657466" y="1217086"/>
            <a:ext cx="8555243" cy="169277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 Palestras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Em 2020 foram realizados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encontros virtuais</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Destes, 4 foram direcionados aos graduandos de arquitetura e urbanismo. Com uma média de 20 alunos por encontro, as palestras ocorreram em salas virtuais, através da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plataforma zoom</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 o intuito foi orientar os alunos sobre temas ligados ao código de ética e demais legislações pertinentes ao exercício  profissional. Uma forma de aproximar o Conselho dos alunos, futuros arquitetos.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3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outros 2 encontros, feitos no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Instagram do CAU/GO</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foram direcionados aos recém formados, e o objetivo foi tratar dos primeiros trâmites para realização do registro profissional, acesso ao SICCAU, realização de RRTs.</a:t>
            </a: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594" y="3182783"/>
            <a:ext cx="5791839" cy="2960471"/>
          </a:xfrm>
          <a:prstGeom prst="rect">
            <a:avLst/>
          </a:prstGeom>
        </p:spPr>
      </p:pic>
      <p:sp>
        <p:nvSpPr>
          <p:cNvPr id="8" name="Espaço Reservado para Texto 3">
            <a:extLst>
              <a:ext uri="{FF2B5EF4-FFF2-40B4-BE49-F238E27FC236}">
                <a16:creationId xmlns="" xmlns:a16="http://schemas.microsoft.com/office/drawing/2014/main" id="{32F5FA0D-C102-4C49-A8E3-94B7FC5BDDB2}"/>
              </a:ext>
            </a:extLst>
          </p:cNvPr>
          <p:cNvSpPr txBox="1">
            <a:spLocks/>
          </p:cNvSpPr>
          <p:nvPr/>
        </p:nvSpPr>
        <p:spPr>
          <a:xfrm>
            <a:off x="804019" y="5467811"/>
            <a:ext cx="2111411" cy="56056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PALESTRA ALUNOS UEG-GO, EM 06/10/20</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FONTE : AFISC</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482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 name="Retângulo 6"/>
          <p:cNvSpPr/>
          <p:nvPr/>
        </p:nvSpPr>
        <p:spPr>
          <a:xfrm>
            <a:off x="599531" y="1160371"/>
            <a:ext cx="8706917" cy="32932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 Fiscalização de redes sociais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análise da divulgação de projetos arquitetônicos em redes sociais. O objetivo é checar se há profissional legalmente habilitado responsável pelas atividades, e ainda, se o profissional está em dia com suas obrigações com o Conselho.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Fiscalização de empresas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análise da regularidade das PJs registradas no Conselho. Foram fiscalizadas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85 empresas</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Conforme encaminhamento da área jurídica do CAU, as empresas irregulares foram orientadas a atualizar seus registros e sanar as pendências.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Parcerias CAU/GO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ao longo do ano o Conselho buscou aproximação com outros órgãos, no espírito de colaboração para o melhor desenvolvimento de suas funções.</a:t>
            </a:r>
            <a:r>
              <a:rPr kumimoji="0" lang="pt-BR" sz="13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Entre essas ações, destacamos o termo de cooperação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CAU/GO e CREA/GO</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permitindo a troca de informações e demandas entre as áreas de fiscalização dos dois órgãos. A parceria foi firmada em 2020 e segue renovada em 2021. Outras ações similares estão em andamento, como termo de cooperação com a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SANEAGO</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Há ainda uma parceria com o </a:t>
            </a:r>
            <a:r>
              <a:rPr kumimoji="0" 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CAU/BR</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auxilia com consultoria de equipe técnica para contratação de empresa de imagens de satélite, mais uma ferramenta a ser implementada em breve para auxiliar a fiscalização em Goiás.</a:t>
            </a:r>
          </a:p>
        </p:txBody>
      </p:sp>
      <p:grpSp>
        <p:nvGrpSpPr>
          <p:cNvPr id="16" name="Grupo 183">
            <a:extLst>
              <a:ext uri="{FF2B5EF4-FFF2-40B4-BE49-F238E27FC236}">
                <a16:creationId xmlns="" xmlns:a16="http://schemas.microsoft.com/office/drawing/2014/main" id="{337509D2-0CBC-4371-A05E-AF36659B07F3}"/>
              </a:ext>
              <a:ext uri="{C183D7F6-B498-43B3-948B-1728B52AA6E4}">
                <adec:decorative xmlns:adec="http://schemas.microsoft.com/office/drawing/2017/decorative" xmlns="" val="1"/>
              </a:ext>
            </a:extLst>
          </p:cNvPr>
          <p:cNvGrpSpPr/>
          <p:nvPr/>
        </p:nvGrpSpPr>
        <p:grpSpPr>
          <a:xfrm>
            <a:off x="3370402" y="4498453"/>
            <a:ext cx="3074768" cy="1850581"/>
            <a:chOff x="304800" y="4414884"/>
            <a:chExt cx="3427165" cy="1860567"/>
          </a:xfrm>
          <a:effectLst>
            <a:outerShdw blurRad="50800" dist="38100" dir="2700000" algn="tl" rotWithShape="0">
              <a:prstClr val="black">
                <a:alpha val="20000"/>
              </a:prstClr>
            </a:outerShdw>
          </a:effectLst>
        </p:grpSpPr>
        <p:sp>
          <p:nvSpPr>
            <p:cNvPr id="17" name="Retângulo 16">
              <a:extLst>
                <a:ext uri="{FF2B5EF4-FFF2-40B4-BE49-F238E27FC236}">
                  <a16:creationId xmlns="" xmlns:a16="http://schemas.microsoft.com/office/drawing/2014/main" id="{AA28CFA6-1725-41B9-AFC0-2D9C4C887905}"/>
                </a:ext>
              </a:extLst>
            </p:cNvPr>
            <p:cNvSpPr/>
            <p:nvPr/>
          </p:nvSpPr>
          <p:spPr>
            <a:xfrm>
              <a:off x="304800" y="4437242"/>
              <a:ext cx="3419021" cy="1838209"/>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pt-BR"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 name="Retângulo 17">
              <a:extLst>
                <a:ext uri="{FF2B5EF4-FFF2-40B4-BE49-F238E27FC236}">
                  <a16:creationId xmlns="" xmlns:a16="http://schemas.microsoft.com/office/drawing/2014/main" id="{AE0232FB-F1E3-4951-A55C-3F3342DF6A13}"/>
                </a:ext>
              </a:extLst>
            </p:cNvPr>
            <p:cNvSpPr/>
            <p:nvPr/>
          </p:nvSpPr>
          <p:spPr>
            <a:xfrm>
              <a:off x="312944" y="4414884"/>
              <a:ext cx="3419021" cy="341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455F51">
                      <a:lumMod val="50000"/>
                    </a:srgbClr>
                  </a:solidFill>
                  <a:effectLst/>
                  <a:uLnTx/>
                  <a:uFillTx/>
                  <a:latin typeface="Arial" panose="020B0604020202020204" pitchFamily="34" charset="0"/>
                  <a:ea typeface="+mn-ea"/>
                  <a:cs typeface="Arial" panose="020B0604020202020204" pitchFamily="34" charset="0"/>
                </a:rPr>
                <a:t>RELATÓRIOS 2020</a:t>
              </a:r>
            </a:p>
          </p:txBody>
        </p:sp>
      </p:grpSp>
      <p:graphicFrame>
        <p:nvGraphicFramePr>
          <p:cNvPr id="19" name="Gráfico 18" descr="Isto é um gráfico.">
            <a:extLst>
              <a:ext uri="{FF2B5EF4-FFF2-40B4-BE49-F238E27FC236}">
                <a16:creationId xmlns="" xmlns:a16="http://schemas.microsoft.com/office/drawing/2014/main" id="{1B17C7EB-0FAD-41E6-9BE9-1AEB806F6571}"/>
              </a:ext>
              <a:ext uri="{C183D7F6-B498-43B3-948B-1728B52AA6E4}">
                <adec:decorative xmlns:adec="http://schemas.microsoft.com/office/drawing/2017/decorative" xmlns="" val="0"/>
              </a:ext>
            </a:extLst>
          </p:cNvPr>
          <p:cNvGraphicFramePr/>
          <p:nvPr>
            <p:extLst/>
          </p:nvPr>
        </p:nvGraphicFramePr>
        <p:xfrm>
          <a:off x="4922612" y="4923596"/>
          <a:ext cx="1710708" cy="1389729"/>
        </p:xfrm>
        <a:graphic>
          <a:graphicData uri="http://schemas.openxmlformats.org/drawingml/2006/chart">
            <c:chart xmlns:c="http://schemas.openxmlformats.org/drawingml/2006/chart" xmlns:r="http://schemas.openxmlformats.org/officeDocument/2006/relationships" r:id="rId4"/>
          </a:graphicData>
        </a:graphic>
      </p:graphicFrame>
      <p:sp>
        <p:nvSpPr>
          <p:cNvPr id="20" name="Retângulo 19">
            <a:extLst>
              <a:ext uri="{FF2B5EF4-FFF2-40B4-BE49-F238E27FC236}">
                <a16:creationId xmlns="" xmlns:a16="http://schemas.microsoft.com/office/drawing/2014/main" id="{B46D891C-8009-4D3A-AE8D-056B662B8089}"/>
              </a:ext>
            </a:extLst>
          </p:cNvPr>
          <p:cNvSpPr/>
          <p:nvPr/>
        </p:nvSpPr>
        <p:spPr>
          <a:xfrm>
            <a:off x="3370402" y="5360486"/>
            <a:ext cx="1686593" cy="241776"/>
          </a:xfrm>
          <a:prstGeom prst="rect">
            <a:avLst/>
          </a:prstGeom>
          <a:solidFill>
            <a:schemeClr val="bg1">
              <a:lumMod val="50000"/>
            </a:schemeClr>
          </a:solidFill>
        </p:spPr>
        <p:txBody>
          <a:bodyPr wrap="none"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Light"/>
                <a:ea typeface="+mn-ea"/>
                <a:cs typeface="+mn-cs"/>
              </a:rPr>
              <a:t>META PARA 2020</a:t>
            </a:r>
          </a:p>
        </p:txBody>
      </p:sp>
      <p:sp>
        <p:nvSpPr>
          <p:cNvPr id="21" name="Retângulo 20">
            <a:extLst>
              <a:ext uri="{FF2B5EF4-FFF2-40B4-BE49-F238E27FC236}">
                <a16:creationId xmlns="" xmlns:a16="http://schemas.microsoft.com/office/drawing/2014/main" id="{0A5AD744-30BD-4F9E-88ED-80B7CB0B905E}"/>
              </a:ext>
            </a:extLst>
          </p:cNvPr>
          <p:cNvSpPr/>
          <p:nvPr/>
        </p:nvSpPr>
        <p:spPr>
          <a:xfrm>
            <a:off x="3370402" y="6044756"/>
            <a:ext cx="1686593" cy="241776"/>
          </a:xfrm>
          <a:prstGeom prst="rect">
            <a:avLst/>
          </a:prstGeom>
          <a:solidFill>
            <a:schemeClr val="bg1">
              <a:lumMod val="50000"/>
            </a:schemeClr>
          </a:solidFill>
        </p:spPr>
        <p:txBody>
          <a:bodyPr wrap="none"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Light"/>
                <a:ea typeface="+mn-ea"/>
                <a:cs typeface="+mn-cs"/>
              </a:rPr>
              <a:t>REALIZADO</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pt-BR"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2" name="Retângulo 21">
            <a:extLst>
              <a:ext uri="{FF2B5EF4-FFF2-40B4-BE49-F238E27FC236}">
                <a16:creationId xmlns="" xmlns:a16="http://schemas.microsoft.com/office/drawing/2014/main" id="{BAB1ACF7-5AEB-4633-8F49-D88B53378400}"/>
              </a:ext>
            </a:extLst>
          </p:cNvPr>
          <p:cNvSpPr/>
          <p:nvPr/>
        </p:nvSpPr>
        <p:spPr>
          <a:xfrm>
            <a:off x="3474406" y="4967566"/>
            <a:ext cx="1478584" cy="3077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pt-BR" sz="2000" b="1" i="0" u="none" strike="noStrike" kern="1200" cap="none" spc="0" normalizeH="0" baseline="0" noProof="0" dirty="0">
                <a:ln>
                  <a:noFill/>
                </a:ln>
                <a:solidFill>
                  <a:srgbClr val="CE295E"/>
                </a:solidFill>
                <a:effectLst/>
                <a:uLnTx/>
                <a:uFillTx/>
                <a:latin typeface="Century Gothic"/>
                <a:ea typeface="+mn-ea"/>
                <a:cs typeface="+mn-cs"/>
              </a:rPr>
              <a:t>450 (100%)</a:t>
            </a:r>
          </a:p>
        </p:txBody>
      </p:sp>
      <p:sp>
        <p:nvSpPr>
          <p:cNvPr id="23" name="Retângulo 22">
            <a:extLst>
              <a:ext uri="{FF2B5EF4-FFF2-40B4-BE49-F238E27FC236}">
                <a16:creationId xmlns="" xmlns:a16="http://schemas.microsoft.com/office/drawing/2014/main" id="{BAB1ACF7-5AEB-4633-8F49-D88B53378400}"/>
              </a:ext>
            </a:extLst>
          </p:cNvPr>
          <p:cNvSpPr/>
          <p:nvPr/>
        </p:nvSpPr>
        <p:spPr>
          <a:xfrm>
            <a:off x="3427756" y="5692106"/>
            <a:ext cx="1478584" cy="3077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pt-BR" sz="2000" b="1" i="0" u="none" strike="noStrike" kern="1200" cap="none" spc="0" normalizeH="0" baseline="0" noProof="0" dirty="0">
                <a:ln>
                  <a:noFill/>
                </a:ln>
                <a:solidFill>
                  <a:srgbClr val="CE295E"/>
                </a:solidFill>
                <a:effectLst/>
                <a:uLnTx/>
                <a:uFillTx/>
                <a:latin typeface="Century Gothic"/>
                <a:ea typeface="+mn-ea"/>
                <a:cs typeface="+mn-cs"/>
              </a:rPr>
              <a:t>599 (133%)</a:t>
            </a:r>
          </a:p>
        </p:txBody>
      </p:sp>
    </p:spTree>
    <p:extLst>
      <p:ext uri="{BB962C8B-B14F-4D97-AF65-F5344CB8AC3E}">
        <p14:creationId xmlns:p14="http://schemas.microsoft.com/office/powerpoint/2010/main" val="1063461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Retângulo 4">
            <a:extLst>
              <a:ext uri="{FF2B5EF4-FFF2-40B4-BE49-F238E27FC236}">
                <a16:creationId xmlns="" xmlns:a16="http://schemas.microsoft.com/office/drawing/2014/main" id="{BF061177-3A0B-4D94-95FF-46770B8B2E9B}"/>
              </a:ext>
            </a:extLst>
          </p:cNvPr>
          <p:cNvSpPr/>
          <p:nvPr/>
        </p:nvSpPr>
        <p:spPr>
          <a:xfrm>
            <a:off x="611425" y="1222618"/>
            <a:ext cx="8532574" cy="516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PRINCIPAIS PROJETOS</a:t>
            </a:r>
          </a:p>
        </p:txBody>
      </p:sp>
      <p:sp>
        <p:nvSpPr>
          <p:cNvPr id="7" name="Retângulo 6">
            <a:extLst>
              <a:ext uri="{FF2B5EF4-FFF2-40B4-BE49-F238E27FC236}">
                <a16:creationId xmlns="" xmlns:a16="http://schemas.microsoft.com/office/drawing/2014/main" id="{C14F284B-6377-4804-9C82-CA1083F54D5A}"/>
              </a:ext>
            </a:extLst>
          </p:cNvPr>
          <p:cNvSpPr/>
          <p:nvPr/>
        </p:nvSpPr>
        <p:spPr>
          <a:xfrm>
            <a:off x="611425" y="1831450"/>
            <a:ext cx="8532574" cy="4893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Projeto RUA e Projeto REDE </a:t>
            </a:r>
          </a:p>
        </p:txBody>
      </p:sp>
      <p:sp>
        <p:nvSpPr>
          <p:cNvPr id="8" name="Retângulo 7">
            <a:extLst>
              <a:ext uri="{FF2B5EF4-FFF2-40B4-BE49-F238E27FC236}">
                <a16:creationId xmlns="" xmlns:a16="http://schemas.microsoft.com/office/drawing/2014/main" id="{70D38E9A-94A7-447A-89C1-EB62E888BD09}"/>
              </a:ext>
            </a:extLst>
          </p:cNvPr>
          <p:cNvSpPr/>
          <p:nvPr/>
        </p:nvSpPr>
        <p:spPr>
          <a:xfrm>
            <a:off x="611424" y="2366800"/>
            <a:ext cx="8570173" cy="369332"/>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Realização de fiscalização externa em Goiânia, região metropolitana e no interior do Estado. (</a:t>
            </a:r>
            <a:r>
              <a:rPr kumimoji="0" lang="pt-BR" sz="12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Em 2020 o foco foi a fiscalização remota</a:t>
            </a: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p:txBody>
      </p:sp>
      <p:sp>
        <p:nvSpPr>
          <p:cNvPr id="9" name="Retângulo 8">
            <a:extLst>
              <a:ext uri="{FF2B5EF4-FFF2-40B4-BE49-F238E27FC236}">
                <a16:creationId xmlns="" xmlns:a16="http://schemas.microsoft.com/office/drawing/2014/main" id="{44EE23D6-8ADE-48D8-9E25-90E8179E7EB6}"/>
              </a:ext>
            </a:extLst>
          </p:cNvPr>
          <p:cNvSpPr/>
          <p:nvPr/>
        </p:nvSpPr>
        <p:spPr>
          <a:xfrm>
            <a:off x="611425" y="2768173"/>
            <a:ext cx="8532574" cy="4893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Projeto VALORIZA</a:t>
            </a:r>
          </a:p>
        </p:txBody>
      </p:sp>
      <p:sp>
        <p:nvSpPr>
          <p:cNvPr id="10" name="Retângulo 9">
            <a:extLst>
              <a:ext uri="{FF2B5EF4-FFF2-40B4-BE49-F238E27FC236}">
                <a16:creationId xmlns="" xmlns:a16="http://schemas.microsoft.com/office/drawing/2014/main" id="{254A0779-0B41-44E7-8FF5-2694966427C8}"/>
              </a:ext>
            </a:extLst>
          </p:cNvPr>
          <p:cNvSpPr/>
          <p:nvPr/>
        </p:nvSpPr>
        <p:spPr>
          <a:xfrm>
            <a:off x="611425" y="3361038"/>
            <a:ext cx="8549063" cy="184666"/>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Realização de palestras e campanhas de orientações, como forma de prevenção de irregularidades.</a:t>
            </a:r>
          </a:p>
        </p:txBody>
      </p:sp>
      <p:sp>
        <p:nvSpPr>
          <p:cNvPr id="11" name="Retângulo 10">
            <a:extLst>
              <a:ext uri="{FF2B5EF4-FFF2-40B4-BE49-F238E27FC236}">
                <a16:creationId xmlns="" xmlns:a16="http://schemas.microsoft.com/office/drawing/2014/main" id="{C14F284B-6377-4804-9C82-CA1083F54D5A}"/>
              </a:ext>
            </a:extLst>
          </p:cNvPr>
          <p:cNvSpPr/>
          <p:nvPr/>
        </p:nvSpPr>
        <p:spPr>
          <a:xfrm>
            <a:off x="617547" y="3593128"/>
            <a:ext cx="8532574" cy="4893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Projeto EMPRESAS REGULARES</a:t>
            </a:r>
          </a:p>
        </p:txBody>
      </p:sp>
      <p:sp>
        <p:nvSpPr>
          <p:cNvPr id="12" name="Retângulo 11">
            <a:extLst>
              <a:ext uri="{FF2B5EF4-FFF2-40B4-BE49-F238E27FC236}">
                <a16:creationId xmlns="" xmlns:a16="http://schemas.microsoft.com/office/drawing/2014/main" id="{70D38E9A-94A7-447A-89C1-EB62E888BD09}"/>
              </a:ext>
            </a:extLst>
          </p:cNvPr>
          <p:cNvSpPr/>
          <p:nvPr/>
        </p:nvSpPr>
        <p:spPr>
          <a:xfrm>
            <a:off x="625041" y="4155293"/>
            <a:ext cx="8549062" cy="184666"/>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Verificação de regularidade dos Responsáveis Técnicos (RRT Cargo/Função)</a:t>
            </a:r>
          </a:p>
        </p:txBody>
      </p:sp>
      <p:sp>
        <p:nvSpPr>
          <p:cNvPr id="13" name="Retângulo 12">
            <a:extLst>
              <a:ext uri="{FF2B5EF4-FFF2-40B4-BE49-F238E27FC236}">
                <a16:creationId xmlns="" xmlns:a16="http://schemas.microsoft.com/office/drawing/2014/main" id="{60968684-1FC7-4EA2-A3DE-6916BC70455F}"/>
              </a:ext>
            </a:extLst>
          </p:cNvPr>
          <p:cNvSpPr/>
          <p:nvPr/>
        </p:nvSpPr>
        <p:spPr>
          <a:xfrm>
            <a:off x="625041" y="4372683"/>
            <a:ext cx="8532574" cy="4893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Projeto REDES SOCIAIS (nova ação)</a:t>
            </a:r>
          </a:p>
        </p:txBody>
      </p:sp>
      <p:sp>
        <p:nvSpPr>
          <p:cNvPr id="14" name="Retângulo 13">
            <a:extLst>
              <a:ext uri="{FF2B5EF4-FFF2-40B4-BE49-F238E27FC236}">
                <a16:creationId xmlns="" xmlns:a16="http://schemas.microsoft.com/office/drawing/2014/main" id="{24DC2F3C-F829-4215-8B44-C96190E39FC1}"/>
              </a:ext>
            </a:extLst>
          </p:cNvPr>
          <p:cNvSpPr/>
          <p:nvPr/>
        </p:nvSpPr>
        <p:spPr>
          <a:xfrm>
            <a:off x="625040" y="4902434"/>
            <a:ext cx="8532575" cy="369332"/>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Pesquisa de possíveis irregularidades e ilegalidades na prestação de serviços de Arquitetura e Urbanismo, através da análise de redes sociais.</a:t>
            </a:r>
          </a:p>
        </p:txBody>
      </p:sp>
      <p:sp>
        <p:nvSpPr>
          <p:cNvPr id="15" name="Retângulo 14">
            <a:extLst>
              <a:ext uri="{FF2B5EF4-FFF2-40B4-BE49-F238E27FC236}">
                <a16:creationId xmlns="" xmlns:a16="http://schemas.microsoft.com/office/drawing/2014/main" id="{6661209A-2DFC-4D7D-95EE-C65C96037E17}"/>
              </a:ext>
            </a:extLst>
          </p:cNvPr>
          <p:cNvSpPr/>
          <p:nvPr/>
        </p:nvSpPr>
        <p:spPr>
          <a:xfrm>
            <a:off x="625041" y="5303298"/>
            <a:ext cx="8532574" cy="4893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Projeto CONTATO ARQUITETOS</a:t>
            </a:r>
          </a:p>
        </p:txBody>
      </p:sp>
      <p:sp>
        <p:nvSpPr>
          <p:cNvPr id="16" name="Retângulo 15">
            <a:extLst>
              <a:ext uri="{FF2B5EF4-FFF2-40B4-BE49-F238E27FC236}">
                <a16:creationId xmlns="" xmlns:a16="http://schemas.microsoft.com/office/drawing/2014/main" id="{2BBFE193-C710-4076-B19A-2ABAC09C0742}"/>
              </a:ext>
            </a:extLst>
          </p:cNvPr>
          <p:cNvSpPr/>
          <p:nvPr/>
        </p:nvSpPr>
        <p:spPr>
          <a:xfrm>
            <a:off x="632535" y="5836517"/>
            <a:ext cx="8549062" cy="369332"/>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Comunicado aos profissionais, divididos por municípios, a fim de provocar um contato e colocando a AFISC à disposição no período da pandemia (</a:t>
            </a:r>
            <a:r>
              <a:rPr kumimoji="0" lang="pt-BR" sz="12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denúncias, orientação, etc</a:t>
            </a:r>
            <a:r>
              <a:rPr kumimoji="0" lang="pt-B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857512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4.1 Fiscalização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Espaço Reservado para Texto 3">
            <a:extLst>
              <a:ext uri="{FF2B5EF4-FFF2-40B4-BE49-F238E27FC236}">
                <a16:creationId xmlns="" xmlns:a16="http://schemas.microsoft.com/office/drawing/2014/main" id="{76F2F1BE-B7EB-47A0-BFCA-7D1DB1429BE1}"/>
              </a:ext>
            </a:extLst>
          </p:cNvPr>
          <p:cNvSpPr txBox="1">
            <a:spLocks/>
          </p:cNvSpPr>
          <p:nvPr/>
        </p:nvSpPr>
        <p:spPr>
          <a:xfrm>
            <a:off x="457237" y="1158888"/>
            <a:ext cx="8889122" cy="5281684"/>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BR"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DESAFIOS </a:t>
            </a: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pt-BR"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PERSPECTIVAS</a:t>
            </a:r>
            <a:endParaRPr lang="pt-BR" sz="12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200" dirty="0" smtClean="0">
                <a:solidFill>
                  <a:prstClr val="black"/>
                </a:solidFill>
                <a:latin typeface="Arial" panose="020B0604020202020204" pitchFamily="34" charset="0"/>
                <a:cs typeface="Arial" panose="020B0604020202020204" pitchFamily="34" charset="0"/>
              </a:rPr>
              <a:t>São </a:t>
            </a:r>
            <a:r>
              <a:rPr lang="pt-BR" sz="1200" dirty="0">
                <a:solidFill>
                  <a:prstClr val="black"/>
                </a:solidFill>
                <a:latin typeface="Arial" panose="020B0604020202020204" pitchFamily="34" charset="0"/>
                <a:cs typeface="Arial" panose="020B0604020202020204" pitchFamily="34" charset="0"/>
              </a:rPr>
              <a:t>muitos os desafios que o CAU/GO e a AFISC possuem, contudo, dois deles poderiam ser nomeados como os principais :</a:t>
            </a:r>
          </a:p>
          <a:p>
            <a:pPr marL="0" indent="0">
              <a:lnSpc>
                <a:spcPct val="100000"/>
              </a:lnSpc>
              <a:buNone/>
              <a:defRPr/>
            </a:pPr>
            <a:r>
              <a:rPr lang="pt-BR" sz="1200" i="1" dirty="0" smtClean="0">
                <a:solidFill>
                  <a:prstClr val="black"/>
                </a:solidFill>
                <a:latin typeface="Arial" panose="020B0604020202020204" pitchFamily="34" charset="0"/>
                <a:cs typeface="Arial" panose="020B0604020202020204" pitchFamily="34" charset="0"/>
              </a:rPr>
              <a:t>1 </a:t>
            </a:r>
            <a:r>
              <a:rPr lang="pt-BR" sz="1200" i="1" dirty="0">
                <a:solidFill>
                  <a:prstClr val="black"/>
                </a:solidFill>
                <a:latin typeface="Arial" panose="020B0604020202020204" pitchFamily="34" charset="0"/>
                <a:cs typeface="Arial" panose="020B0604020202020204" pitchFamily="34" charset="0"/>
              </a:rPr>
              <a:t>- </a:t>
            </a:r>
            <a:r>
              <a:rPr lang="pt-BR" sz="1200" b="1" i="1" dirty="0">
                <a:solidFill>
                  <a:prstClr val="black"/>
                </a:solidFill>
                <a:latin typeface="Arial" panose="020B0604020202020204" pitchFamily="34" charset="0"/>
                <a:cs typeface="Arial" panose="020B0604020202020204" pitchFamily="34" charset="0"/>
              </a:rPr>
              <a:t>Conscientizar a sociedade </a:t>
            </a:r>
            <a:r>
              <a:rPr lang="pt-BR" sz="1200" i="1" dirty="0">
                <a:solidFill>
                  <a:prstClr val="black"/>
                </a:solidFill>
                <a:latin typeface="Arial" panose="020B0604020202020204" pitchFamily="34" charset="0"/>
                <a:cs typeface="Arial" panose="020B0604020202020204" pitchFamily="34" charset="0"/>
              </a:rPr>
              <a:t>sobre a importância do arquiteto; e </a:t>
            </a:r>
          </a:p>
          <a:p>
            <a:pPr marL="0" indent="0">
              <a:lnSpc>
                <a:spcPct val="100000"/>
              </a:lnSpc>
              <a:buNone/>
              <a:defRPr/>
            </a:pPr>
            <a:r>
              <a:rPr lang="pt-BR" sz="1200" i="1" dirty="0" smtClean="0">
                <a:solidFill>
                  <a:prstClr val="black"/>
                </a:solidFill>
                <a:latin typeface="Arial" panose="020B0604020202020204" pitchFamily="34" charset="0"/>
                <a:cs typeface="Arial" panose="020B0604020202020204" pitchFamily="34" charset="0"/>
              </a:rPr>
              <a:t>2  </a:t>
            </a:r>
            <a:r>
              <a:rPr lang="pt-BR" sz="1200" i="1" dirty="0">
                <a:solidFill>
                  <a:prstClr val="black"/>
                </a:solidFill>
                <a:latin typeface="Arial" panose="020B0604020202020204" pitchFamily="34" charset="0"/>
                <a:cs typeface="Arial" panose="020B0604020202020204" pitchFamily="34" charset="0"/>
              </a:rPr>
              <a:t>-  </a:t>
            </a:r>
            <a:r>
              <a:rPr lang="pt-BR" sz="1200" b="1" i="1" dirty="0">
                <a:solidFill>
                  <a:prstClr val="black"/>
                </a:solidFill>
                <a:latin typeface="Arial" panose="020B0604020202020204" pitchFamily="34" charset="0"/>
                <a:cs typeface="Arial" panose="020B0604020202020204" pitchFamily="34" charset="0"/>
              </a:rPr>
              <a:t>Conscientizar os profissionais</a:t>
            </a:r>
            <a:r>
              <a:rPr lang="pt-BR" sz="1200" i="1" dirty="0">
                <a:solidFill>
                  <a:prstClr val="black"/>
                </a:solidFill>
                <a:latin typeface="Arial" panose="020B0604020202020204" pitchFamily="34" charset="0"/>
                <a:cs typeface="Arial" panose="020B0604020202020204" pitchFamily="34" charset="0"/>
              </a:rPr>
              <a:t>, em especial os recém formados, de sua responsabilidade enquanto arquitetos e urbanistas.</a:t>
            </a:r>
          </a:p>
          <a:p>
            <a:pPr marL="0" indent="0" algn="just">
              <a:lnSpc>
                <a:spcPct val="100000"/>
              </a:lnSpc>
              <a:buNone/>
              <a:defRPr/>
            </a:pPr>
            <a:r>
              <a:rPr lang="pt-BR" sz="1200" dirty="0" smtClean="0">
                <a:solidFill>
                  <a:prstClr val="black"/>
                </a:solidFill>
                <a:latin typeface="Arial" panose="020B0604020202020204" pitchFamily="34" charset="0"/>
                <a:cs typeface="Arial" panose="020B0604020202020204" pitchFamily="34" charset="0"/>
              </a:rPr>
              <a:t>Campanhas </a:t>
            </a:r>
            <a:r>
              <a:rPr lang="pt-BR" sz="1200" dirty="0">
                <a:solidFill>
                  <a:prstClr val="black"/>
                </a:solidFill>
                <a:latin typeface="Arial" panose="020B0604020202020204" pitchFamily="34" charset="0"/>
                <a:cs typeface="Arial" panose="020B0604020202020204" pitchFamily="34" charset="0"/>
              </a:rPr>
              <a:t>educativas se mostram fundamentais para levar à população (</a:t>
            </a:r>
            <a:r>
              <a:rPr lang="pt-BR" sz="1200" i="1" dirty="0">
                <a:solidFill>
                  <a:prstClr val="black"/>
                </a:solidFill>
                <a:latin typeface="Arial" panose="020B0604020202020204" pitchFamily="34" charset="0"/>
                <a:cs typeface="Arial" panose="020B0604020202020204" pitchFamily="34" charset="0"/>
              </a:rPr>
              <a:t>e até mesmo a outros órgãos públicos</a:t>
            </a:r>
            <a:r>
              <a:rPr lang="pt-BR" sz="1200" dirty="0">
                <a:solidFill>
                  <a:prstClr val="black"/>
                </a:solidFill>
                <a:latin typeface="Arial" panose="020B0604020202020204" pitchFamily="34" charset="0"/>
                <a:cs typeface="Arial" panose="020B0604020202020204" pitchFamily="34" charset="0"/>
              </a:rPr>
              <a:t>) informações sobre o papel do arquiteto não só nas obras, mas no planejamento das cidades. Segundo o censo de 2015 do CAU/BR, 89,5% da população construía ou reformava sua edificação sem um acompanhamento profissional.</a:t>
            </a:r>
          </a:p>
          <a:p>
            <a:pPr marL="0" indent="0" algn="just">
              <a:lnSpc>
                <a:spcPct val="100000"/>
              </a:lnSpc>
              <a:buNone/>
              <a:defRPr/>
            </a:pPr>
            <a:r>
              <a:rPr lang="pt-BR" sz="1200" dirty="0" smtClean="0">
                <a:solidFill>
                  <a:prstClr val="black"/>
                </a:solidFill>
                <a:latin typeface="Arial" panose="020B0604020202020204" pitchFamily="34" charset="0"/>
                <a:cs typeface="Arial" panose="020B0604020202020204" pitchFamily="34" charset="0"/>
              </a:rPr>
              <a:t>A </a:t>
            </a:r>
            <a:r>
              <a:rPr lang="pt-BR" sz="1200" dirty="0">
                <a:solidFill>
                  <a:prstClr val="black"/>
                </a:solidFill>
                <a:latin typeface="Arial" panose="020B0604020202020204" pitchFamily="34" charset="0"/>
                <a:cs typeface="Arial" panose="020B0604020202020204" pitchFamily="34" charset="0"/>
              </a:rPr>
              <a:t>fiscalização do exercício da arquitetura possui uma função muito mais importante e duradoura  que a mera aplicação de multa : a função pedagógica do profissional. Por isso buscamos orientar também como uma forma de fiscalizar</a:t>
            </a:r>
            <a:r>
              <a:rPr lang="pt-BR" sz="1200" dirty="0" smtClean="0">
                <a:solidFill>
                  <a:prstClr val="black"/>
                </a:solidFill>
                <a:latin typeface="Arial" panose="020B0604020202020204" pitchFamily="34" charset="0"/>
                <a:cs typeface="Arial" panose="020B0604020202020204" pitchFamily="34" charset="0"/>
              </a:rPr>
              <a:t>.</a:t>
            </a:r>
          </a:p>
          <a:p>
            <a:pPr marL="0" indent="0" algn="just">
              <a:lnSpc>
                <a:spcPct val="100000"/>
              </a:lnSpc>
              <a:buNone/>
              <a:defRPr/>
            </a:pPr>
            <a:endParaRPr lang="pt-BR" sz="12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200" dirty="0" smtClean="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200" dirty="0" smtClean="0">
                <a:solidFill>
                  <a:prstClr val="black"/>
                </a:solidFill>
                <a:latin typeface="Arial" panose="020B0604020202020204" pitchFamily="34" charset="0"/>
                <a:cs typeface="Arial" panose="020B0604020202020204" pitchFamily="34" charset="0"/>
              </a:rPr>
              <a:t>Para </a:t>
            </a:r>
            <a:r>
              <a:rPr lang="pt-BR" sz="1200" b="1" dirty="0">
                <a:solidFill>
                  <a:prstClr val="black"/>
                </a:solidFill>
                <a:latin typeface="Arial" panose="020B0604020202020204" pitchFamily="34" charset="0"/>
                <a:cs typeface="Arial" panose="020B0604020202020204" pitchFamily="34" charset="0"/>
              </a:rPr>
              <a:t>2021</a:t>
            </a:r>
            <a:r>
              <a:rPr lang="pt-BR" sz="1200" dirty="0">
                <a:solidFill>
                  <a:prstClr val="black"/>
                </a:solidFill>
                <a:latin typeface="Arial" panose="020B0604020202020204" pitchFamily="34" charset="0"/>
                <a:cs typeface="Arial" panose="020B0604020202020204" pitchFamily="34" charset="0"/>
              </a:rPr>
              <a:t>, o plano de ação da AFISC planeja dar continuidade aos principais eixos de fiscalização : fiscalização de obras (capital e interior), projeto valoriza (</a:t>
            </a:r>
            <a:r>
              <a:rPr lang="pt-BR" sz="1200" i="1" dirty="0">
                <a:solidFill>
                  <a:prstClr val="black"/>
                </a:solidFill>
                <a:latin typeface="Arial" panose="020B0604020202020204" pitchFamily="34" charset="0"/>
                <a:cs typeface="Arial" panose="020B0604020202020204" pitchFamily="34" charset="0"/>
              </a:rPr>
              <a:t>com campanhas de orientação</a:t>
            </a:r>
            <a:r>
              <a:rPr lang="pt-BR" sz="1200" dirty="0">
                <a:solidFill>
                  <a:prstClr val="black"/>
                </a:solidFill>
                <a:latin typeface="Arial" panose="020B0604020202020204" pitchFamily="34" charset="0"/>
                <a:cs typeface="Arial" panose="020B0604020202020204" pitchFamily="34" charset="0"/>
              </a:rPr>
              <a:t>), e fiscalização inteligente (</a:t>
            </a:r>
            <a:r>
              <a:rPr lang="pt-BR" sz="1200" i="1" dirty="0">
                <a:solidFill>
                  <a:prstClr val="black"/>
                </a:solidFill>
                <a:latin typeface="Arial" panose="020B0604020202020204" pitchFamily="34" charset="0"/>
                <a:cs typeface="Arial" panose="020B0604020202020204" pitchFamily="34" charset="0"/>
              </a:rPr>
              <a:t>usando a tecnologia para expandir o alcance</a:t>
            </a:r>
            <a:r>
              <a:rPr lang="pt-BR" sz="1200" dirty="0">
                <a:solidFill>
                  <a:prstClr val="black"/>
                </a:solidFill>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pt-BR" sz="13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pt-BR" sz="13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pt-BR" sz="13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 name="Grupo 8">
            <a:extLst>
              <a:ext uri="{FF2B5EF4-FFF2-40B4-BE49-F238E27FC236}">
                <a16:creationId xmlns="" xmlns:a16="http://schemas.microsoft.com/office/drawing/2014/main" id="{82DC834D-A801-489D-B18E-A3C9646F4D2E}"/>
              </a:ext>
            </a:extLst>
          </p:cNvPr>
          <p:cNvGrpSpPr/>
          <p:nvPr/>
        </p:nvGrpSpPr>
        <p:grpSpPr>
          <a:xfrm>
            <a:off x="5213375" y="2420385"/>
            <a:ext cx="4199565" cy="1741188"/>
            <a:chOff x="-361582" y="1577183"/>
            <a:chExt cx="4085403" cy="2214588"/>
          </a:xfrm>
          <a:effectLst>
            <a:outerShdw blurRad="50800" dist="38100" dir="5400000" algn="t" rotWithShape="0">
              <a:prstClr val="black">
                <a:alpha val="20000"/>
              </a:prstClr>
            </a:outerShdw>
          </a:effectLst>
        </p:grpSpPr>
        <p:sp>
          <p:nvSpPr>
            <p:cNvPr id="9" name="Retângulo 8">
              <a:extLst>
                <a:ext uri="{FF2B5EF4-FFF2-40B4-BE49-F238E27FC236}">
                  <a16:creationId xmlns="" xmlns:a16="http://schemas.microsoft.com/office/drawing/2014/main" id="{0A0A31DB-DD27-4F64-AB8C-EC7887B70CFD}"/>
                </a:ext>
              </a:extLst>
            </p:cNvPr>
            <p:cNvSpPr/>
            <p:nvPr/>
          </p:nvSpPr>
          <p:spPr>
            <a:xfrm>
              <a:off x="-361582" y="1577183"/>
              <a:ext cx="4085403" cy="1356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just" defTabSz="914423" rtl="0" eaLnBrk="1" fontAlgn="auto" latinLnBrk="0" hangingPunct="1">
                <a:lnSpc>
                  <a:spcPct val="100000"/>
                </a:lnSpc>
                <a:spcBef>
                  <a:spcPts val="600"/>
                </a:spcBef>
                <a:spcAft>
                  <a:spcPts val="0"/>
                </a:spcAft>
                <a:buClrTx/>
                <a:buSzTx/>
                <a:tabLst/>
                <a:defRPr/>
              </a:pPr>
              <a:r>
                <a:rPr kumimoji="0" 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90%</a:t>
              </a:r>
              <a:r>
                <a:rPr kumimoji="0" lang="pt-BR" sz="1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das pessoas que construíram ou reformaram não contaram com o trabalho de um profissional legalmente habilitado.</a:t>
              </a:r>
            </a:p>
            <a:p>
              <a:pPr marL="0" marR="0" lvl="0" indent="0" algn="just" defTabSz="914423" rtl="0" eaLnBrk="1" fontAlgn="auto" latinLnBrk="0" hangingPunct="1">
                <a:lnSpc>
                  <a:spcPct val="100000"/>
                </a:lnSpc>
                <a:spcBef>
                  <a:spcPts val="60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(CAU/BR, 2015)</a:t>
              </a:r>
            </a:p>
          </p:txBody>
        </p:sp>
        <p:sp>
          <p:nvSpPr>
            <p:cNvPr id="10" name="Retângulo 9">
              <a:extLst>
                <a:ext uri="{FF2B5EF4-FFF2-40B4-BE49-F238E27FC236}">
                  <a16:creationId xmlns="" xmlns:a16="http://schemas.microsoft.com/office/drawing/2014/main" id="{AC6A4160-8BE0-4F42-8528-A692DB7BDCCE}"/>
                </a:ext>
              </a:extLst>
            </p:cNvPr>
            <p:cNvSpPr/>
            <p:nvPr/>
          </p:nvSpPr>
          <p:spPr>
            <a:xfrm>
              <a:off x="-361582" y="2933186"/>
              <a:ext cx="4085403" cy="858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549E39">
                      <a:lumMod val="75000"/>
                    </a:srgbClr>
                  </a:solidFill>
                  <a:effectLst/>
                  <a:uLnTx/>
                  <a:uFillTx/>
                  <a:latin typeface="Arial" panose="020B0604020202020204" pitchFamily="34" charset="0"/>
                  <a:ea typeface="+mn-ea"/>
                  <a:cs typeface="Arial" panose="020B0604020202020204" pitchFamily="34" charset="0"/>
                </a:rPr>
                <a:t>CONTEXTO NACIONAL</a:t>
              </a:r>
            </a:p>
          </p:txBody>
        </p:sp>
      </p:grpSp>
      <p:sp>
        <p:nvSpPr>
          <p:cNvPr id="11" name="Espaço Reservado para Número de Slide 4"/>
          <p:cNvSpPr>
            <a:spLocks noGrp="1"/>
          </p:cNvSpPr>
          <p:nvPr>
            <p:ph type="sldNum" sz="quarter" idx="12"/>
          </p:nvPr>
        </p:nvSpPr>
        <p:spPr>
          <a:xfrm>
            <a:off x="6793097" y="6290501"/>
            <a:ext cx="2159393" cy="3800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pt-BR"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t-BR" sz="1200" b="0" i="0" u="none" strike="noStrike" kern="1200" cap="none" spc="0" normalizeH="0" baseline="0" noProof="0" dirty="0">
              <a:ln>
                <a:noFill/>
              </a:ln>
              <a:solidFill>
                <a:prstClr val="black">
                  <a:tint val="75000"/>
                </a:prstClr>
              </a:solidFill>
              <a:effectLst/>
              <a:uLnTx/>
              <a:uFillTx/>
              <a:latin typeface="Calibri Light"/>
              <a:ea typeface="+mn-ea"/>
              <a:cs typeface="+mn-cs"/>
            </a:endParaRPr>
          </a:p>
        </p:txBody>
      </p:sp>
      <p:grpSp>
        <p:nvGrpSpPr>
          <p:cNvPr id="12" name="Grupo 8">
            <a:extLst>
              <a:ext uri="{FF2B5EF4-FFF2-40B4-BE49-F238E27FC236}">
                <a16:creationId xmlns="" xmlns:a16="http://schemas.microsoft.com/office/drawing/2014/main" id="{82DC834D-A801-489D-B18E-A3C9646F4D2E}"/>
              </a:ext>
            </a:extLst>
          </p:cNvPr>
          <p:cNvGrpSpPr/>
          <p:nvPr/>
        </p:nvGrpSpPr>
        <p:grpSpPr>
          <a:xfrm>
            <a:off x="5213375" y="4511841"/>
            <a:ext cx="4132984" cy="1378073"/>
            <a:chOff x="-361582" y="1577184"/>
            <a:chExt cx="4085403" cy="2214586"/>
          </a:xfrm>
          <a:effectLst>
            <a:outerShdw blurRad="50800" dist="38100" dir="5400000" algn="t" rotWithShape="0">
              <a:prstClr val="black">
                <a:alpha val="20000"/>
              </a:prstClr>
            </a:outerShdw>
          </a:effectLst>
        </p:grpSpPr>
        <p:sp>
          <p:nvSpPr>
            <p:cNvPr id="13" name="Retângulo 12">
              <a:extLst>
                <a:ext uri="{FF2B5EF4-FFF2-40B4-BE49-F238E27FC236}">
                  <a16:creationId xmlns="" xmlns:a16="http://schemas.microsoft.com/office/drawing/2014/main" id="{0A0A31DB-DD27-4F64-AB8C-EC7887B70CFD}"/>
                </a:ext>
              </a:extLst>
            </p:cNvPr>
            <p:cNvSpPr/>
            <p:nvPr/>
          </p:nvSpPr>
          <p:spPr>
            <a:xfrm>
              <a:off x="-361582" y="1577184"/>
              <a:ext cx="4085403" cy="12175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23" rtl="0" eaLnBrk="1" fontAlgn="auto" latinLnBrk="0" hangingPunct="1">
                <a:lnSpc>
                  <a:spcPct val="100000"/>
                </a:lnSpc>
                <a:spcBef>
                  <a:spcPts val="60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Century Gothic"/>
                  <a:ea typeface="+mn-ea"/>
                  <a:cs typeface="+mn-cs"/>
                </a:rPr>
                <a:t>CONSCIÊNCIA PROFISSIONAL</a:t>
              </a:r>
              <a:endParaRPr kumimoji="0" lang="pt-BR" sz="12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4" name="Retângulo 13">
              <a:extLst>
                <a:ext uri="{FF2B5EF4-FFF2-40B4-BE49-F238E27FC236}">
                  <a16:creationId xmlns="" xmlns:a16="http://schemas.microsoft.com/office/drawing/2014/main" id="{AC6A4160-8BE0-4F42-8528-A692DB7BDCCE}"/>
                </a:ext>
              </a:extLst>
            </p:cNvPr>
            <p:cNvSpPr/>
            <p:nvPr/>
          </p:nvSpPr>
          <p:spPr>
            <a:xfrm>
              <a:off x="-361582" y="2794701"/>
              <a:ext cx="4085403" cy="99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META CONSTANTE</a:t>
              </a:r>
            </a:p>
          </p:txBody>
        </p:sp>
      </p:grpSp>
    </p:spTree>
    <p:extLst>
      <p:ext uri="{BB962C8B-B14F-4D97-AF65-F5344CB8AC3E}">
        <p14:creationId xmlns:p14="http://schemas.microsoft.com/office/powerpoint/2010/main" val="392498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9" name="Espaço Reservado para Texto 3">
            <a:extLst>
              <a:ext uri="{FF2B5EF4-FFF2-40B4-BE49-F238E27FC236}">
                <a16:creationId xmlns="" xmlns:a16="http://schemas.microsoft.com/office/drawing/2014/main" id="{B138768B-B2D6-471E-B91B-CB852058A6DA}"/>
              </a:ext>
            </a:extLst>
          </p:cNvPr>
          <p:cNvSpPr txBox="1">
            <a:spLocks/>
          </p:cNvSpPr>
          <p:nvPr/>
        </p:nvSpPr>
        <p:spPr>
          <a:xfrm>
            <a:off x="519264" y="1177452"/>
            <a:ext cx="8752327" cy="509634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 fiscalização focou nas atividades de arquitetura ofertadas na internet e </a:t>
            </a:r>
            <a:r>
              <a:rPr lang="pt-BR" sz="1200" dirty="0" smtClean="0">
                <a:solidFill>
                  <a:prstClr val="black"/>
                </a:solidFill>
                <a:latin typeface="Arial" panose="020B0604020202020204" pitchFamily="34" charset="0"/>
                <a:cs typeface="Arial" panose="020B0604020202020204" pitchFamily="34" charset="0"/>
              </a:rPr>
              <a:t>redes </a:t>
            </a:r>
            <a:r>
              <a:rPr lang="pt-BR" sz="1200" dirty="0">
                <a:solidFill>
                  <a:prstClr val="black"/>
                </a:solidFill>
                <a:latin typeface="Arial" panose="020B0604020202020204" pitchFamily="34" charset="0"/>
                <a:cs typeface="Arial" panose="020B0604020202020204" pitchFamily="34" charset="0"/>
              </a:rPr>
              <a:t>sociais, na fiscalização das empresas e escritórios e </a:t>
            </a:r>
            <a:r>
              <a:rPr lang="pt-BR" sz="1200" dirty="0" smtClean="0">
                <a:solidFill>
                  <a:prstClr val="black"/>
                </a:solidFill>
                <a:latin typeface="Arial" panose="020B0604020202020204" pitchFamily="34" charset="0"/>
                <a:cs typeface="Arial" panose="020B0604020202020204" pitchFamily="34" charset="0"/>
              </a:rPr>
              <a:t>no </a:t>
            </a:r>
            <a:r>
              <a:rPr lang="pt-BR" sz="1200" dirty="0">
                <a:solidFill>
                  <a:prstClr val="black"/>
                </a:solidFill>
                <a:latin typeface="Arial" panose="020B0604020202020204" pitchFamily="34" charset="0"/>
                <a:cs typeface="Arial" panose="020B0604020202020204" pitchFamily="34" charset="0"/>
              </a:rPr>
              <a:t>recadastramento de órgãos públicos e outras instituições. </a:t>
            </a:r>
            <a:r>
              <a:rPr lang="pt-BR" sz="1200" dirty="0" smtClean="0">
                <a:solidFill>
                  <a:prstClr val="black"/>
                </a:solidFill>
                <a:latin typeface="Arial" panose="020B0604020202020204" pitchFamily="34" charset="0"/>
                <a:cs typeface="Arial" panose="020B0604020202020204" pitchFamily="34" charset="0"/>
              </a:rPr>
              <a:t>Previmos 450 ações, </a:t>
            </a:r>
            <a:r>
              <a:rPr lang="pt-BR" sz="1200" dirty="0">
                <a:solidFill>
                  <a:prstClr val="black"/>
                </a:solidFill>
                <a:latin typeface="Arial" panose="020B0604020202020204" pitchFamily="34" charset="0"/>
                <a:cs typeface="Arial" panose="020B0604020202020204" pitchFamily="34" charset="0"/>
              </a:rPr>
              <a:t>porém superamos em 33% a nossa meta, perfazendo um total de 599 novos relatórios de fiscalização, sendo 356 no interior e região metropolitana, e 243 na capital, Goiânia. Foram 23 municípios os que receberam </a:t>
            </a:r>
            <a:r>
              <a:rPr lang="pt-BR" sz="1200" b="1" dirty="0">
                <a:solidFill>
                  <a:prstClr val="black"/>
                </a:solidFill>
                <a:latin typeface="Arial" panose="020B0604020202020204" pitchFamily="34" charset="0"/>
                <a:cs typeface="Arial" panose="020B0604020202020204" pitchFamily="34" charset="0"/>
              </a:rPr>
              <a:t>ações de fiscalização</a:t>
            </a:r>
            <a:r>
              <a:rPr lang="pt-BR" sz="1200" dirty="0">
                <a:solidFill>
                  <a:prstClr val="black"/>
                </a:solidFill>
                <a:latin typeface="Arial" panose="020B0604020202020204" pitchFamily="34" charset="0"/>
                <a:cs typeface="Arial" panose="020B0604020202020204" pitchFamily="34" charset="0"/>
              </a:rPr>
              <a:t>, seja visitas em obras, orientação dos profissionais ou apuração de denúncias.</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As palestras junto aos profissionais e alunos </a:t>
            </a:r>
            <a:r>
              <a:rPr lang="pt-BR" sz="1200" dirty="0" smtClean="0">
                <a:solidFill>
                  <a:prstClr val="black"/>
                </a:solidFill>
                <a:latin typeface="Arial" panose="020B0604020202020204" pitchFamily="34" charset="0"/>
                <a:cs typeface="Arial" panose="020B0604020202020204" pitchFamily="34" charset="0"/>
              </a:rPr>
              <a:t>também </a:t>
            </a:r>
            <a:r>
              <a:rPr lang="pt-BR" sz="1200" dirty="0">
                <a:solidFill>
                  <a:prstClr val="black"/>
                </a:solidFill>
                <a:latin typeface="Arial" panose="020B0604020202020204" pitchFamily="34" charset="0"/>
                <a:cs typeface="Arial" panose="020B0604020202020204" pitchFamily="34" charset="0"/>
              </a:rPr>
              <a:t>merecem destaque neste período. Foram 6 palestras, 4 para alunos em fim de curso e 2 para recém formados, dentro do projeto “Formei e agora?”. Em outubro, o atendimento presencial foi retomado na sede do conselho mediante agendamento. A fiscalização de campo </a:t>
            </a:r>
            <a:r>
              <a:rPr lang="pt-BR" sz="1200" dirty="0" smtClean="0">
                <a:solidFill>
                  <a:prstClr val="black"/>
                </a:solidFill>
                <a:latin typeface="Arial" panose="020B0604020202020204" pitchFamily="34" charset="0"/>
                <a:cs typeface="Arial" panose="020B0604020202020204" pitchFamily="34" charset="0"/>
              </a:rPr>
              <a:t>foi </a:t>
            </a:r>
            <a:r>
              <a:rPr lang="pt-BR" sz="1200" dirty="0">
                <a:solidFill>
                  <a:prstClr val="black"/>
                </a:solidFill>
                <a:latin typeface="Arial" panose="020B0604020202020204" pitchFamily="34" charset="0"/>
                <a:cs typeface="Arial" panose="020B0604020202020204" pitchFamily="34" charset="0"/>
              </a:rPr>
              <a:t>retomada no mesmo mês. A realização de reuniões presenciais se manteve suspensa até o final do ano, e todas as reuniões de gestão, comissões e plenárias forma realizadas de forma virtual, inclusive as sessões de diplomação e posse dos novos conselheiros eleitos em 2020.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 A Comissão Especial de Política Urbana, atuou fortemente na discussão sobre o Plano Diretor de </a:t>
            </a:r>
            <a:r>
              <a:rPr lang="pt-BR" sz="1200" dirty="0" smtClean="0">
                <a:solidFill>
                  <a:prstClr val="black"/>
                </a:solidFill>
                <a:latin typeface="Arial" panose="020B0604020202020204" pitchFamily="34" charset="0"/>
                <a:cs typeface="Arial" panose="020B0604020202020204" pitchFamily="34" charset="0"/>
              </a:rPr>
              <a:t>Goiânia (PD Goiânia), </a:t>
            </a:r>
            <a:r>
              <a:rPr lang="pt-BR" sz="1200" dirty="0">
                <a:solidFill>
                  <a:prstClr val="black"/>
                </a:solidFill>
                <a:latin typeface="Arial" panose="020B0604020202020204" pitchFamily="34" charset="0"/>
                <a:cs typeface="Arial" panose="020B0604020202020204" pitchFamily="34" charset="0"/>
              </a:rPr>
              <a:t>que passa por revisão em 2019. Os membros da comissão participaram de audiências públicas, realizaram um seminário legislativo incluindo o assunto e publicaram um parecer técnico com críticas e sugestões aos projeto de lei. A Comissão produziu em 2020 o </a:t>
            </a:r>
            <a:r>
              <a:rPr lang="pt-BR" sz="1200" b="1" dirty="0">
                <a:solidFill>
                  <a:prstClr val="black"/>
                </a:solidFill>
                <a:latin typeface="Arial" panose="020B0604020202020204" pitchFamily="34" charset="0"/>
                <a:cs typeface="Arial" panose="020B0604020202020204" pitchFamily="34" charset="0"/>
              </a:rPr>
              <a:t>Guia de Planejamento da Cidade</a:t>
            </a:r>
            <a:r>
              <a:rPr lang="pt-BR" sz="1200" dirty="0">
                <a:solidFill>
                  <a:prstClr val="black"/>
                </a:solidFill>
                <a:latin typeface="Arial" panose="020B0604020202020204" pitchFamily="34" charset="0"/>
                <a:cs typeface="Arial" panose="020B0604020202020204" pitchFamily="34" charset="0"/>
              </a:rPr>
              <a:t>, material informativo para cidadãos, gestores públicos e alunos de arquitetura e urbanismo. O material está disponível na página do </a:t>
            </a:r>
            <a:r>
              <a:rPr lang="pt-BR" sz="1200" dirty="0" smtClean="0">
                <a:solidFill>
                  <a:prstClr val="black"/>
                </a:solidFill>
                <a:latin typeface="Arial" panose="020B0604020202020204" pitchFamily="34" charset="0"/>
                <a:cs typeface="Arial" panose="020B0604020202020204" pitchFamily="34" charset="0"/>
              </a:rPr>
              <a:t>CAU/GO </a:t>
            </a:r>
            <a:r>
              <a:rPr lang="pt-BR" sz="1200" dirty="0" smtClean="0">
                <a:solidFill>
                  <a:prstClr val="black"/>
                </a:solidFill>
                <a:latin typeface="Arial" panose="020B0604020202020204" pitchFamily="34" charset="0"/>
                <a:cs typeface="Arial" panose="020B0604020202020204" pitchFamily="34" charset="0"/>
              </a:rPr>
              <a:t>e </a:t>
            </a:r>
            <a:r>
              <a:rPr lang="pt-BR" sz="1200" dirty="0">
                <a:solidFill>
                  <a:prstClr val="black"/>
                </a:solidFill>
                <a:latin typeface="Arial" panose="020B0604020202020204" pitchFamily="34" charset="0"/>
                <a:cs typeface="Arial" panose="020B0604020202020204" pitchFamily="34" charset="0"/>
              </a:rPr>
              <a:t>foi enviado aos órgãos públicos ligados ao planejamento urbano das cidades goianas e às instituições de ensino superior.</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No campo da Habitação de Interesse Social o conselho investiu em duas frentes em 2020. Além do tradicional edital de patrocínio de projetos de assistência técnica para elaboração de projetos habitacionais elaborados por instituições sem fins lucrativos, o conselho realizou seu primeiro </a:t>
            </a:r>
            <a:r>
              <a:rPr lang="pt-BR" sz="1200" b="1" dirty="0">
                <a:solidFill>
                  <a:prstClr val="black"/>
                </a:solidFill>
                <a:latin typeface="Arial" panose="020B0604020202020204" pitchFamily="34" charset="0"/>
                <a:cs typeface="Arial" panose="020B0604020202020204" pitchFamily="34" charset="0"/>
              </a:rPr>
              <a:t>concurso de projetos de ATHIS</a:t>
            </a:r>
            <a:r>
              <a:rPr lang="pt-BR" sz="1200" dirty="0">
                <a:solidFill>
                  <a:prstClr val="black"/>
                </a:solidFill>
                <a:latin typeface="Arial" panose="020B0604020202020204" pitchFamily="34" charset="0"/>
                <a:cs typeface="Arial" panose="020B0604020202020204" pitchFamily="34" charset="0"/>
              </a:rPr>
              <a:t>.</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Outra ação relevante foi a atuação junto às associações de bairro do Setor Sul e Jaó, bem como a ativa parceria já firmada com </a:t>
            </a:r>
            <a:r>
              <a:rPr lang="pt-BR" sz="1200" b="1" dirty="0">
                <a:solidFill>
                  <a:prstClr val="black"/>
                </a:solidFill>
                <a:latin typeface="Arial" panose="020B0604020202020204" pitchFamily="34" charset="0"/>
                <a:cs typeface="Arial" panose="020B0604020202020204" pitchFamily="34" charset="0"/>
              </a:rPr>
              <a:t>Ministério Público de Goiás</a:t>
            </a:r>
            <a:r>
              <a:rPr lang="pt-BR" sz="1200" dirty="0">
                <a:solidFill>
                  <a:prstClr val="black"/>
                </a:solidFill>
                <a:latin typeface="Arial" panose="020B0604020202020204" pitchFamily="34" charset="0"/>
                <a:cs typeface="Arial" panose="020B0604020202020204" pitchFamily="34" charset="0"/>
              </a:rPr>
              <a:t>, para a manutenção dos índices urbanísticos nos bairros que têm valor histórico e paisagístico para a cidade de Goiânia. Frente a solicitação do CAU/GO e dos representantes das associações, o MP/GO exigiu a garantia da participação dos cidadãos no processo de discussão do PD Goiânia de forma democrática, o que a acabou por suspender a aprovação imediata das proposta.</a:t>
            </a:r>
            <a:endParaRPr lang="pt-BR" sz="1200" dirty="0">
              <a:solidFill>
                <a:prstClr val="black"/>
              </a:solidFill>
              <a:highlight>
                <a:srgbClr val="FFFF00"/>
              </a:highlight>
              <a:latin typeface="Arial" panose="020B0604020202020204" pitchFamily="34" charset="0"/>
              <a:cs typeface="Arial" panose="020B0604020202020204" pitchFamily="34" charset="0"/>
            </a:endParaRPr>
          </a:p>
          <a:p>
            <a:pPr marL="0" indent="0" algn="just">
              <a:lnSpc>
                <a:spcPct val="100000"/>
              </a:lnSpc>
              <a:spcBef>
                <a:spcPts val="600"/>
              </a:spcBef>
              <a:buNone/>
              <a:defRPr/>
            </a:pPr>
            <a:endParaRPr lang="pt-BR" sz="1200" dirty="0">
              <a:solidFill>
                <a:prstClr val="black"/>
              </a:solidFill>
              <a:latin typeface="Arial" panose="020B0604020202020204" pitchFamily="34" charset="0"/>
              <a:cs typeface="Arial" panose="020B0604020202020204" pitchFamily="34" charset="0"/>
            </a:endParaRPr>
          </a:p>
        </p:txBody>
      </p:sp>
      <p:sp>
        <p:nvSpPr>
          <p:cNvPr id="7"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Mensagem do Presidente</a:t>
            </a:r>
          </a:p>
        </p:txBody>
      </p:sp>
      <p:sp>
        <p:nvSpPr>
          <p:cNvPr id="8" name="objeto 7" descr="Retângulo bege">
            <a:extLst>
              <a:ext uri="{FF2B5EF4-FFF2-40B4-BE49-F238E27FC236}">
                <a16:creationId xmlns="" xmlns:a16="http://schemas.microsoft.com/office/drawing/2014/main" id="{1185C7A9-8E52-408E-B19E-E5A1EB33971B}"/>
              </a:ext>
            </a:extLst>
          </p:cNvPr>
          <p:cNvSpPr/>
          <p:nvPr/>
        </p:nvSpPr>
        <p:spPr bwMode="white">
          <a:xfrm flipV="1">
            <a:off x="625589" y="898634"/>
            <a:ext cx="8646001" cy="4726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Tree>
    <p:extLst>
      <p:ext uri="{BB962C8B-B14F-4D97-AF65-F5344CB8AC3E}">
        <p14:creationId xmlns:p14="http://schemas.microsoft.com/office/powerpoint/2010/main" val="331426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4.2 Ética Profissional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6" y="961901"/>
            <a:ext cx="8829268" cy="1367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3" name="CaixaDeTexto 12">
            <a:extLst>
              <a:ext uri="{FF2B5EF4-FFF2-40B4-BE49-F238E27FC236}">
                <a16:creationId xmlns="" xmlns:a16="http://schemas.microsoft.com/office/drawing/2014/main" id="{241877F7-83DD-4A53-8583-C98F126479D4}"/>
              </a:ext>
            </a:extLst>
          </p:cNvPr>
          <p:cNvSpPr txBox="1"/>
          <p:nvPr/>
        </p:nvSpPr>
        <p:spPr>
          <a:xfrm>
            <a:off x="636945" y="1235839"/>
            <a:ext cx="4106505" cy="515525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APURAÇÃO DE DENÚNCIAS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sz="1400"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Dentre as denúncias recebidas em 2020, 3 foram admitidas, 4 aguardam complementação de documentos, 5 foram inadmitidas de forma preliminar.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Em fevereiro de 2020, 01 processo foi julgado pela Plenária, resultando na suspensão do registro profissional por 06 meses e multa.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Existem 54 processos em andamento/instrução.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sz="1300"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prazos referentes</a:t>
            </a:r>
            <a:r>
              <a:rPr kumimoji="0" lang="pt-BR" sz="13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aos processos ético disciplinares foram suspensos em 2020 pelo CAU/BR, diminuindo o número de processos instruídos e concluídos no ano</a:t>
            </a:r>
            <a:r>
              <a:rPr lang="pt-BR" sz="1300" dirty="0">
                <a:solidFill>
                  <a:prstClr val="black"/>
                </a:solidFill>
                <a:latin typeface="Arial" panose="020B0604020202020204" pitchFamily="34" charset="0"/>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300" dirty="0">
                <a:solidFill>
                  <a:prstClr val="black"/>
                </a:solidFill>
                <a:latin typeface="Arial" panose="020B0604020202020204" pitchFamily="34" charset="0"/>
                <a:cs typeface="Arial" panose="020B0604020202020204" pitchFamily="34" charset="0"/>
              </a:rPr>
              <a:t>O Código de Ética de Disciplina dos Arquitetos e Urbanistas é oferecido aos alunos formandos, novos profissionais e visitantes da sede rotineiramente e encontra-se disponível 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sz="1300" dirty="0">
              <a:solidFill>
                <a:prstClr val="black"/>
              </a:solidFill>
              <a:latin typeface="Arial" panose="020B0604020202020204" pitchFamily="34" charset="0"/>
              <a:cs typeface="Arial" panose="020B0604020202020204" pitchFamily="34" charset="0"/>
            </a:endParaRPr>
          </a:p>
          <a:p>
            <a:pPr lvl="0" algn="just" defTabSz="457200">
              <a:defRPr/>
            </a:pPr>
            <a:r>
              <a:rPr lang="pt-BR" sz="1300" dirty="0">
                <a:solidFill>
                  <a:prstClr val="black"/>
                </a:solidFill>
                <a:latin typeface="Arial" panose="020B0604020202020204" pitchFamily="34" charset="0"/>
                <a:cs typeface="Arial" panose="020B0604020202020204" pitchFamily="34" charset="0"/>
                <a:hlinkClick r:id="rId3"/>
              </a:rPr>
              <a:t>https://issuu.com/caugo/docs/codigo_etica</a:t>
            </a:r>
            <a:endParaRPr lang="pt-BR" sz="1300"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6" name="Gráfico 5">
            <a:extLst>
              <a:ext uri="{FF2B5EF4-FFF2-40B4-BE49-F238E27FC236}">
                <a16:creationId xmlns="" xmlns:a16="http://schemas.microsoft.com/office/drawing/2014/main" id="{20697401-2769-44CD-9AD7-38E5C5EADB0D}"/>
              </a:ext>
            </a:extLst>
          </p:cNvPr>
          <p:cNvGraphicFramePr/>
          <p:nvPr>
            <p:extLst>
              <p:ext uri="{D42A27DB-BD31-4B8C-83A1-F6EECF244321}">
                <p14:modId xmlns:p14="http://schemas.microsoft.com/office/powerpoint/2010/main" val="410242928"/>
              </p:ext>
            </p:extLst>
          </p:nvPr>
        </p:nvGraphicFramePr>
        <p:xfrm>
          <a:off x="4871870" y="1235839"/>
          <a:ext cx="4735956" cy="4417434"/>
        </p:xfrm>
        <a:graphic>
          <a:graphicData uri="http://schemas.openxmlformats.org/drawingml/2006/chart">
            <c:chart xmlns:c="http://schemas.openxmlformats.org/drawingml/2006/chart" xmlns:r="http://schemas.openxmlformats.org/officeDocument/2006/relationships" r:id="rId4"/>
          </a:graphicData>
        </a:graphic>
      </p:graphicFrame>
      <p:sp>
        <p:nvSpPr>
          <p:cNvPr id="2" name="CaixaDeTexto 1"/>
          <p:cNvSpPr txBox="1"/>
          <p:nvPr/>
        </p:nvSpPr>
        <p:spPr>
          <a:xfrm>
            <a:off x="5392489" y="5790423"/>
            <a:ext cx="3894015" cy="246221"/>
          </a:xfrm>
          <a:prstGeom prst="rect">
            <a:avLst/>
          </a:prstGeom>
          <a:noFill/>
        </p:spPr>
        <p:txBody>
          <a:bodyPr wrap="none" rtlCol="0">
            <a:spAutoFit/>
          </a:bodyPr>
          <a:lstStyle/>
          <a:p>
            <a:r>
              <a:rPr lang="pt-BR" sz="1000" dirty="0" smtClean="0">
                <a:latin typeface=" Arial (Corpo)"/>
              </a:rPr>
              <a:t>Fonte: Sistema de Comunicação e Informação do CAU - SICCAU</a:t>
            </a:r>
            <a:endParaRPr lang="pt-BR" sz="1000" dirty="0">
              <a:latin typeface=" Arial (Corpo)"/>
            </a:endParaRPr>
          </a:p>
        </p:txBody>
      </p:sp>
    </p:spTree>
    <p:extLst>
      <p:ext uri="{BB962C8B-B14F-4D97-AF65-F5344CB8AC3E}">
        <p14:creationId xmlns:p14="http://schemas.microsoft.com/office/powerpoint/2010/main" val="1213665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4.2 Ética Profissional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457236" y="961901"/>
            <a:ext cx="8829268" cy="1367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3" name="CaixaDeTexto 12">
            <a:extLst>
              <a:ext uri="{FF2B5EF4-FFF2-40B4-BE49-F238E27FC236}">
                <a16:creationId xmlns="" xmlns:a16="http://schemas.microsoft.com/office/drawing/2014/main" id="{241877F7-83DD-4A53-8583-C98F126479D4}"/>
              </a:ext>
            </a:extLst>
          </p:cNvPr>
          <p:cNvSpPr txBox="1"/>
          <p:nvPr/>
        </p:nvSpPr>
        <p:spPr>
          <a:xfrm>
            <a:off x="636945" y="1235839"/>
            <a:ext cx="4020115" cy="4755148"/>
          </a:xfrm>
          <a:prstGeom prst="rect">
            <a:avLst/>
          </a:prstGeom>
          <a:noFill/>
        </p:spPr>
        <p:txBody>
          <a:bodyPr wrap="square" rtlCol="0">
            <a:spAutoFit/>
          </a:bodyPr>
          <a:lstStyle/>
          <a:p>
            <a:pPr lvl="0" algn="just" defTabSz="457200">
              <a:defRPr/>
            </a:pPr>
            <a:r>
              <a:rPr lang="pt-BR" sz="1600" b="1" dirty="0" smtClean="0">
                <a:latin typeface=" Arial (Corpo)"/>
              </a:rPr>
              <a:t>PRINCIPAIS TEMAS DENUNCIADOS</a:t>
            </a:r>
          </a:p>
          <a:p>
            <a:pPr lvl="0" algn="just" defTabSz="457200">
              <a:defRPr/>
            </a:pPr>
            <a:endParaRPr lang="pt-BR" sz="1400" dirty="0">
              <a:latin typeface=" Arial (Corpo)"/>
            </a:endParaRPr>
          </a:p>
          <a:p>
            <a:pPr lvl="0" algn="just" defTabSz="457200">
              <a:defRPr/>
            </a:pPr>
            <a:r>
              <a:rPr lang="pt-BR" sz="1300" dirty="0" smtClean="0">
                <a:latin typeface=" Arial (Corpo)"/>
              </a:rPr>
              <a:t>Os </a:t>
            </a:r>
            <a:r>
              <a:rPr lang="pt-BR" sz="1300" dirty="0">
                <a:latin typeface=" Arial (Corpo)"/>
              </a:rPr>
              <a:t>principais temas tratados nas denúncias em apuração dizem respeito ao descumprimento de normas técnicas e descumprimento contratual. Essa apuração levanta a preocupação com a formação técnica dos profissionais e com a conscientização de suas responsabilidades nos projetos assumidos. </a:t>
            </a:r>
            <a:endParaRPr lang="pt-BR" sz="1300" dirty="0" smtClean="0">
              <a:latin typeface=" Arial (Corpo)"/>
            </a:endParaRPr>
          </a:p>
          <a:p>
            <a:pPr lvl="0" algn="just" defTabSz="457200">
              <a:defRPr/>
            </a:pPr>
            <a:endParaRPr lang="pt-BR" sz="1300" dirty="0">
              <a:latin typeface=" Arial (Corpo)"/>
            </a:endParaRPr>
          </a:p>
          <a:p>
            <a:pPr lvl="0" algn="just" defTabSz="457200">
              <a:defRPr/>
            </a:pPr>
            <a:r>
              <a:rPr lang="pt-BR" sz="1300" dirty="0" smtClean="0">
                <a:latin typeface=" Arial (Corpo)"/>
              </a:rPr>
              <a:t>Em </a:t>
            </a:r>
            <a:r>
              <a:rPr lang="pt-BR" sz="1300" dirty="0">
                <a:latin typeface=" Arial (Corpo)"/>
              </a:rPr>
              <a:t>diversos casos, profissionais assumem, legalmente, responsabilidade pela execução de obras, mas não realizam o efetivo acompanhamento, o que tem gerado inúmeras denúncias pelo desrespeito aos padrões construtivos e cláusulas contratuais. </a:t>
            </a:r>
            <a:endParaRPr lang="pt-BR" sz="1300" dirty="0" smtClean="0">
              <a:latin typeface=" Arial (Corpo)"/>
            </a:endParaRPr>
          </a:p>
          <a:p>
            <a:pPr lvl="0" algn="just" defTabSz="457200">
              <a:defRPr/>
            </a:pPr>
            <a:endParaRPr lang="pt-BR" sz="1300" dirty="0">
              <a:latin typeface=" Arial (Corpo)"/>
            </a:endParaRPr>
          </a:p>
          <a:p>
            <a:pPr lvl="0" algn="just" defTabSz="457200">
              <a:defRPr/>
            </a:pPr>
            <a:r>
              <a:rPr lang="pt-BR" sz="1300" dirty="0" smtClean="0">
                <a:latin typeface=" Arial (Corpo)"/>
              </a:rPr>
              <a:t>Sendo </a:t>
            </a:r>
            <a:r>
              <a:rPr lang="pt-BR" sz="1300" dirty="0">
                <a:latin typeface=" Arial (Corpo)"/>
              </a:rPr>
              <a:t>assim, o objetivo estratégico da CED é na direção de enfatizar a extensão da responsabilidade dos profissionais ao assumir a execução de projetos e obras, da importância do constante aperfeiçoamento profissional e se elaborar contratos para formalizar os </a:t>
            </a:r>
            <a:r>
              <a:rPr lang="pt-BR" sz="1300" dirty="0" smtClean="0">
                <a:latin typeface=" Arial (Corpo)"/>
              </a:rPr>
              <a:t>negócios.</a:t>
            </a:r>
            <a:endParaRPr kumimoji="0" lang="pt-BR" sz="1300" b="0" i="0" u="none" strike="noStrike" kern="1200" cap="none" spc="0" normalizeH="0" noProof="0" dirty="0">
              <a:ln>
                <a:noFill/>
              </a:ln>
              <a:solidFill>
                <a:prstClr val="black"/>
              </a:solidFill>
              <a:effectLst/>
              <a:uLnTx/>
              <a:uFillTx/>
              <a:latin typeface=" Arial (Corpo)"/>
              <a:cs typeface="Arial" panose="020B0604020202020204" pitchFamily="34" charset="0"/>
            </a:endParaRPr>
          </a:p>
        </p:txBody>
      </p:sp>
      <p:sp>
        <p:nvSpPr>
          <p:cNvPr id="7" name="CaixaDeTexto 6">
            <a:extLst>
              <a:ext uri="{FF2B5EF4-FFF2-40B4-BE49-F238E27FC236}">
                <a16:creationId xmlns="" xmlns:a16="http://schemas.microsoft.com/office/drawing/2014/main" id="{241877F7-83DD-4A53-8583-C98F126479D4}"/>
              </a:ext>
            </a:extLst>
          </p:cNvPr>
          <p:cNvSpPr txBox="1"/>
          <p:nvPr/>
        </p:nvSpPr>
        <p:spPr>
          <a:xfrm>
            <a:off x="5179999" y="1235839"/>
            <a:ext cx="4106505" cy="4962897"/>
          </a:xfrm>
          <a:prstGeom prst="rect">
            <a:avLst/>
          </a:prstGeom>
          <a:noFill/>
        </p:spPr>
        <p:txBody>
          <a:bodyPr wrap="square" rtlCol="0">
            <a:spAutoFit/>
          </a:bodyPr>
          <a:lstStyle/>
          <a:p>
            <a:pPr lvl="0" algn="just" defTabSz="457200">
              <a:defRPr/>
            </a:pPr>
            <a:r>
              <a:rPr lang="pt-BR" sz="1600" b="1" dirty="0" smtClean="0">
                <a:latin typeface=" Arial (Corpo)"/>
              </a:rPr>
              <a:t>DESAFIOS</a:t>
            </a:r>
          </a:p>
          <a:p>
            <a:pPr lvl="0" algn="just" defTabSz="457200">
              <a:defRPr/>
            </a:pPr>
            <a:endParaRPr lang="pt-BR" sz="1450" dirty="0">
              <a:latin typeface=" Arial (Corpo)"/>
            </a:endParaRPr>
          </a:p>
          <a:p>
            <a:pPr lvl="0" algn="just" defTabSz="457200">
              <a:defRPr/>
            </a:pPr>
            <a:r>
              <a:rPr lang="pt-BR" sz="1300" dirty="0" smtClean="0">
                <a:latin typeface=" Arial (Corpo)"/>
              </a:rPr>
              <a:t>Um </a:t>
            </a:r>
            <a:r>
              <a:rPr lang="pt-BR" sz="1300" dirty="0">
                <a:latin typeface=" Arial (Corpo)"/>
              </a:rPr>
              <a:t>dos maiores desafios da CED do CAU/GO é tornar amplo o conhecimento das diretrizes de condutas profissional constantes da Lei 12.378/2010 e do Código de Ética e Disciplina. </a:t>
            </a:r>
            <a:endParaRPr lang="pt-BR" sz="1300" dirty="0" smtClean="0">
              <a:latin typeface=" Arial (Corpo)"/>
            </a:endParaRPr>
          </a:p>
          <a:p>
            <a:pPr lvl="0" algn="just" defTabSz="457200">
              <a:defRPr/>
            </a:pPr>
            <a:endParaRPr lang="pt-BR" sz="1300" dirty="0">
              <a:latin typeface=" Arial (Corpo)"/>
            </a:endParaRPr>
          </a:p>
          <a:p>
            <a:pPr lvl="0" algn="just" defTabSz="457200">
              <a:defRPr/>
            </a:pPr>
            <a:r>
              <a:rPr lang="pt-BR" sz="1300" dirty="0" smtClean="0">
                <a:latin typeface=" Arial (Corpo)"/>
              </a:rPr>
              <a:t>O </a:t>
            </a:r>
            <a:r>
              <a:rPr lang="pt-BR" sz="1300" dirty="0">
                <a:latin typeface=" Arial (Corpo)"/>
              </a:rPr>
              <a:t>volume de denúncias que possuem a mesma causa, a exemplo do descumprimento de normas técnicas, suscita uma ação para tornar efetivo o conhecimento das normas e responsabilidades do profissional. </a:t>
            </a:r>
            <a:endParaRPr lang="pt-BR" sz="1300" dirty="0" smtClean="0">
              <a:latin typeface=" Arial (Corpo)"/>
            </a:endParaRPr>
          </a:p>
          <a:p>
            <a:pPr lvl="0" algn="just" defTabSz="457200">
              <a:defRPr/>
            </a:pPr>
            <a:endParaRPr lang="pt-BR" sz="1300" dirty="0">
              <a:latin typeface=" Arial (Corpo)"/>
            </a:endParaRPr>
          </a:p>
          <a:p>
            <a:pPr lvl="0" algn="just" defTabSz="457200">
              <a:defRPr/>
            </a:pPr>
            <a:r>
              <a:rPr lang="pt-BR" sz="1300" dirty="0" smtClean="0">
                <a:latin typeface=" Arial (Corpo)"/>
              </a:rPr>
              <a:t>Para </a:t>
            </a:r>
            <a:r>
              <a:rPr lang="pt-BR" sz="1300" dirty="0">
                <a:latin typeface=" Arial (Corpo)"/>
              </a:rPr>
              <a:t>tanto, em 2020, a CED iniciou a elaboração de uma campanha sobre o Código de Ética e Disciplina, com foco na divulgação pelas redes sociais, em curtas mensagens atreladas aos mandamentos do código. </a:t>
            </a:r>
            <a:endParaRPr lang="pt-BR" sz="1300" dirty="0" smtClean="0">
              <a:latin typeface=" Arial (Corpo)"/>
            </a:endParaRPr>
          </a:p>
          <a:p>
            <a:pPr lvl="0" algn="just" defTabSz="457200">
              <a:defRPr/>
            </a:pPr>
            <a:endParaRPr lang="pt-BR" sz="1300" dirty="0">
              <a:latin typeface=" Arial (Corpo)"/>
            </a:endParaRPr>
          </a:p>
          <a:p>
            <a:pPr lvl="0" algn="just" defTabSz="457200">
              <a:defRPr/>
            </a:pPr>
            <a:r>
              <a:rPr lang="pt-BR" sz="1300" dirty="0" smtClean="0">
                <a:latin typeface=" Arial (Corpo)"/>
              </a:rPr>
              <a:t>O </a:t>
            </a:r>
            <a:r>
              <a:rPr lang="pt-BR" sz="1300" dirty="0">
                <a:latin typeface=" Arial (Corpo)"/>
              </a:rPr>
              <a:t>texto ajustado ao canal de divulgação já foi discutido, pendente apenas de conclusão das imagens (arte visual) que acompanhará a campanha. Sendo assim, para 2021, um dos objetivos do Plano de Ação da CED é concluir e divulgar a </a:t>
            </a:r>
            <a:r>
              <a:rPr lang="pt-BR" sz="1300" dirty="0" smtClean="0">
                <a:latin typeface=" Arial (Corpo)"/>
              </a:rPr>
              <a:t>campanha.</a:t>
            </a:r>
            <a:endParaRPr kumimoji="0" lang="pt-BR" sz="1300" b="0" i="0" u="none" strike="noStrike" kern="1200" cap="none" spc="0" normalizeH="0" noProof="0" dirty="0">
              <a:ln>
                <a:noFill/>
              </a:ln>
              <a:solidFill>
                <a:prstClr val="black"/>
              </a:solidFill>
              <a:effectLst/>
              <a:uLnTx/>
              <a:uFillTx/>
              <a:latin typeface=" Arial (Corpo)"/>
              <a:cs typeface="Arial" panose="020B0604020202020204" pitchFamily="34" charset="0"/>
            </a:endParaRPr>
          </a:p>
        </p:txBody>
      </p:sp>
    </p:spTree>
    <p:extLst>
      <p:ext uri="{BB962C8B-B14F-4D97-AF65-F5344CB8AC3E}">
        <p14:creationId xmlns:p14="http://schemas.microsoft.com/office/powerpoint/2010/main" val="616748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m 41">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4.3 Atendimento</a:t>
            </a: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grpSp>
        <p:nvGrpSpPr>
          <p:cNvPr id="6" name="Grupo 5">
            <a:extLst>
              <a:ext uri="{FF2B5EF4-FFF2-40B4-BE49-F238E27FC236}">
                <a16:creationId xmlns:a16="http://schemas.microsoft.com/office/drawing/2014/main" xmlns="" id="{337509D2-0CBC-4371-A05E-AF36659B07F3}"/>
              </a:ext>
              <a:ext uri="{C183D7F6-B498-43B3-948B-1728B52AA6E4}">
                <adec:decorative xmlns:adec="http://schemas.microsoft.com/office/drawing/2017/decorative" xmlns="" val="1"/>
              </a:ext>
            </a:extLst>
          </p:cNvPr>
          <p:cNvGrpSpPr/>
          <p:nvPr/>
        </p:nvGrpSpPr>
        <p:grpSpPr>
          <a:xfrm>
            <a:off x="3275067" y="3988777"/>
            <a:ext cx="3204594" cy="1929562"/>
            <a:chOff x="304800" y="4060864"/>
            <a:chExt cx="3419021" cy="2214588"/>
          </a:xfrm>
          <a:effectLst>
            <a:outerShdw blurRad="50800" dist="38100" dir="2700000" algn="tl" rotWithShape="0">
              <a:prstClr val="black">
                <a:alpha val="20000"/>
              </a:prstClr>
            </a:outerShdw>
          </a:effectLst>
        </p:grpSpPr>
        <p:sp>
          <p:nvSpPr>
            <p:cNvPr id="8" name="Retângulo 7">
              <a:extLst>
                <a:ext uri="{FF2B5EF4-FFF2-40B4-BE49-F238E27FC236}">
                  <a16:creationId xmlns:a16="http://schemas.microsoft.com/office/drawing/2014/main" xmlns="" id="{AA28CFA6-1725-41B9-AFC0-2D9C4C887905}"/>
                </a:ext>
              </a:extLst>
            </p:cNvPr>
            <p:cNvSpPr/>
            <p:nvPr/>
          </p:nvSpPr>
          <p:spPr>
            <a:xfrm>
              <a:off x="304800" y="4060864"/>
              <a:ext cx="3419021" cy="2214588"/>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3600" b="1" dirty="0">
                <a:solidFill>
                  <a:prstClr val="white"/>
                </a:solidFill>
                <a:latin typeface="Century Gothic"/>
              </a:endParaRPr>
            </a:p>
          </p:txBody>
        </p:sp>
        <p:sp>
          <p:nvSpPr>
            <p:cNvPr id="10" name="Retângulo 9">
              <a:extLst>
                <a:ext uri="{FF2B5EF4-FFF2-40B4-BE49-F238E27FC236}">
                  <a16:creationId xmlns:a16="http://schemas.microsoft.com/office/drawing/2014/main" xmlns="" id="{AE0232FB-F1E3-4951-A55C-3F3342DF6A13}"/>
                </a:ext>
              </a:extLst>
            </p:cNvPr>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455F51">
                      <a:lumMod val="50000"/>
                    </a:srgbClr>
                  </a:solidFill>
                  <a:latin typeface="Arial" panose="020B0604020202020204" pitchFamily="34" charset="0"/>
                  <a:cs typeface="Arial" panose="020B0604020202020204" pitchFamily="34" charset="0"/>
                </a:rPr>
                <a:t>INDICADORES</a:t>
              </a:r>
            </a:p>
          </p:txBody>
        </p:sp>
      </p:grpSp>
      <p:grpSp>
        <p:nvGrpSpPr>
          <p:cNvPr id="11" name="Grupo 10">
            <a:extLst>
              <a:ext uri="{FF2B5EF4-FFF2-40B4-BE49-F238E27FC236}">
                <a16:creationId xmlns:a16="http://schemas.microsoft.com/office/drawing/2014/main" xmlns="" id="{AB755EE4-AAED-40FD-A16A-259334EEE052}"/>
              </a:ext>
              <a:ext uri="{C183D7F6-B498-43B3-948B-1728B52AA6E4}">
                <adec:decorative xmlns:adec="http://schemas.microsoft.com/office/drawing/2017/decorative" xmlns="" val="1"/>
              </a:ext>
            </a:extLst>
          </p:cNvPr>
          <p:cNvGrpSpPr/>
          <p:nvPr/>
        </p:nvGrpSpPr>
        <p:grpSpPr>
          <a:xfrm>
            <a:off x="109237" y="3974302"/>
            <a:ext cx="2966820" cy="1923542"/>
            <a:chOff x="304800" y="4060864"/>
            <a:chExt cx="3419021" cy="2214588"/>
          </a:xfrm>
          <a:effectLst>
            <a:outerShdw blurRad="50800" dist="38100" dir="2700000" algn="tl" rotWithShape="0">
              <a:prstClr val="black">
                <a:alpha val="20000"/>
              </a:prstClr>
            </a:outerShdw>
          </a:effectLst>
        </p:grpSpPr>
        <p:sp>
          <p:nvSpPr>
            <p:cNvPr id="12" name="Retângulo 11">
              <a:extLst>
                <a:ext uri="{FF2B5EF4-FFF2-40B4-BE49-F238E27FC236}">
                  <a16:creationId xmlns:a16="http://schemas.microsoft.com/office/drawing/2014/main" xmlns="" id="{ECC89592-EA05-4F09-AE50-51BC0C185628}"/>
                </a:ext>
              </a:extLst>
            </p:cNvPr>
            <p:cNvSpPr/>
            <p:nvPr/>
          </p:nvSpPr>
          <p:spPr>
            <a:xfrm>
              <a:off x="304800" y="4060864"/>
              <a:ext cx="3419021" cy="22145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rgbClr val="455F51">
                    <a:lumMod val="50000"/>
                  </a:srgbClr>
                </a:solidFill>
                <a:latin typeface="Arial" panose="020B0604020202020204" pitchFamily="34" charset="0"/>
                <a:cs typeface="Arial" panose="020B0604020202020204" pitchFamily="34" charset="0"/>
              </a:endParaRPr>
            </a:p>
          </p:txBody>
        </p:sp>
        <p:sp>
          <p:nvSpPr>
            <p:cNvPr id="13" name="Retângulo 12">
              <a:extLst>
                <a:ext uri="{FF2B5EF4-FFF2-40B4-BE49-F238E27FC236}">
                  <a16:creationId xmlns:a16="http://schemas.microsoft.com/office/drawing/2014/main" xmlns="" id="{9CFFF09D-96F9-453A-AC93-BC01E504D3BB}"/>
                </a:ext>
              </a:extLst>
            </p:cNvPr>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455F51">
                      <a:lumMod val="50000"/>
                    </a:srgbClr>
                  </a:solidFill>
                  <a:latin typeface="Arial" panose="020B0604020202020204" pitchFamily="34" charset="0"/>
                  <a:cs typeface="Arial" panose="020B0604020202020204" pitchFamily="34" charset="0"/>
                </a:rPr>
                <a:t>OBJETIVO</a:t>
              </a:r>
            </a:p>
          </p:txBody>
        </p:sp>
      </p:grpSp>
      <p:grpSp>
        <p:nvGrpSpPr>
          <p:cNvPr id="14" name="Grupo 13">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109237" y="1490620"/>
            <a:ext cx="2966820" cy="1923542"/>
            <a:chOff x="304800" y="1577182"/>
            <a:chExt cx="3419021" cy="2214588"/>
          </a:xfrm>
          <a:effectLst>
            <a:outerShdw blurRad="50800" dist="38100" dir="5400000" algn="t" rotWithShape="0">
              <a:prstClr val="black">
                <a:alpha val="20000"/>
              </a:prstClr>
            </a:outerShdw>
          </a:effectLst>
        </p:grpSpPr>
        <p:sp>
          <p:nvSpPr>
            <p:cNvPr id="15" name="Retângulo 1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prstClr val="white"/>
                  </a:solidFill>
                  <a:latin typeface="Arial" panose="020B0604020202020204" pitchFamily="34" charset="0"/>
                  <a:cs typeface="Arial" panose="020B0604020202020204" pitchFamily="34" charset="0"/>
                </a:rPr>
                <a:t>R$ </a:t>
              </a:r>
              <a:r>
                <a:rPr lang="pt-BR" sz="3600" dirty="0">
                  <a:latin typeface="Arial" panose="020B0604020202020204" pitchFamily="34" charset="0"/>
                  <a:cs typeface="Arial" panose="020B0604020202020204" pitchFamily="34" charset="0"/>
                </a:rPr>
                <a:t>392.326</a:t>
              </a:r>
              <a:endParaRPr lang="pt-BR" sz="3400" b="1" dirty="0">
                <a:solidFill>
                  <a:prstClr val="white"/>
                </a:solidFill>
                <a:latin typeface="Arial" panose="020B0604020202020204" pitchFamily="34" charset="0"/>
                <a:cs typeface="Arial" panose="020B0604020202020204" pitchFamily="34" charset="0"/>
              </a:endParaRPr>
            </a:p>
          </p:txBody>
        </p:sp>
        <p:sp>
          <p:nvSpPr>
            <p:cNvPr id="16" name="Retângulo 15">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549E39">
                      <a:lumMod val="75000"/>
                    </a:srgbClr>
                  </a:solidFill>
                  <a:latin typeface="Arial" panose="020B0604020202020204" pitchFamily="34" charset="0"/>
                  <a:cs typeface="Arial" panose="020B0604020202020204" pitchFamily="34" charset="0"/>
                </a:rPr>
                <a:t>INVESTIMENTO REALIZADO</a:t>
              </a:r>
            </a:p>
          </p:txBody>
        </p:sp>
      </p:grpSp>
      <p:sp>
        <p:nvSpPr>
          <p:cNvPr id="17"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341571" y="1265469"/>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grpSp>
        <p:nvGrpSpPr>
          <p:cNvPr id="18" name="Grupo 17">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275066" y="1505095"/>
            <a:ext cx="3204594" cy="1929562"/>
            <a:chOff x="304800" y="1577182"/>
            <a:chExt cx="3419021" cy="2214588"/>
          </a:xfrm>
          <a:effectLst>
            <a:outerShdw blurRad="50800" dist="38100" dir="5400000" algn="t" rotWithShape="0">
              <a:prstClr val="black">
                <a:alpha val="20000"/>
              </a:prstClr>
            </a:outerShdw>
          </a:effectLst>
        </p:grpSpPr>
        <p:sp>
          <p:nvSpPr>
            <p:cNvPr id="19" name="Retângulo 18">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solidFill>
                    <a:prstClr val="white"/>
                  </a:solidFill>
                  <a:latin typeface="Century Gothic"/>
                </a:rPr>
                <a:t>11,1 %</a:t>
              </a:r>
            </a:p>
          </p:txBody>
        </p:sp>
        <p:sp>
          <p:nvSpPr>
            <p:cNvPr id="20" name="Retângulo 19">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455F51">
                      <a:lumMod val="50000"/>
                    </a:srgbClr>
                  </a:solidFill>
                  <a:latin typeface="Arial" panose="020B0604020202020204" pitchFamily="34" charset="0"/>
                  <a:cs typeface="Arial" panose="020B0604020202020204" pitchFamily="34" charset="0"/>
                </a:rPr>
                <a:t>LIMITE ALCANÇADO</a:t>
              </a:r>
            </a:p>
          </p:txBody>
        </p:sp>
      </p:grpSp>
      <p:sp>
        <p:nvSpPr>
          <p:cNvPr id="21"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377191" y="1205793"/>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sp>
        <p:nvSpPr>
          <p:cNvPr id="23" name="Retângulo 22">
            <a:extLst>
              <a:ext uri="{FF2B5EF4-FFF2-40B4-BE49-F238E27FC236}">
                <a16:creationId xmlns:a16="http://schemas.microsoft.com/office/drawing/2014/main" xmlns=""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solidFill>
                  <a:prstClr val="white"/>
                </a:solidFill>
                <a:latin typeface="Arial" panose="020B0604020202020204" pitchFamily="34" charset="0"/>
                <a:cs typeface="Arial" panose="020B0604020202020204" pitchFamily="34" charset="0"/>
              </a:rPr>
              <a:t>ADAPTAÇÕES</a:t>
            </a:r>
          </a:p>
        </p:txBody>
      </p:sp>
      <p:sp>
        <p:nvSpPr>
          <p:cNvPr id="24" name="Retângulo 23">
            <a:extLst>
              <a:ext uri="{FF2B5EF4-FFF2-40B4-BE49-F238E27FC236}">
                <a16:creationId xmlns:a16="http://schemas.microsoft.com/office/drawing/2014/main" xmlns="" id="{C14F284B-6377-4804-9C82-CA1083F54D5A}"/>
              </a:ext>
            </a:extLst>
          </p:cNvPr>
          <p:cNvSpPr/>
          <p:nvPr/>
        </p:nvSpPr>
        <p:spPr>
          <a:xfrm>
            <a:off x="6637595" y="2454551"/>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prstClr val="white"/>
                </a:solidFill>
                <a:latin typeface="Arial" panose="020B0604020202020204" pitchFamily="34" charset="0"/>
                <a:cs typeface="Arial" panose="020B0604020202020204" pitchFamily="34" charset="0"/>
              </a:rPr>
              <a:t>Atendimento Remoto</a:t>
            </a:r>
          </a:p>
        </p:txBody>
      </p:sp>
      <p:sp>
        <p:nvSpPr>
          <p:cNvPr id="25" name="Retângulo 24">
            <a:extLst>
              <a:ext uri="{FF2B5EF4-FFF2-40B4-BE49-F238E27FC236}">
                <a16:creationId xmlns:a16="http://schemas.microsoft.com/office/drawing/2014/main" xmlns=""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prstClr val="white"/>
                </a:solidFill>
              </a:rPr>
              <a:t>RNON</a:t>
            </a:r>
          </a:p>
        </p:txBody>
      </p:sp>
      <p:graphicFrame>
        <p:nvGraphicFramePr>
          <p:cNvPr id="26" name="Gráfico 25" descr="Isto é um gráfico.">
            <a:extLst>
              <a:ext uri="{FF2B5EF4-FFF2-40B4-BE49-F238E27FC236}">
                <a16:creationId xmlns:a16="http://schemas.microsoft.com/office/drawing/2014/main" xmlns="" id="{1B17C7EB-0FAD-41E6-9BE9-1AEB806F6571}"/>
              </a:ext>
              <a:ext uri="{C183D7F6-B498-43B3-948B-1728B52AA6E4}">
                <adec:decorative xmlns:adec="http://schemas.microsoft.com/office/drawing/2017/decorative" xmlns="" val="0"/>
              </a:ext>
            </a:extLst>
          </p:cNvPr>
          <p:cNvGraphicFramePr/>
          <p:nvPr/>
        </p:nvGraphicFramePr>
        <p:xfrm>
          <a:off x="4815747" y="4508115"/>
          <a:ext cx="1710708" cy="1389729"/>
        </p:xfrm>
        <a:graphic>
          <a:graphicData uri="http://schemas.openxmlformats.org/drawingml/2006/chart">
            <c:chart xmlns:c="http://schemas.openxmlformats.org/drawingml/2006/chart" xmlns:r="http://schemas.openxmlformats.org/officeDocument/2006/relationships" r:id="rId4"/>
          </a:graphicData>
        </a:graphic>
      </p:graphicFrame>
      <p:sp>
        <p:nvSpPr>
          <p:cNvPr id="27" name="Retângulo 26">
            <a:extLst>
              <a:ext uri="{FF2B5EF4-FFF2-40B4-BE49-F238E27FC236}">
                <a16:creationId xmlns:a16="http://schemas.microsoft.com/office/drawing/2014/main" xmlns="" id="{B46D891C-8009-4D3A-AE8D-056B662B8089}"/>
              </a:ext>
            </a:extLst>
          </p:cNvPr>
          <p:cNvSpPr/>
          <p:nvPr/>
        </p:nvSpPr>
        <p:spPr>
          <a:xfrm>
            <a:off x="3376181" y="5567398"/>
            <a:ext cx="2002020" cy="261043"/>
          </a:xfrm>
          <a:prstGeom prst="rect">
            <a:avLst/>
          </a:prstGeom>
          <a:solidFill>
            <a:schemeClr val="bg1">
              <a:lumMod val="50000"/>
            </a:schemeClr>
          </a:solidFill>
        </p:spPr>
        <p:txBody>
          <a:bodyPr wrap="none" rtlCol="0">
            <a:noAutofit/>
          </a:bodyPr>
          <a:lstStyle/>
          <a:p>
            <a:pPr algn="ctr">
              <a:spcBef>
                <a:spcPts val="600"/>
              </a:spcBef>
            </a:pPr>
            <a:r>
              <a:rPr lang="pt-BR" sz="1200" dirty="0">
                <a:solidFill>
                  <a:prstClr val="white"/>
                </a:solidFill>
              </a:rPr>
              <a:t>Demanda atendidas em 30 dias</a:t>
            </a:r>
          </a:p>
        </p:txBody>
      </p:sp>
      <p:sp>
        <p:nvSpPr>
          <p:cNvPr id="29" name="Retângulo 28">
            <a:extLst>
              <a:ext uri="{FF2B5EF4-FFF2-40B4-BE49-F238E27FC236}">
                <a16:creationId xmlns:a16="http://schemas.microsoft.com/office/drawing/2014/main" xmlns="" id="{BAB1ACF7-5AEB-4633-8F49-D88B53378400}"/>
              </a:ext>
            </a:extLst>
          </p:cNvPr>
          <p:cNvSpPr/>
          <p:nvPr/>
        </p:nvSpPr>
        <p:spPr>
          <a:xfrm>
            <a:off x="3669500" y="4355805"/>
            <a:ext cx="1093885" cy="430887"/>
          </a:xfrm>
          <a:prstGeom prst="rect">
            <a:avLst/>
          </a:prstGeom>
        </p:spPr>
        <p:txBody>
          <a:bodyPr wrap="square" lIns="0" tIns="0" rIns="0" bIns="0" rtlCol="0">
            <a:spAutoFit/>
          </a:bodyPr>
          <a:lstStyle/>
          <a:p>
            <a:pPr algn="ctr">
              <a:spcBef>
                <a:spcPts val="600"/>
              </a:spcBef>
            </a:pPr>
            <a:r>
              <a:rPr lang="pt-BR" sz="2800" b="1" dirty="0">
                <a:solidFill>
                  <a:srgbClr val="CE295E"/>
                </a:solidFill>
                <a:latin typeface="Century Gothic"/>
              </a:rPr>
              <a:t>26.941</a:t>
            </a:r>
          </a:p>
        </p:txBody>
      </p:sp>
      <p:sp>
        <p:nvSpPr>
          <p:cNvPr id="30" name="Retângulo 29">
            <a:extLst>
              <a:ext uri="{FF2B5EF4-FFF2-40B4-BE49-F238E27FC236}">
                <a16:creationId xmlns:a16="http://schemas.microsoft.com/office/drawing/2014/main" xmlns="" id="{D47EB548-7973-4FFC-B967-63DC95FCDF00}"/>
              </a:ext>
            </a:extLst>
          </p:cNvPr>
          <p:cNvSpPr/>
          <p:nvPr/>
        </p:nvSpPr>
        <p:spPr>
          <a:xfrm>
            <a:off x="3669501" y="5126445"/>
            <a:ext cx="899596" cy="440953"/>
          </a:xfrm>
          <a:prstGeom prst="rect">
            <a:avLst/>
          </a:prstGeom>
        </p:spPr>
        <p:txBody>
          <a:bodyPr wrap="square" lIns="0" tIns="0" rIns="0" bIns="0" rtlCol="0">
            <a:spAutoFit/>
          </a:bodyPr>
          <a:lstStyle/>
          <a:p>
            <a:pPr algn="ctr">
              <a:spcBef>
                <a:spcPts val="600"/>
              </a:spcBef>
            </a:pPr>
            <a:r>
              <a:rPr lang="pt-BR" sz="2800" b="1" dirty="0">
                <a:solidFill>
                  <a:srgbClr val="404040"/>
                </a:solidFill>
                <a:latin typeface="Century Gothic"/>
              </a:rPr>
              <a:t>95%</a:t>
            </a:r>
          </a:p>
        </p:txBody>
      </p:sp>
      <p:sp>
        <p:nvSpPr>
          <p:cNvPr id="31" name="Forma Livre 154" descr="Isto é o logotipo do Facebook.">
            <a:extLst>
              <a:ext uri="{FF2B5EF4-FFF2-40B4-BE49-F238E27FC236}">
                <a16:creationId xmlns:a16="http://schemas.microsoft.com/office/drawing/2014/main" xmlns="" id="{BA54671E-ACFD-4428-B4B7-A37E5BA61CB3}"/>
              </a:ext>
            </a:extLst>
          </p:cNvPr>
          <p:cNvSpPr>
            <a:spLocks/>
          </p:cNvSpPr>
          <p:nvPr/>
        </p:nvSpPr>
        <p:spPr bwMode="auto">
          <a:xfrm>
            <a:off x="6978709" y="40398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endParaRPr lang="pt-BR" dirty="0">
              <a:solidFill>
                <a:prstClr val="black"/>
              </a:solidFill>
            </a:endParaRPr>
          </a:p>
        </p:txBody>
      </p:sp>
      <p:sp>
        <p:nvSpPr>
          <p:cNvPr id="32" name="Forma Livre 162" descr="Isto é o logotipo do Twitter.">
            <a:extLst>
              <a:ext uri="{FF2B5EF4-FFF2-40B4-BE49-F238E27FC236}">
                <a16:creationId xmlns:a16="http://schemas.microsoft.com/office/drawing/2014/main" xmlns="" id="{8AD2DF00-0982-4B28-B4A0-DF7B4B6DA358}"/>
              </a:ext>
            </a:extLst>
          </p:cNvPr>
          <p:cNvSpPr>
            <a:spLocks/>
          </p:cNvSpPr>
          <p:nvPr/>
        </p:nvSpPr>
        <p:spPr bwMode="auto">
          <a:xfrm>
            <a:off x="6916653" y="4875329"/>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endParaRPr lang="pt-BR" dirty="0">
              <a:solidFill>
                <a:prstClr val="black"/>
              </a:solidFill>
            </a:endParaRPr>
          </a:p>
        </p:txBody>
      </p:sp>
      <p:sp>
        <p:nvSpPr>
          <p:cNvPr id="33" name="Retângulo 32">
            <a:extLst>
              <a:ext uri="{FF2B5EF4-FFF2-40B4-BE49-F238E27FC236}">
                <a16:creationId xmlns:a16="http://schemas.microsoft.com/office/drawing/2014/main" xmlns="" id="{70D38E9A-94A7-447A-89C1-EB62E888BD09}"/>
              </a:ext>
            </a:extLst>
          </p:cNvPr>
          <p:cNvSpPr/>
          <p:nvPr/>
        </p:nvSpPr>
        <p:spPr>
          <a:xfrm>
            <a:off x="6674638" y="2874965"/>
            <a:ext cx="2984851" cy="1585049"/>
          </a:xfrm>
          <a:prstGeom prst="rect">
            <a:avLst/>
          </a:prstGeom>
        </p:spPr>
        <p:txBody>
          <a:bodyPr wrap="square" lIns="0" tIns="0" rIns="0" bIns="0" rtlCol="0" anchor="ctr">
            <a:spAutoFit/>
          </a:bodyPr>
          <a:lstStyle/>
          <a:p>
            <a:pPr algn="just">
              <a:defRPr/>
            </a:pPr>
            <a:r>
              <a:rPr lang="pt-BR" sz="1400" dirty="0">
                <a:solidFill>
                  <a:prstClr val="black"/>
                </a:solidFill>
                <a:latin typeface="Arial" panose="020B0604020202020204" pitchFamily="34" charset="0"/>
                <a:cs typeface="Arial" panose="020B0604020202020204" pitchFamily="34" charset="0"/>
              </a:rPr>
              <a:t>O atendimento ao profissional não foi suspenso durante a pandemia. Os serviços foram ofertados de forma remota através dos nosso canais: telefone, E-mail, WhatsApp e SICCAU.</a:t>
            </a:r>
          </a:p>
          <a:p>
            <a:pPr>
              <a:spcBef>
                <a:spcPts val="600"/>
              </a:spcBef>
            </a:pPr>
            <a:r>
              <a:rPr lang="pt-BR" sz="1400" dirty="0">
                <a:solidFill>
                  <a:prstClr val="black">
                    <a:lumMod val="75000"/>
                    <a:lumOff val="25000"/>
                  </a:prstClr>
                </a:solidFill>
              </a:rPr>
              <a:t> </a:t>
            </a:r>
          </a:p>
        </p:txBody>
      </p:sp>
      <p:pic>
        <p:nvPicPr>
          <p:cNvPr id="34"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87214" y="1287391"/>
            <a:ext cx="486910" cy="486910"/>
          </a:xfrm>
          <a:prstGeom prst="rect">
            <a:avLst/>
          </a:prstGeom>
        </p:spPr>
      </p:pic>
      <p:pic>
        <p:nvPicPr>
          <p:cNvPr id="36"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408728" y="1213908"/>
            <a:ext cx="552932" cy="552932"/>
          </a:xfrm>
          <a:prstGeom prst="rect">
            <a:avLst/>
          </a:prstGeom>
        </p:spPr>
      </p:pic>
      <p:sp>
        <p:nvSpPr>
          <p:cNvPr id="37" name="Retângulo 36">
            <a:extLst>
              <a:ext uri="{FF2B5EF4-FFF2-40B4-BE49-F238E27FC236}">
                <a16:creationId xmlns:a16="http://schemas.microsoft.com/office/drawing/2014/main" xmlns="" id="{44EE23D6-8ADE-48D8-9E25-90E8179E7EB6}"/>
              </a:ext>
            </a:extLst>
          </p:cNvPr>
          <p:cNvSpPr/>
          <p:nvPr/>
        </p:nvSpPr>
        <p:spPr>
          <a:xfrm>
            <a:off x="6637595" y="4247847"/>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prstClr val="white"/>
                </a:solidFill>
                <a:latin typeface="Arial" panose="020B0604020202020204" pitchFamily="34" charset="0"/>
                <a:cs typeface="Arial" panose="020B0604020202020204" pitchFamily="34" charset="0"/>
              </a:rPr>
              <a:t>Agendamento</a:t>
            </a:r>
          </a:p>
        </p:txBody>
      </p:sp>
      <p:sp>
        <p:nvSpPr>
          <p:cNvPr id="40" name="Retângulo 39">
            <a:extLst>
              <a:ext uri="{FF2B5EF4-FFF2-40B4-BE49-F238E27FC236}">
                <a16:creationId xmlns:a16="http://schemas.microsoft.com/office/drawing/2014/main" xmlns="" id="{254A0779-0B41-44E7-8FF5-2694966427C8}"/>
              </a:ext>
            </a:extLst>
          </p:cNvPr>
          <p:cNvSpPr/>
          <p:nvPr/>
        </p:nvSpPr>
        <p:spPr>
          <a:xfrm>
            <a:off x="6685474" y="4647016"/>
            <a:ext cx="2985571" cy="1292662"/>
          </a:xfrm>
          <a:prstGeom prst="rect">
            <a:avLst/>
          </a:prstGeom>
        </p:spPr>
        <p:txBody>
          <a:bodyPr wrap="square" lIns="0" tIns="0" rIns="0" bIns="0" rtlCol="0" anchor="ctr">
            <a:spAutoFit/>
          </a:bodyPr>
          <a:lstStyle/>
          <a:p>
            <a:pPr algn="just">
              <a:defRPr/>
            </a:pPr>
            <a:r>
              <a:rPr lang="pt-BR" sz="1400" dirty="0">
                <a:solidFill>
                  <a:prstClr val="black"/>
                </a:solidFill>
                <a:latin typeface="Arial" panose="020B0604020202020204" pitchFamily="34" charset="0"/>
                <a:cs typeface="Arial" panose="020B0604020202020204" pitchFamily="34" charset="0"/>
              </a:rPr>
              <a:t>A coleta biométrica é realizada mediante agendamento e foi suspensa durante os períodos de fechamento total e pico da pandemia.</a:t>
            </a:r>
          </a:p>
          <a:p>
            <a:pPr algn="just">
              <a:defRPr/>
            </a:pPr>
            <a:r>
              <a:rPr lang="pt-BR" sz="1400" dirty="0">
                <a:solidFill>
                  <a:prstClr val="black"/>
                </a:solidFill>
                <a:latin typeface="Arial" panose="020B0604020202020204" pitchFamily="34" charset="0"/>
                <a:cs typeface="Arial" panose="020B0604020202020204" pitchFamily="34" charset="0"/>
              </a:rPr>
              <a:t>A comprovação do registro não depende da emissão da carteira.</a:t>
            </a:r>
          </a:p>
        </p:txBody>
      </p:sp>
      <p:sp>
        <p:nvSpPr>
          <p:cNvPr id="2" name="Retângulo 1"/>
          <p:cNvSpPr/>
          <p:nvPr/>
        </p:nvSpPr>
        <p:spPr>
          <a:xfrm>
            <a:off x="111378" y="4413664"/>
            <a:ext cx="2917178" cy="1477328"/>
          </a:xfrm>
          <a:prstGeom prst="rect">
            <a:avLst/>
          </a:prstGeom>
        </p:spPr>
        <p:txBody>
          <a:bodyPr wrap="square">
            <a:spAutoFit/>
          </a:bodyPr>
          <a:lstStyle/>
          <a:p>
            <a:pPr algn="ctr"/>
            <a:r>
              <a:rPr lang="pt-BR" dirty="0">
                <a:latin typeface="Arial" panose="020B0604020202020204" pitchFamily="34" charset="0"/>
                <a:cs typeface="Arial" panose="020B0604020202020204" pitchFamily="34" charset="0"/>
              </a:rPr>
              <a:t>Assegurar a eficácia no atendimento e no relacionamento com os arquitetos e urbanistas e a sociedade </a:t>
            </a:r>
            <a:endParaRPr lang="pt-BR" dirty="0"/>
          </a:p>
        </p:txBody>
      </p:sp>
      <p:sp>
        <p:nvSpPr>
          <p:cNvPr id="41" name="Retângulo 40">
            <a:extLst>
              <a:ext uri="{FF2B5EF4-FFF2-40B4-BE49-F238E27FC236}">
                <a16:creationId xmlns:a16="http://schemas.microsoft.com/office/drawing/2014/main" xmlns="" id="{B46D891C-8009-4D3A-AE8D-056B662B8089}"/>
              </a:ext>
            </a:extLst>
          </p:cNvPr>
          <p:cNvSpPr/>
          <p:nvPr/>
        </p:nvSpPr>
        <p:spPr>
          <a:xfrm>
            <a:off x="3376181" y="4837254"/>
            <a:ext cx="1585479" cy="261043"/>
          </a:xfrm>
          <a:prstGeom prst="rect">
            <a:avLst/>
          </a:prstGeom>
          <a:solidFill>
            <a:schemeClr val="bg1">
              <a:lumMod val="50000"/>
            </a:schemeClr>
          </a:solidFill>
        </p:spPr>
        <p:txBody>
          <a:bodyPr wrap="none" rtlCol="0">
            <a:noAutofit/>
          </a:bodyPr>
          <a:lstStyle/>
          <a:p>
            <a:pPr algn="ctr">
              <a:spcBef>
                <a:spcPts val="600"/>
              </a:spcBef>
            </a:pPr>
            <a:r>
              <a:rPr lang="pt-BR" sz="1200" dirty="0">
                <a:solidFill>
                  <a:prstClr val="white"/>
                </a:solidFill>
              </a:rPr>
              <a:t>Atendimentos</a:t>
            </a:r>
          </a:p>
        </p:txBody>
      </p:sp>
      <p:sp>
        <p:nvSpPr>
          <p:cNvPr id="43" name="Retângulo 42">
            <a:extLst>
              <a:ext uri="{FF2B5EF4-FFF2-40B4-BE49-F238E27FC236}">
                <a16:creationId xmlns:a16="http://schemas.microsoft.com/office/drawing/2014/main" xmlns="" id="{4F5EC200-CE6C-4375-9A4E-8538E8752769}"/>
              </a:ext>
            </a:extLst>
          </p:cNvPr>
          <p:cNvSpPr/>
          <p:nvPr/>
        </p:nvSpPr>
        <p:spPr>
          <a:xfrm>
            <a:off x="730661" y="2769706"/>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99 % do previsto</a:t>
            </a:r>
          </a:p>
        </p:txBody>
      </p:sp>
      <p:sp>
        <p:nvSpPr>
          <p:cNvPr id="44" name="Retângulo 43">
            <a:extLst>
              <a:ext uri="{FF2B5EF4-FFF2-40B4-BE49-F238E27FC236}">
                <a16:creationId xmlns:a16="http://schemas.microsoft.com/office/drawing/2014/main" xmlns="" id="{0168AE60-C71A-4B80-811C-CAC02ADD32C2}"/>
              </a:ext>
            </a:extLst>
          </p:cNvPr>
          <p:cNvSpPr/>
          <p:nvPr/>
        </p:nvSpPr>
        <p:spPr>
          <a:xfrm>
            <a:off x="4056911" y="2740456"/>
            <a:ext cx="2642579" cy="314967"/>
          </a:xfrm>
          <a:prstGeom prst="rect">
            <a:avLst/>
          </a:prstGeom>
        </p:spPr>
        <p:txBody>
          <a:bodyPr wrap="square" rtlCol="0">
            <a:spAutoFit/>
          </a:bodyPr>
          <a:lstStyle/>
          <a:p>
            <a:pPr>
              <a:spcBef>
                <a:spcPts val="600"/>
              </a:spcBef>
            </a:pPr>
            <a:r>
              <a:rPr lang="pt-BR" sz="1400" dirty="0">
                <a:solidFill>
                  <a:schemeClr val="bg1"/>
                </a:solidFill>
              </a:rPr>
              <a:t>da Receita Líquida</a:t>
            </a:r>
          </a:p>
        </p:txBody>
      </p:sp>
    </p:spTree>
    <p:extLst>
      <p:ext uri="{BB962C8B-B14F-4D97-AF65-F5344CB8AC3E}">
        <p14:creationId xmlns:p14="http://schemas.microsoft.com/office/powerpoint/2010/main" val="3701588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m 42">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1" name="Retângulo de cantos arredondados 30"/>
          <p:cNvSpPr/>
          <p:nvPr/>
        </p:nvSpPr>
        <p:spPr>
          <a:xfrm>
            <a:off x="4432818" y="2175530"/>
            <a:ext cx="4796713" cy="15324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Retângulo de cantos arredondados 31"/>
          <p:cNvSpPr/>
          <p:nvPr/>
        </p:nvSpPr>
        <p:spPr>
          <a:xfrm>
            <a:off x="4402209" y="4290499"/>
            <a:ext cx="4857933" cy="15324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de cantos arredondados 29"/>
          <p:cNvSpPr/>
          <p:nvPr/>
        </p:nvSpPr>
        <p:spPr>
          <a:xfrm>
            <a:off x="1585416" y="4579404"/>
            <a:ext cx="2670129" cy="153246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Retângulo de cantos arredondados 28"/>
          <p:cNvSpPr/>
          <p:nvPr/>
        </p:nvSpPr>
        <p:spPr>
          <a:xfrm>
            <a:off x="577567" y="2941761"/>
            <a:ext cx="3694888" cy="153246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de cantos arredondados 3"/>
          <p:cNvSpPr/>
          <p:nvPr/>
        </p:nvSpPr>
        <p:spPr>
          <a:xfrm>
            <a:off x="1607363" y="1315374"/>
            <a:ext cx="2670129" cy="153246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865551"/>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9" name="CaixaDeTexto 38">
            <a:extLst>
              <a:ext uri="{FF2B5EF4-FFF2-40B4-BE49-F238E27FC236}">
                <a16:creationId xmlns:a16="http://schemas.microsoft.com/office/drawing/2014/main" xmlns="" id="{17834110-D6A4-4DEC-AE73-500173D67D8C}"/>
              </a:ext>
            </a:extLst>
          </p:cNvPr>
          <p:cNvSpPr txBox="1"/>
          <p:nvPr/>
        </p:nvSpPr>
        <p:spPr>
          <a:xfrm>
            <a:off x="1731200" y="4563502"/>
            <a:ext cx="2731782" cy="1492716"/>
          </a:xfrm>
          <a:prstGeom prst="rect">
            <a:avLst/>
          </a:prstGeom>
          <a:noFill/>
        </p:spPr>
        <p:txBody>
          <a:bodyPr wrap="square" rtlCol="0">
            <a:spAutoFit/>
          </a:bodyPr>
          <a:lstStyle/>
          <a:p>
            <a:pPr algn="just" defTabSz="457200">
              <a:defRPr/>
            </a:pPr>
            <a:r>
              <a:rPr lang="pt-BR" sz="1300" b="1" dirty="0">
                <a:latin typeface="Arial" panose="020B0604020202020204" pitchFamily="34" charset="0"/>
                <a:cs typeface="Arial" panose="020B0604020202020204" pitchFamily="34" charset="0"/>
              </a:rPr>
              <a:t>Atendimento ao público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Telefone – 10.483</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Whatsapp – 11.342</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Presencial – 260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E-mail – 5655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Protocolo – 1907 </a:t>
            </a:r>
          </a:p>
        </p:txBody>
      </p:sp>
      <p:sp>
        <p:nvSpPr>
          <p:cNvPr id="61" name="CaixaDeTexto 60">
            <a:extLst>
              <a:ext uri="{FF2B5EF4-FFF2-40B4-BE49-F238E27FC236}">
                <a16:creationId xmlns:a16="http://schemas.microsoft.com/office/drawing/2014/main" xmlns="" id="{E6BBD71E-9895-449A-AE9D-D1C50EA1CE1A}"/>
              </a:ext>
            </a:extLst>
          </p:cNvPr>
          <p:cNvSpPr txBox="1"/>
          <p:nvPr/>
        </p:nvSpPr>
        <p:spPr>
          <a:xfrm>
            <a:off x="773497" y="3053848"/>
            <a:ext cx="3303028" cy="1292662"/>
          </a:xfrm>
          <a:prstGeom prst="rect">
            <a:avLst/>
          </a:prstGeom>
          <a:noFill/>
        </p:spPr>
        <p:txBody>
          <a:bodyPr wrap="square" rtlCol="0">
            <a:spAutoFit/>
          </a:bodyPr>
          <a:lstStyle/>
          <a:p>
            <a:pPr algn="just" defTabSz="457200">
              <a:defRPr/>
            </a:pPr>
            <a:r>
              <a:rPr lang="pt-BR" sz="1300" b="1" dirty="0">
                <a:latin typeface="Arial" panose="020B0604020202020204" pitchFamily="34" charset="0"/>
                <a:cs typeface="Arial" panose="020B0604020202020204" pitchFamily="34" charset="0"/>
              </a:rPr>
              <a:t>Registro Pessoa Jurídica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Novos Registros – 73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Interrupção</a:t>
            </a:r>
            <a:r>
              <a:rPr kumimoji="0" lang="pt-BR" sz="13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e baixa</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de Registro – 32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Alterações de Registros – 25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Inclusão </a:t>
            </a:r>
            <a:r>
              <a:rPr lang="pt-BR" sz="1300" dirty="0">
                <a:latin typeface="Arial" panose="020B0604020202020204" pitchFamily="34" charset="0"/>
                <a:cs typeface="Arial" panose="020B0604020202020204" pitchFamily="34" charset="0"/>
              </a:rPr>
              <a:t>e </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Prorrogação de RT – 91 </a:t>
            </a:r>
          </a:p>
        </p:txBody>
      </p:sp>
      <p:sp>
        <p:nvSpPr>
          <p:cNvPr id="66" name="CaixaDeTexto 65">
            <a:extLst>
              <a:ext uri="{FF2B5EF4-FFF2-40B4-BE49-F238E27FC236}">
                <a16:creationId xmlns:a16="http://schemas.microsoft.com/office/drawing/2014/main" xmlns="" id="{CDB73C13-2481-4806-8043-4E7FBE227926}"/>
              </a:ext>
            </a:extLst>
          </p:cNvPr>
          <p:cNvSpPr txBox="1"/>
          <p:nvPr/>
        </p:nvSpPr>
        <p:spPr>
          <a:xfrm>
            <a:off x="1670427" y="1344140"/>
            <a:ext cx="2731782" cy="1492716"/>
          </a:xfrm>
          <a:prstGeom prst="rect">
            <a:avLst/>
          </a:prstGeom>
          <a:noFill/>
          <a:ln>
            <a:noFill/>
          </a:ln>
        </p:spPr>
        <p:txBody>
          <a:bodyPr wrap="square" rtlCol="0">
            <a:spAutoFit/>
          </a:bodyPr>
          <a:lstStyle/>
          <a:p>
            <a:pPr algn="just" defTabSz="457200">
              <a:defRPr/>
            </a:pPr>
            <a:r>
              <a:rPr lang="pt-BR" sz="1300" b="1" dirty="0">
                <a:latin typeface="Arial" panose="020B0604020202020204" pitchFamily="34" charset="0"/>
                <a:cs typeface="Arial" panose="020B0604020202020204" pitchFamily="34" charset="0"/>
              </a:rPr>
              <a:t>Registro Profissional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Novos Registros – 665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Interrupção de Registro – 483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Alterações de Registros – 4.619</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Reativação de Registro – 78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Anotação de Títulos – 19 </a:t>
            </a:r>
          </a:p>
        </p:txBody>
      </p:sp>
      <p:sp>
        <p:nvSpPr>
          <p:cNvPr id="2" name="Retângulo 1"/>
          <p:cNvSpPr/>
          <p:nvPr/>
        </p:nvSpPr>
        <p:spPr>
          <a:xfrm>
            <a:off x="4474892" y="1258188"/>
            <a:ext cx="4495783" cy="338554"/>
          </a:xfrm>
          <a:prstGeom prst="rect">
            <a:avLst/>
          </a:prstGeom>
        </p:spPr>
        <p:txBody>
          <a:bodyPr wrap="none">
            <a:spAutoFit/>
          </a:bodyPr>
          <a:lstStyle/>
          <a:p>
            <a:pPr lvl="0" algn="just">
              <a:spcBef>
                <a:spcPts val="1000"/>
              </a:spcBef>
              <a:defRPr/>
            </a:pPr>
            <a:r>
              <a:rPr lang="pt-BR" sz="1600" b="1" dirty="0">
                <a:solidFill>
                  <a:prstClr val="black"/>
                </a:solidFill>
                <a:latin typeface="Arial" panose="020B0604020202020204" pitchFamily="34" charset="0"/>
                <a:cs typeface="Arial" panose="020B0604020202020204" pitchFamily="34" charset="0"/>
              </a:rPr>
              <a:t>QUANTIDADE DE ATENDIMENTOS EM  2020</a:t>
            </a:r>
          </a:p>
        </p:txBody>
      </p:sp>
      <p:sp>
        <p:nvSpPr>
          <p:cNvPr id="26" name="CaixaDeTexto 25">
            <a:extLst>
              <a:ext uri="{FF2B5EF4-FFF2-40B4-BE49-F238E27FC236}">
                <a16:creationId xmlns:a16="http://schemas.microsoft.com/office/drawing/2014/main" xmlns="" id="{17834110-D6A4-4DEC-AE73-500173D67D8C}"/>
              </a:ext>
            </a:extLst>
          </p:cNvPr>
          <p:cNvSpPr txBox="1"/>
          <p:nvPr/>
        </p:nvSpPr>
        <p:spPr>
          <a:xfrm>
            <a:off x="4557535" y="2195402"/>
            <a:ext cx="3865907" cy="1492716"/>
          </a:xfrm>
          <a:prstGeom prst="rect">
            <a:avLst/>
          </a:prstGeom>
          <a:noFill/>
        </p:spPr>
        <p:txBody>
          <a:bodyPr wrap="square" rtlCol="0">
            <a:spAutoFit/>
          </a:bodyPr>
          <a:lstStyle/>
          <a:p>
            <a:pPr algn="just" defTabSz="457200">
              <a:defRPr/>
            </a:pPr>
            <a:r>
              <a:rPr lang="pt-BR" sz="1300" b="1" dirty="0">
                <a:latin typeface="Arial" panose="020B0604020202020204" pitchFamily="34" charset="0"/>
                <a:cs typeface="Arial" panose="020B0604020202020204" pitchFamily="34" charset="0"/>
              </a:rPr>
              <a:t>Análise de documentos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Certidão de Acervo Técnico com Atestado – 56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RRT Extemporâneo – 184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RRT Derivado – 167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Cancelamento de RRT – 54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Retificação de RRT – 44 </a:t>
            </a:r>
          </a:p>
        </p:txBody>
      </p:sp>
      <p:sp>
        <p:nvSpPr>
          <p:cNvPr id="27" name="CaixaDeTexto 26">
            <a:extLst>
              <a:ext uri="{FF2B5EF4-FFF2-40B4-BE49-F238E27FC236}">
                <a16:creationId xmlns:a16="http://schemas.microsoft.com/office/drawing/2014/main" xmlns="" id="{CDB73C13-2481-4806-8043-4E7FBE227926}"/>
              </a:ext>
            </a:extLst>
          </p:cNvPr>
          <p:cNvSpPr txBox="1"/>
          <p:nvPr/>
        </p:nvSpPr>
        <p:spPr>
          <a:xfrm>
            <a:off x="4474892" y="4312843"/>
            <a:ext cx="4785251" cy="1492716"/>
          </a:xfrm>
          <a:prstGeom prst="rect">
            <a:avLst/>
          </a:prstGeom>
          <a:noFill/>
        </p:spPr>
        <p:txBody>
          <a:bodyPr wrap="square" rtlCol="0">
            <a:spAutoFit/>
          </a:bodyPr>
          <a:lstStyle/>
          <a:p>
            <a:pPr algn="just" defTabSz="457200">
              <a:defRPr/>
            </a:pPr>
            <a:r>
              <a:rPr lang="pt-BR" sz="1300" b="1" dirty="0">
                <a:latin typeface="Arial" panose="020B0604020202020204" pitchFamily="34" charset="0"/>
                <a:cs typeface="Arial" panose="020B0604020202020204" pitchFamily="34" charset="0"/>
              </a:rPr>
              <a:t>Outras Atividades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Declarações Técnicas – 51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Relatórios Técnicos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Ofícios – 12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Análise e distribuição de denúncias – 109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Gestão do GAD – Gerenciador Avançado de Demandas – 190 </a:t>
            </a:r>
          </a:p>
        </p:txBody>
      </p:sp>
      <p:sp>
        <p:nvSpPr>
          <p:cNvPr id="34"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8921528" y="2657180"/>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pic>
        <p:nvPicPr>
          <p:cNvPr id="35"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953065" y="2665295"/>
            <a:ext cx="552932" cy="552932"/>
          </a:xfrm>
          <a:prstGeom prst="rect">
            <a:avLst/>
          </a:prstGeom>
        </p:spPr>
      </p:pic>
      <p:sp>
        <p:nvSpPr>
          <p:cNvPr id="36"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8966270" y="4768672"/>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pic>
        <p:nvPicPr>
          <p:cNvPr id="37"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997807" y="4776787"/>
            <a:ext cx="552932" cy="552932"/>
          </a:xfrm>
          <a:prstGeom prst="rect">
            <a:avLst/>
          </a:prstGeom>
        </p:spPr>
      </p:pic>
      <p:sp>
        <p:nvSpPr>
          <p:cNvPr id="20" name="Retângulo 19"/>
          <p:cNvSpPr/>
          <p:nvPr/>
        </p:nvSpPr>
        <p:spPr>
          <a:xfrm>
            <a:off x="5498730" y="1464741"/>
            <a:ext cx="2448106" cy="261610"/>
          </a:xfrm>
          <a:prstGeom prst="rect">
            <a:avLst/>
          </a:prstGeom>
        </p:spPr>
        <p:txBody>
          <a:bodyPr wrap="none">
            <a:spAutoFit/>
          </a:bodyPr>
          <a:lstStyle/>
          <a:p>
            <a:pPr lvl="0" algn="just">
              <a:spcBef>
                <a:spcPts val="1000"/>
              </a:spcBef>
              <a:defRPr/>
            </a:pPr>
            <a:r>
              <a:rPr lang="pt-BR" sz="1100" dirty="0">
                <a:solidFill>
                  <a:prstClr val="black"/>
                </a:solidFill>
                <a:latin typeface="Arial" panose="020B0604020202020204" pitchFamily="34" charset="0"/>
                <a:cs typeface="Arial" panose="020B0604020202020204" pitchFamily="34" charset="0"/>
              </a:rPr>
              <a:t>Fonte: SICCAU e controle CAU/GO</a:t>
            </a:r>
            <a:endParaRPr lang="pt-BR"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393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CaixaDeTexto 4">
            <a:extLst>
              <a:ext uri="{FF2B5EF4-FFF2-40B4-BE49-F238E27FC236}">
                <a16:creationId xmlns:a16="http://schemas.microsoft.com/office/drawing/2014/main" xmlns="" id="{9F75FAB4-1055-D243-B51E-3115F113B9BC}"/>
              </a:ext>
            </a:extLst>
          </p:cNvPr>
          <p:cNvSpPr txBox="1"/>
          <p:nvPr/>
        </p:nvSpPr>
        <p:spPr>
          <a:xfrm>
            <a:off x="577568" y="1293886"/>
            <a:ext cx="8211180" cy="30931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 ATENDIMENTO do CAU/GO é a principal porta de comunicação dos profissionais e a sociedade com o Conselho de Arquitetura e Urbanismo de Goiás.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 ano de 2020 foi extremamente desafiador para a equipe do atendimento. Além da adaptação de uma nova forma de trabalho por causa da pandemia do COVID-19, atravessamos graves turbulências devido aos sérios problemas do SICCAU. Houve um aumento de 35% no número de atendimentos e isso impactou seriamente a reduzida equipe, composta por somente 3 atendentes e 1 gerente. Mas, apesar de tamanho desafio, a equipe manteve a qualidade do serviço prestado comprovado pela ausência de reclamações na ouvidoria do CAU/BR.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6" name="Imagem 5">
            <a:extLst>
              <a:ext uri="{FF2B5EF4-FFF2-40B4-BE49-F238E27FC236}">
                <a16:creationId xmlns:a16="http://schemas.microsoft.com/office/drawing/2014/main" xmlns="" id="{D44D7305-C7DD-4682-A46C-CA0CA542AC46}"/>
              </a:ext>
            </a:extLst>
          </p:cNvPr>
          <p:cNvPicPr>
            <a:picLocks noChangeAspect="1"/>
          </p:cNvPicPr>
          <p:nvPr/>
        </p:nvPicPr>
        <p:blipFill>
          <a:blip r:embed="rId4"/>
          <a:stretch>
            <a:fillRect/>
          </a:stretch>
        </p:blipFill>
        <p:spPr>
          <a:xfrm>
            <a:off x="4931217" y="3091449"/>
            <a:ext cx="3676832" cy="2757624"/>
          </a:xfrm>
          <a:prstGeom prst="rect">
            <a:avLst/>
          </a:prstGeom>
        </p:spPr>
      </p:pic>
      <p:sp>
        <p:nvSpPr>
          <p:cNvPr id="7" name="CaixaDeTexto 6">
            <a:extLst>
              <a:ext uri="{FF2B5EF4-FFF2-40B4-BE49-F238E27FC236}">
                <a16:creationId xmlns:a16="http://schemas.microsoft.com/office/drawing/2014/main" xmlns="" id="{B6EEB924-B4D0-4CE7-B5DD-5DEFE4C60708}"/>
              </a:ext>
            </a:extLst>
          </p:cNvPr>
          <p:cNvSpPr txBox="1"/>
          <p:nvPr/>
        </p:nvSpPr>
        <p:spPr>
          <a:xfrm>
            <a:off x="577568" y="3190092"/>
            <a:ext cx="4262977" cy="26930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 uso do aplicativo Whatsapp aumentou em 5,8 vezes em 2020 comparado ao ano de 2019 e se transformou na principal ferramenta de comunicação do CAU/GO e os profissionais e sociedade. O teletrabalho impactou nesse crescimento, porém ele já estava ocorrendo desde os anos anteriores.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equipe prefere esse tipo de atendimento pela praticidade de organização e possibilidade de auxiliar vários profissionais ao mesmo tempo. Os arquitetos também tem relatado a preferência pelo uso do aplicativo e, conforme os números mostram, aderido cada dia mais.</a:t>
            </a:r>
            <a:endParaRPr kumimoji="0" lang="pt-BR" sz="13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8" name="CaixaDeTexto 7">
            <a:extLst>
              <a:ext uri="{FF2B5EF4-FFF2-40B4-BE49-F238E27FC236}">
                <a16:creationId xmlns:a16="http://schemas.microsoft.com/office/drawing/2014/main" xmlns="" id="{68B59AED-3524-4A73-8BD7-CED62B83E614}"/>
              </a:ext>
            </a:extLst>
          </p:cNvPr>
          <p:cNvSpPr txBox="1"/>
          <p:nvPr/>
        </p:nvSpPr>
        <p:spPr>
          <a:xfrm>
            <a:off x="4840545" y="5849073"/>
            <a:ext cx="3857531" cy="46166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O Atendimento Presencial foi suspenso dia 17/03/2020 devido à pandemia do COVID19 e foi retomado somente em 19/10/2020.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3828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graphicFrame>
        <p:nvGraphicFramePr>
          <p:cNvPr id="6" name="Gráfico 5">
            <a:extLst>
              <a:ext uri="{FF2B5EF4-FFF2-40B4-BE49-F238E27FC236}">
                <a16:creationId xmlns:a16="http://schemas.microsoft.com/office/drawing/2014/main" xmlns="" id="{0B81F300-B8D5-4BC5-9D04-3EA98FCA7DBE}"/>
              </a:ext>
            </a:extLst>
          </p:cNvPr>
          <p:cNvGraphicFramePr>
            <a:graphicFrameLocks/>
          </p:cNvGraphicFramePr>
          <p:nvPr>
            <p:extLst/>
          </p:nvPr>
        </p:nvGraphicFramePr>
        <p:xfrm>
          <a:off x="1046922" y="1145391"/>
          <a:ext cx="6854687" cy="2443990"/>
        </p:xfrm>
        <a:graphic>
          <a:graphicData uri="http://schemas.openxmlformats.org/drawingml/2006/chart">
            <c:chart xmlns:c="http://schemas.openxmlformats.org/drawingml/2006/chart" xmlns:r="http://schemas.openxmlformats.org/officeDocument/2006/relationships" r:id="rId4"/>
          </a:graphicData>
        </a:graphic>
      </p:graphicFrame>
      <p:sp>
        <p:nvSpPr>
          <p:cNvPr id="7" name="Retângulo 6">
            <a:extLst>
              <a:ext uri="{FF2B5EF4-FFF2-40B4-BE49-F238E27FC236}">
                <a16:creationId xmlns:a16="http://schemas.microsoft.com/office/drawing/2014/main" xmlns="" id="{A0C98335-F563-4765-BB57-44B0D1F3E6CE}"/>
              </a:ext>
            </a:extLst>
          </p:cNvPr>
          <p:cNvSpPr/>
          <p:nvPr/>
        </p:nvSpPr>
        <p:spPr>
          <a:xfrm>
            <a:off x="2646714" y="3312381"/>
            <a:ext cx="49885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251*</a:t>
            </a:r>
            <a:endParaRPr kumimoji="0" lang="pt-BR" sz="1200" b="1" i="0" u="none" strike="noStrike" kern="1200" cap="none" spc="0" normalizeH="0" baseline="0" noProof="0" dirty="0">
              <a:ln>
                <a:noFill/>
              </a:ln>
              <a:effectLst/>
              <a:uLnTx/>
              <a:uFillTx/>
              <a:latin typeface="Calibri" panose="020F0502020204030204"/>
              <a:ea typeface="+mn-ea"/>
            </a:endParaRPr>
          </a:p>
        </p:txBody>
      </p:sp>
      <p:graphicFrame>
        <p:nvGraphicFramePr>
          <p:cNvPr id="13" name="Gráfico 12">
            <a:extLst>
              <a:ext uri="{FF2B5EF4-FFF2-40B4-BE49-F238E27FC236}">
                <a16:creationId xmlns:a16="http://schemas.microsoft.com/office/drawing/2014/main" xmlns="" id="{5FC77FAF-2FFD-4189-9CAC-9D4C24920978}"/>
              </a:ext>
            </a:extLst>
          </p:cNvPr>
          <p:cNvGraphicFramePr>
            <a:graphicFrameLocks/>
          </p:cNvGraphicFramePr>
          <p:nvPr>
            <p:extLst/>
          </p:nvPr>
        </p:nvGraphicFramePr>
        <p:xfrm>
          <a:off x="1560147" y="3589380"/>
          <a:ext cx="6341462" cy="2876962"/>
        </p:xfrm>
        <a:graphic>
          <a:graphicData uri="http://schemas.openxmlformats.org/drawingml/2006/chart">
            <c:chart xmlns:c="http://schemas.openxmlformats.org/drawingml/2006/chart" xmlns:r="http://schemas.openxmlformats.org/officeDocument/2006/relationships" r:id="rId5"/>
          </a:graphicData>
        </a:graphic>
      </p:graphicFrame>
      <p:sp>
        <p:nvSpPr>
          <p:cNvPr id="15" name="Retângulo 14">
            <a:extLst>
              <a:ext uri="{FF2B5EF4-FFF2-40B4-BE49-F238E27FC236}">
                <a16:creationId xmlns:a16="http://schemas.microsoft.com/office/drawing/2014/main" xmlns="" id="{AA597830-590E-401D-B2C7-36C8BA51ED65}"/>
              </a:ext>
            </a:extLst>
          </p:cNvPr>
          <p:cNvSpPr/>
          <p:nvPr/>
        </p:nvSpPr>
        <p:spPr>
          <a:xfrm>
            <a:off x="6084362" y="3209615"/>
            <a:ext cx="56778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4.615</a:t>
            </a:r>
            <a:endParaRPr kumimoji="0" lang="pt-BR" sz="1200" b="1" i="0" u="none" strike="noStrike" kern="1200" cap="none" spc="0" normalizeH="0" baseline="0" noProof="0" dirty="0">
              <a:ln>
                <a:noFill/>
              </a:ln>
              <a:effectLst/>
              <a:uLnTx/>
              <a:uFillTx/>
              <a:latin typeface="Calibri" panose="020F0502020204030204"/>
              <a:ea typeface="+mn-ea"/>
            </a:endParaRPr>
          </a:p>
        </p:txBody>
      </p:sp>
    </p:spTree>
    <p:extLst>
      <p:ext uri="{BB962C8B-B14F-4D97-AF65-F5344CB8AC3E}">
        <p14:creationId xmlns:p14="http://schemas.microsoft.com/office/powerpoint/2010/main" val="2746146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CaixaDeTexto 4">
            <a:extLst>
              <a:ext uri="{FF2B5EF4-FFF2-40B4-BE49-F238E27FC236}">
                <a16:creationId xmlns:a16="http://schemas.microsoft.com/office/drawing/2014/main" xmlns="" id="{9F75FAB4-1055-D243-B51E-3115F113B9BC}"/>
              </a:ext>
            </a:extLst>
          </p:cNvPr>
          <p:cNvSpPr txBox="1"/>
          <p:nvPr/>
        </p:nvSpPr>
        <p:spPr>
          <a:xfrm>
            <a:off x="558869" y="2724770"/>
            <a:ext cx="8613995" cy="1538883"/>
          </a:xfrm>
          <a:prstGeom prst="rect">
            <a:avLst/>
          </a:prstGeom>
          <a:noFill/>
        </p:spPr>
        <p:txBody>
          <a:bodyPr wrap="square" rtlCol="0">
            <a:spAutoFit/>
          </a:bodyPr>
          <a:lstStyle/>
          <a:p>
            <a:pPr lvl="0" algn="just" defTabSz="457200">
              <a:defRPr/>
            </a:pPr>
            <a:r>
              <a:rPr kumimoji="0" lang="pt-BR" sz="1300" b="0" i="0" u="none" strike="noStrike" kern="1200" cap="none" spc="0" normalizeH="0" baseline="0" noProof="0" dirty="0">
                <a:ln>
                  <a:noFill/>
                </a:ln>
                <a:effectLst/>
                <a:uLnTx/>
                <a:uFillTx/>
                <a:latin typeface=" Arial (Corpo)"/>
                <a:cs typeface="Arial" panose="020B0604020202020204" pitchFamily="34" charset="0"/>
              </a:rPr>
              <a:t>Após as correções, começamos a voltar a operar próximo à normalidade. </a:t>
            </a:r>
            <a:r>
              <a:rPr lang="pt-BR" sz="1300" dirty="0">
                <a:latin typeface=" Arial (Corpo)"/>
              </a:rPr>
              <a:t>Porém, em setembro houve uma mudança radical do módulo de RRT promovida pelo CAU/BR em atendimento às alterações da Resolução nº 184. </a:t>
            </a:r>
            <a:r>
              <a:rPr kumimoji="0" lang="pt-BR" sz="1300" b="0" i="0" u="none" strike="noStrike" kern="1200" cap="none" spc="0" normalizeH="0" noProof="0" dirty="0">
                <a:ln>
                  <a:noFill/>
                </a:ln>
                <a:effectLst/>
                <a:uLnTx/>
                <a:uFillTx/>
                <a:latin typeface=" Arial (Corpo)"/>
                <a:cs typeface="Arial" panose="020B0604020202020204" pitchFamily="34" charset="0"/>
              </a:rPr>
              <a:t>Como </a:t>
            </a:r>
            <a:r>
              <a:rPr lang="pt-BR" sz="1300" dirty="0">
                <a:latin typeface=" Arial (Corpo)"/>
                <a:cs typeface="Arial" panose="020B0604020202020204" pitchFamily="34" charset="0"/>
              </a:rPr>
              <a:t>houve </a:t>
            </a:r>
            <a:r>
              <a:rPr kumimoji="0" lang="pt-BR" sz="1300" b="0" i="0" u="none" strike="noStrike" kern="1200" cap="none" spc="0" normalizeH="0" baseline="0" noProof="0" dirty="0">
                <a:ln>
                  <a:noFill/>
                </a:ln>
                <a:effectLst/>
                <a:uLnTx/>
                <a:uFillTx/>
                <a:latin typeface=" Arial (Corpo)"/>
                <a:cs typeface="Arial" panose="020B0604020202020204" pitchFamily="34" charset="0"/>
              </a:rPr>
              <a:t>ausência de comunicação e treinamento do CAU/BR e  para o uso do novo</a:t>
            </a:r>
            <a:r>
              <a:rPr kumimoji="0" lang="pt-BR" sz="1300" b="0" i="0" u="none" strike="noStrike" kern="1200" cap="none" spc="0" normalizeH="0" noProof="0" dirty="0">
                <a:ln>
                  <a:noFill/>
                </a:ln>
                <a:effectLst/>
                <a:uLnTx/>
                <a:uFillTx/>
                <a:latin typeface=" Arial (Corpo)"/>
                <a:cs typeface="Arial" panose="020B0604020202020204" pitchFamily="34" charset="0"/>
              </a:rPr>
              <a:t> módulo, e o mesmo ainda operava de forma precária causando dificuldades aos profissionais</a:t>
            </a:r>
            <a:r>
              <a:rPr kumimoji="0" lang="pt-BR" sz="1300" b="0" i="0" u="none" strike="noStrike" kern="1200" cap="none" spc="0" normalizeH="0" baseline="0" noProof="0" dirty="0">
                <a:ln>
                  <a:noFill/>
                </a:ln>
                <a:effectLst/>
                <a:uLnTx/>
                <a:uFillTx/>
                <a:latin typeface=" Arial (Corpo)"/>
                <a:cs typeface="Arial" panose="020B0604020202020204" pitchFamily="34" charset="0"/>
              </a:rPr>
              <a:t>, houve uma explosão no número de atendimentos chegando ao total de 4.615 atendimentos realizados, no mês, por apenas 4 pessoas. Conforme o SICCAU foi melhorado, a demanda dos profissionais foi diminuindo, porém, ainda em números altos porque continuamos enfrentando</a:t>
            </a:r>
            <a:r>
              <a:rPr kumimoji="0" lang="pt-BR" sz="1300" b="0" i="0" u="none" strike="noStrike" kern="1200" cap="none" spc="0" normalizeH="0" noProof="0" dirty="0">
                <a:ln>
                  <a:noFill/>
                </a:ln>
                <a:effectLst/>
                <a:uLnTx/>
                <a:uFillTx/>
                <a:latin typeface=" Arial (Corpo)"/>
                <a:cs typeface="Arial" panose="020B0604020202020204" pitchFamily="34" charset="0"/>
              </a:rPr>
              <a:t> </a:t>
            </a:r>
            <a:r>
              <a:rPr kumimoji="0" lang="pt-BR" sz="1300" b="0" i="0" u="none" strike="noStrike" kern="1200" cap="none" spc="0" normalizeH="0" baseline="0" noProof="0" dirty="0">
                <a:ln>
                  <a:noFill/>
                </a:ln>
                <a:effectLst/>
                <a:uLnTx/>
                <a:uFillTx/>
                <a:latin typeface=" Arial (Corpo)"/>
                <a:cs typeface="Arial" panose="020B0604020202020204" pitchFamily="34" charset="0"/>
              </a:rPr>
              <a:t>instabilidade com o novo módulo</a:t>
            </a:r>
            <a:r>
              <a:rPr kumimoji="0" lang="pt-BR" sz="1300" b="0" i="0" u="none" strike="noStrike" kern="1200" cap="none" spc="0" normalizeH="0" baseline="0" noProof="0" dirty="0">
                <a:ln>
                  <a:noFill/>
                </a:ln>
                <a:solidFill>
                  <a:prstClr val="black">
                    <a:lumMod val="50000"/>
                    <a:lumOff val="50000"/>
                  </a:prstClr>
                </a:solidFill>
                <a:effectLst/>
                <a:uLnTx/>
                <a:uFillTx/>
                <a:latin typeface=" Arial (Corpo)"/>
                <a:cs typeface="Arial" panose="020B0604020202020204" pitchFamily="34" charset="0"/>
              </a:rPr>
              <a:t>.</a:t>
            </a:r>
          </a:p>
        </p:txBody>
      </p:sp>
      <p:sp>
        <p:nvSpPr>
          <p:cNvPr id="10" name="CaixaDeTexto 9">
            <a:extLst>
              <a:ext uri="{FF2B5EF4-FFF2-40B4-BE49-F238E27FC236}">
                <a16:creationId xmlns:a16="http://schemas.microsoft.com/office/drawing/2014/main" xmlns="" id="{4B317F87-4EDE-4D60-9026-15A9E2936EA8}"/>
              </a:ext>
            </a:extLst>
          </p:cNvPr>
          <p:cNvSpPr txBox="1"/>
          <p:nvPr/>
        </p:nvSpPr>
        <p:spPr>
          <a:xfrm>
            <a:off x="558869" y="1197212"/>
            <a:ext cx="8632693" cy="169277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Apesar do início da pandemia de COVID-19 no início do ano, o atendimento seguiu normalmente. A equipe se adaptou bem ao teletrabalho e os profissionais compreenderam e receberam bem as mudanças.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sz="1300" dirty="0">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Os grandes desafios do atendimento em 2020 foram em consequência dos problemas do SICCAU. Em julho</a:t>
            </a:r>
            <a:r>
              <a:rPr kumimoji="0" lang="pt-BR" sz="13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houve uma invasão maliciosa no sistema nacional</a:t>
            </a:r>
            <a:r>
              <a:rPr kumimoji="0" lang="pt-BR" sz="13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que causou diversos problemas e tirou deixou o SICCAU</a:t>
            </a:r>
            <a:r>
              <a:rPr kumimoji="0" lang="pt-BR" sz="13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fora </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do ar por vários dias, Consequentemente, neste período, a demanda para auxiliar os profissionais cresceu</a:t>
            </a:r>
            <a:r>
              <a:rPr kumimoji="0" lang="pt-BR" sz="13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significativamente.</a:t>
            </a: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11" name="Gráfico 10">
            <a:extLst>
              <a:ext uri="{FF2B5EF4-FFF2-40B4-BE49-F238E27FC236}">
                <a16:creationId xmlns:a16="http://schemas.microsoft.com/office/drawing/2014/main" xmlns="" id="{26C5BD10-93A2-4E0E-A719-9E30257BE997}"/>
              </a:ext>
            </a:extLst>
          </p:cNvPr>
          <p:cNvGraphicFramePr>
            <a:graphicFrameLocks/>
          </p:cNvGraphicFramePr>
          <p:nvPr>
            <p:extLst/>
          </p:nvPr>
        </p:nvGraphicFramePr>
        <p:xfrm>
          <a:off x="2582517" y="4087195"/>
          <a:ext cx="4740965" cy="24091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5451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2" name="CaixaDeTexto 11">
            <a:extLst>
              <a:ext uri="{FF2B5EF4-FFF2-40B4-BE49-F238E27FC236}">
                <a16:creationId xmlns:a16="http://schemas.microsoft.com/office/drawing/2014/main" xmlns="" id="{29104C87-4DE3-2E49-9E0F-DF883596EDA8}"/>
              </a:ext>
            </a:extLst>
          </p:cNvPr>
          <p:cNvSpPr txBox="1"/>
          <p:nvPr/>
        </p:nvSpPr>
        <p:spPr>
          <a:xfrm>
            <a:off x="577568" y="1205780"/>
            <a:ext cx="8211180" cy="3924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950" b="1" i="0" u="none" strike="noStrike" kern="1200" cap="none" spc="0" normalizeH="0" baseline="0" noProof="0" dirty="0">
                <a:ln>
                  <a:noFill/>
                </a:ln>
                <a:solidFill>
                  <a:srgbClr val="77B063"/>
                </a:solidFill>
                <a:effectLst/>
                <a:uLnTx/>
                <a:uFillTx/>
                <a:latin typeface="Arial" panose="020B0604020202020204" pitchFamily="34" charset="0"/>
                <a:ea typeface="+mn-ea"/>
                <a:cs typeface="Arial" panose="020B0604020202020204" pitchFamily="34" charset="0"/>
              </a:rPr>
              <a:t>Atendimento CAU/BR</a:t>
            </a:r>
          </a:p>
        </p:txBody>
      </p:sp>
      <p:sp>
        <p:nvSpPr>
          <p:cNvPr id="13" name="CaixaDeTexto 12">
            <a:extLst>
              <a:ext uri="{FF2B5EF4-FFF2-40B4-BE49-F238E27FC236}">
                <a16:creationId xmlns:a16="http://schemas.microsoft.com/office/drawing/2014/main" xmlns="" id="{9F75FAB4-1055-D243-B51E-3115F113B9BC}"/>
              </a:ext>
            </a:extLst>
          </p:cNvPr>
          <p:cNvSpPr txBox="1"/>
          <p:nvPr/>
        </p:nvSpPr>
        <p:spPr>
          <a:xfrm>
            <a:off x="577568" y="1602901"/>
            <a:ext cx="8750864" cy="129266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Central de Tele Atendimento Qualificado (TAQ) </a:t>
            </a:r>
            <a:r>
              <a:rPr lang="pt-BR" sz="1300" dirty="0">
                <a:latin typeface="Arial" panose="020B0604020202020204" pitchFamily="34" charset="0"/>
                <a:cs typeface="Arial" panose="020B0604020202020204" pitchFamily="34" charset="0"/>
              </a:rPr>
              <a:t>está</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disponibilizada pelos números 0800-883-0113 e 4007-2613, e ainda pelo chat e o e-mail, caubr.gov.br/atendimento e atendimento@caubr.gov.br, respectivamente. Horário de funcionamento: Segunda a sexta-feira, das 9 às 19 horas. A Rede Integrada de Atendimentos (RIA) envia mensalmente os dados do atendimento do TAQ relacionados a Goiás. Neste semestre, as reclamações, quando ocorriam, eram sempre relacionadas ao funcionamento do SICCAU, sendo somente 1 de 1.133 contatos relacionados a algum serviço prestado pelo atendimento do CAU/GO</a:t>
            </a:r>
            <a:r>
              <a:rPr kumimoji="0" lang="pt-BR" sz="13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t>
            </a:r>
          </a:p>
        </p:txBody>
      </p:sp>
      <p:sp>
        <p:nvSpPr>
          <p:cNvPr id="14" name="CaixaDeTexto 13">
            <a:extLst>
              <a:ext uri="{FF2B5EF4-FFF2-40B4-BE49-F238E27FC236}">
                <a16:creationId xmlns:a16="http://schemas.microsoft.com/office/drawing/2014/main" xmlns="" id="{018A0934-1876-435F-967D-9D4419F91A43}"/>
              </a:ext>
            </a:extLst>
          </p:cNvPr>
          <p:cNvSpPr txBox="1"/>
          <p:nvPr/>
        </p:nvSpPr>
        <p:spPr>
          <a:xfrm>
            <a:off x="592582" y="2811947"/>
            <a:ext cx="4760914" cy="3493264"/>
          </a:xfrm>
          <a:prstGeom prst="rect">
            <a:avLst/>
          </a:prstGeom>
          <a:noFill/>
        </p:spPr>
        <p:txBody>
          <a:bodyPr wrap="square" rtlCol="0">
            <a:spAutoFit/>
          </a:bodyPr>
          <a:lstStyle/>
          <a:p>
            <a:pPr lvl="0" algn="just" defTabSz="457200">
              <a:defRPr/>
            </a:pPr>
            <a:r>
              <a:rPr kumimoji="0" lang="pt-BR" sz="1300" b="0" i="0" u="none" strike="noStrike" kern="1200" cap="none" spc="0" normalizeH="0" baseline="0" noProof="0" dirty="0">
                <a:ln>
                  <a:noFill/>
                </a:ln>
                <a:effectLst/>
                <a:uLnTx/>
                <a:uFillTx/>
                <a:latin typeface=" Arial (Corpo)"/>
                <a:cs typeface="Arial" panose="020B0604020202020204" pitchFamily="34" charset="0"/>
              </a:rPr>
              <a:t>O mês de janeiro, tradicionalmente, tem maior número de reclamações devido às dificuldades dos profissionais no mau uso e/ou funcionamento do SICCAU para emissão de boletos de anuidades. </a:t>
            </a:r>
            <a:r>
              <a:rPr lang="pt-BR" sz="1300" dirty="0">
                <a:latin typeface=" Arial (Corpo)"/>
              </a:rPr>
              <a:t>Porém, neste ano, a partir de julho, o número de reclamações cresceu bastante por causa dos graves problemas do SICCAU. Foi instalado um novo módulo de preenchimento de RRT totalmente incompleto e inoperante. Os profissionais não conseguiam preencher RRT, o sistema congelava, várias funcionalidades do RRT não estavam disponíveis ou não estavam funcionando, além de outros problemas sistêmicos e operacionais. </a:t>
            </a:r>
            <a:r>
              <a:rPr kumimoji="0" lang="pt-BR" sz="1300" b="0" i="0" u="none" strike="noStrike" kern="1200" cap="none" spc="0" normalizeH="0" baseline="0" noProof="0" dirty="0">
                <a:ln>
                  <a:noFill/>
                </a:ln>
                <a:effectLst/>
                <a:uLnTx/>
                <a:uFillTx/>
                <a:latin typeface=" Arial (Corpo)"/>
                <a:cs typeface="Arial" panose="020B0604020202020204" pitchFamily="34" charset="0"/>
              </a:rPr>
              <a:t>Atribui-se a diminuição do uso do TAQ pelos profissionais devido à dois fatores principais: foco na divulgação dos canais locais de atendimento e à qualidade do atendimento prestado pela equipe. 96% dos atendimentos aos profissionais de Goiás são realizados pelo CAU/GO</a:t>
            </a:r>
            <a:r>
              <a:rPr kumimoji="0" lang="pt-BR"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15" name="Gráfico 14">
            <a:extLst>
              <a:ext uri="{FF2B5EF4-FFF2-40B4-BE49-F238E27FC236}">
                <a16:creationId xmlns:a16="http://schemas.microsoft.com/office/drawing/2014/main" xmlns="" id="{C7EBA4C3-C382-41EA-8E59-8EF9D9C9E393}"/>
              </a:ext>
            </a:extLst>
          </p:cNvPr>
          <p:cNvGraphicFramePr>
            <a:graphicFrameLocks/>
          </p:cNvGraphicFramePr>
          <p:nvPr>
            <p:extLst/>
          </p:nvPr>
        </p:nvGraphicFramePr>
        <p:xfrm>
          <a:off x="5396436" y="2917461"/>
          <a:ext cx="3916981" cy="2871452"/>
        </p:xfrm>
        <a:graphic>
          <a:graphicData uri="http://schemas.openxmlformats.org/drawingml/2006/chart">
            <c:chart xmlns:c="http://schemas.openxmlformats.org/drawingml/2006/chart" xmlns:r="http://schemas.openxmlformats.org/officeDocument/2006/relationships" r:id="rId4"/>
          </a:graphicData>
        </a:graphic>
      </p:graphicFrame>
      <p:sp>
        <p:nvSpPr>
          <p:cNvPr id="16" name="Retângulo 15">
            <a:extLst>
              <a:ext uri="{FF2B5EF4-FFF2-40B4-BE49-F238E27FC236}">
                <a16:creationId xmlns:a16="http://schemas.microsoft.com/office/drawing/2014/main" xmlns="" id="{75B15929-086F-4EE3-AEB1-B866F25E5D1B}"/>
              </a:ext>
            </a:extLst>
          </p:cNvPr>
          <p:cNvSpPr/>
          <p:nvPr/>
        </p:nvSpPr>
        <p:spPr>
          <a:xfrm>
            <a:off x="6868339" y="5135101"/>
            <a:ext cx="65274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27.740</a:t>
            </a:r>
            <a:endParaRPr kumimoji="0" lang="pt-BR" sz="1200" b="1" i="0" u="none" strike="noStrike" kern="1200" cap="none" spc="0" normalizeH="0" baseline="0" noProof="0" dirty="0">
              <a:ln>
                <a:noFill/>
              </a:ln>
              <a:effectLst/>
              <a:uLnTx/>
              <a:uFillTx/>
              <a:latin typeface="Calibri" panose="020F0502020204030204"/>
              <a:ea typeface="+mn-ea"/>
            </a:endParaRPr>
          </a:p>
        </p:txBody>
      </p:sp>
      <p:sp>
        <p:nvSpPr>
          <p:cNvPr id="17" name="Retângulo 16">
            <a:extLst>
              <a:ext uri="{FF2B5EF4-FFF2-40B4-BE49-F238E27FC236}">
                <a16:creationId xmlns:a16="http://schemas.microsoft.com/office/drawing/2014/main" xmlns="" id="{CAD03692-2108-4722-8672-CD2668CFA81B}"/>
              </a:ext>
            </a:extLst>
          </p:cNvPr>
          <p:cNvSpPr/>
          <p:nvPr/>
        </p:nvSpPr>
        <p:spPr>
          <a:xfrm>
            <a:off x="6295956" y="4192648"/>
            <a:ext cx="56778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1.133</a:t>
            </a:r>
            <a:endParaRPr kumimoji="0" lang="pt-BR" sz="1200" b="1" i="0" u="none" strike="noStrike" kern="1200" cap="none" spc="0" normalizeH="0" baseline="0" noProof="0" dirty="0">
              <a:ln>
                <a:noFill/>
              </a:ln>
              <a:effectLst/>
              <a:uLnTx/>
              <a:uFillTx/>
              <a:latin typeface="Calibri" panose="020F0502020204030204"/>
              <a:ea typeface="+mn-ea"/>
            </a:endParaRPr>
          </a:p>
        </p:txBody>
      </p:sp>
      <p:sp>
        <p:nvSpPr>
          <p:cNvPr id="11" name="Retângulo 10"/>
          <p:cNvSpPr/>
          <p:nvPr/>
        </p:nvSpPr>
        <p:spPr>
          <a:xfrm>
            <a:off x="6139773" y="5788913"/>
            <a:ext cx="2109873" cy="261610"/>
          </a:xfrm>
          <a:prstGeom prst="rect">
            <a:avLst/>
          </a:prstGeom>
        </p:spPr>
        <p:txBody>
          <a:bodyPr wrap="none">
            <a:spAutoFit/>
          </a:bodyPr>
          <a:lstStyle/>
          <a:p>
            <a:pPr lvl="0" algn="just">
              <a:spcBef>
                <a:spcPts val="1000"/>
              </a:spcBef>
              <a:defRPr/>
            </a:pPr>
            <a:r>
              <a:rPr lang="pt-BR" sz="1100" dirty="0">
                <a:solidFill>
                  <a:prstClr val="black"/>
                </a:solidFill>
                <a:latin typeface="Arial" panose="020B0604020202020204" pitchFamily="34" charset="0"/>
                <a:cs typeface="Arial" panose="020B0604020202020204" pitchFamily="34" charset="0"/>
              </a:rPr>
              <a:t>Fonte: RIA e controle CAU/GO</a:t>
            </a:r>
            <a:endParaRPr lang="pt-BR" sz="1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737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CaixaDeTexto 4">
            <a:extLst>
              <a:ext uri="{FF2B5EF4-FFF2-40B4-BE49-F238E27FC236}">
                <a16:creationId xmlns:a16="http://schemas.microsoft.com/office/drawing/2014/main" xmlns="" id="{29104C87-4DE3-2E49-9E0F-DF883596EDA8}"/>
              </a:ext>
            </a:extLst>
          </p:cNvPr>
          <p:cNvSpPr txBox="1"/>
          <p:nvPr/>
        </p:nvSpPr>
        <p:spPr>
          <a:xfrm>
            <a:off x="577568" y="1302390"/>
            <a:ext cx="8211180" cy="3924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950" b="1" i="0" u="none" strike="noStrike" kern="1200" cap="none" spc="0" normalizeH="0" baseline="0" noProof="0" dirty="0">
                <a:ln>
                  <a:noFill/>
                </a:ln>
                <a:solidFill>
                  <a:srgbClr val="77B063"/>
                </a:solidFill>
                <a:effectLst/>
                <a:uLnTx/>
                <a:uFillTx/>
                <a:latin typeface="Arial" panose="020B0604020202020204" pitchFamily="34" charset="0"/>
                <a:ea typeface="+mn-ea"/>
                <a:cs typeface="Arial" panose="020B0604020202020204" pitchFamily="34" charset="0"/>
              </a:rPr>
              <a:t>Desafios e Perspectivas</a:t>
            </a:r>
          </a:p>
        </p:txBody>
      </p:sp>
      <p:sp>
        <p:nvSpPr>
          <p:cNvPr id="6" name="Retângulo 5">
            <a:extLst>
              <a:ext uri="{FF2B5EF4-FFF2-40B4-BE49-F238E27FC236}">
                <a16:creationId xmlns:a16="http://schemas.microsoft.com/office/drawing/2014/main" xmlns="" id="{D9C49C04-AC5F-4D3B-BFD6-6D2E12C4CBB0}"/>
              </a:ext>
            </a:extLst>
          </p:cNvPr>
          <p:cNvSpPr/>
          <p:nvPr/>
        </p:nvSpPr>
        <p:spPr>
          <a:xfrm>
            <a:off x="577568" y="1702752"/>
            <a:ext cx="3888415" cy="44935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i="0" u="none" strike="noStrike" kern="1200" cap="none" spc="0" normalizeH="0" baseline="0" noProof="0" dirty="0">
                <a:ln>
                  <a:noFill/>
                </a:ln>
                <a:effectLst/>
                <a:uLnTx/>
                <a:uFillTx/>
                <a:latin typeface="Arial" panose="020B0604020202020204" pitchFamily="34" charset="0"/>
                <a:cs typeface="Arial" panose="020B0604020202020204" pitchFamily="34" charset="0"/>
              </a:rPr>
              <a:t>PESQUISA DE SATISFAÇÃO:  Aplicar ferramenta para pesquisa de satisfação do profissional em relação ao atendimento. Desenvolvê-la e implantá-la.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300" dirty="0">
              <a:latin typeface="Arial" panose="020B0604020202020204" pitchFamily="34" charset="0"/>
              <a:cs typeface="Arial" panose="020B0604020202020204" pitchFamily="34" charset="0"/>
            </a:endParaRPr>
          </a:p>
          <a:p>
            <a:pPr lvl="0" algn="just">
              <a:defRPr/>
            </a:pPr>
            <a:r>
              <a:rPr lang="pt-BR" sz="1300" dirty="0">
                <a:latin typeface="Arial" panose="020B0604020202020204" pitchFamily="34" charset="0"/>
                <a:cs typeface="Arial" panose="020B0604020202020204" pitchFamily="34" charset="0"/>
              </a:rPr>
              <a:t>MONITORAMENTO DOS ATENDIMENTOS:  Implantar um sistema de gestão e acompanhamento das atividades. </a:t>
            </a:r>
          </a:p>
          <a:p>
            <a:pPr lvl="0" algn="just">
              <a:defRPr/>
            </a:pPr>
            <a:r>
              <a:rPr lang="pt-BR" sz="1300" dirty="0">
                <a:latin typeface="Arial" panose="020B0604020202020204" pitchFamily="34" charset="0"/>
                <a:cs typeface="Arial" panose="020B0604020202020204" pitchFamily="34" charset="0"/>
              </a:rPr>
              <a:t>Atualmente, o acompanhamento é manual</a:t>
            </a:r>
          </a:p>
          <a:p>
            <a:pPr lvl="0" algn="just">
              <a:defRPr/>
            </a:pPr>
            <a:endParaRPr lang="pt-BR" sz="1300" dirty="0">
              <a:latin typeface="Arial" panose="020B0604020202020204" pitchFamily="34" charset="0"/>
              <a:cs typeface="Arial" panose="020B0604020202020204" pitchFamily="34" charset="0"/>
            </a:endParaRPr>
          </a:p>
          <a:p>
            <a:pPr lvl="0" algn="just">
              <a:defRPr/>
            </a:pPr>
            <a:r>
              <a:rPr lang="pt-BR" sz="1300" dirty="0">
                <a:latin typeface="Arial" panose="020B0604020202020204" pitchFamily="34" charset="0"/>
                <a:cs typeface="Arial" panose="020B0604020202020204" pitchFamily="34" charset="0"/>
              </a:rPr>
              <a:t>APRIMORAMENTO DAS FERRAMENTAS: Implantar um sistema de automação e distribuição da demanda.</a:t>
            </a:r>
          </a:p>
          <a:p>
            <a:pPr lvl="0" algn="just">
              <a:defRPr/>
            </a:pPr>
            <a:r>
              <a:rPr lang="pt-BR" sz="1300" dirty="0">
                <a:latin typeface="Arial" panose="020B0604020202020204" pitchFamily="34" charset="0"/>
                <a:cs typeface="Arial" panose="020B0604020202020204" pitchFamily="34" charset="0"/>
              </a:rPr>
              <a:t>Está em fase de elaboração de TR.</a:t>
            </a:r>
          </a:p>
          <a:p>
            <a:pPr lvl="0" algn="just">
              <a:defRPr/>
            </a:pPr>
            <a:endParaRPr lang="pt-BR" sz="1300" dirty="0">
              <a:latin typeface="Arial" panose="020B0604020202020204" pitchFamily="34" charset="0"/>
              <a:cs typeface="Arial" panose="020B0604020202020204" pitchFamily="34" charset="0"/>
            </a:endParaRPr>
          </a:p>
          <a:p>
            <a:pPr lvl="0" algn="just">
              <a:defRPr/>
            </a:pPr>
            <a:r>
              <a:rPr lang="pt-BR" sz="1300" dirty="0">
                <a:latin typeface="Arial" panose="020B0604020202020204" pitchFamily="34" charset="0"/>
                <a:cs typeface="Arial" panose="020B0604020202020204" pitchFamily="34" charset="0"/>
              </a:rPr>
              <a:t>AUMENTO DA EQUIPE: elevar o número de colaboradores para dar celeridade nos atendimentos.</a:t>
            </a:r>
          </a:p>
          <a:p>
            <a:pPr lvl="0" algn="just">
              <a:defRPr/>
            </a:pPr>
            <a:endParaRPr kumimoji="0" lang="pt-BR" sz="13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lvl="0" algn="just">
              <a:defRPr/>
            </a:pPr>
            <a:r>
              <a:rPr lang="pt-BR" sz="1300" dirty="0">
                <a:latin typeface="Arial" panose="020B0604020202020204" pitchFamily="34" charset="0"/>
                <a:cs typeface="Arial" panose="020B0604020202020204" pitchFamily="34" charset="0"/>
              </a:rPr>
              <a:t>São planos desde o ano anterior mas que não conseguimos implantar devido às dificuldades enfrentadas com a pandemia em 2019.</a:t>
            </a:r>
            <a:endParaRPr kumimoji="0" lang="pt-BR" sz="13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0" name="Retângulo 9">
            <a:extLst>
              <a:ext uri="{FF2B5EF4-FFF2-40B4-BE49-F238E27FC236}">
                <a16:creationId xmlns:a16="http://schemas.microsoft.com/office/drawing/2014/main" xmlns="" id="{8D64CE56-5A69-4241-81C7-3657EEB66E40}"/>
              </a:ext>
            </a:extLst>
          </p:cNvPr>
          <p:cNvSpPr/>
          <p:nvPr/>
        </p:nvSpPr>
        <p:spPr>
          <a:xfrm>
            <a:off x="4866893" y="1381901"/>
            <a:ext cx="4341224" cy="4665031"/>
          </a:xfrm>
          <a:prstGeom prst="rect">
            <a:avLst/>
          </a:prstGeom>
          <a:solidFill>
            <a:srgbClr val="77B06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kern="0" dirty="0">
                <a:solidFill>
                  <a:prstClr val="white"/>
                </a:solidFill>
                <a:latin typeface="Arial" panose="020B0604020202020204" pitchFamily="34" charset="0"/>
                <a:cs typeface="Arial" panose="020B0604020202020204" pitchFamily="34" charset="0"/>
              </a:rPr>
              <a:t>CARTA DE SERVIÇOS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 CAU/GO elaborou sua própria CARTA DE SERVIÇOS baseada nas atividades registradas pela carta do CAU/BR, porém, com prazos mais enxutos em algumas atividades para melhor atendimento ao profissional e sociedade. </a:t>
            </a:r>
            <a:endParaRPr lang="pt-BR" sz="1600" kern="0" dirty="0">
              <a:solidFill>
                <a:prstClr val="white"/>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600" kern="0" dirty="0">
                <a:solidFill>
                  <a:prstClr val="white"/>
                </a:solidFill>
                <a:latin typeface="Arial" panose="020B0604020202020204" pitchFamily="34" charset="0"/>
                <a:cs typeface="Arial" panose="020B0604020202020204" pitchFamily="34" charset="0"/>
              </a:rPr>
              <a:t>Com a pandemia os prazos continuam em vigor, exceto para COLETA BIOMÉTRICA, devido a necessidade de atendimento presencial e com agendamento além da adoção das medidas de segurança.</a:t>
            </a:r>
            <a:endParaRPr kumimoji="0" lang="pt-BR"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lgn="just">
              <a:defRPr/>
            </a:pPr>
            <a:r>
              <a:rPr kumimoji="0" lang="pt-BR"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Endereço de acesso</a:t>
            </a:r>
            <a:r>
              <a:rPr lang="pt-BR" sz="1600" kern="0" dirty="0">
                <a:solidFill>
                  <a:prstClr val="white"/>
                </a:solidFill>
                <a:latin typeface="Arial" panose="020B0604020202020204" pitchFamily="34" charset="0"/>
                <a:cs typeface="Arial" panose="020B0604020202020204" pitchFamily="34" charset="0"/>
              </a:rPr>
              <a:t>:</a:t>
            </a:r>
          </a:p>
          <a:p>
            <a:pPr lvl="0" algn="just">
              <a:defRPr/>
            </a:pPr>
            <a:r>
              <a:rPr lang="pt-BR" sz="1600" kern="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http://www.caugo.gov.br/carta-de-servicos/</a:t>
            </a:r>
            <a:endParaRPr lang="pt-BR" sz="1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984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xmlns=""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4.3 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CaixaDeTexto 4">
            <a:extLst>
              <a:ext uri="{FF2B5EF4-FFF2-40B4-BE49-F238E27FC236}">
                <a16:creationId xmlns:a16="http://schemas.microsoft.com/office/drawing/2014/main" xmlns="" id="{29104C87-4DE3-2E49-9E0F-DF883596EDA8}"/>
              </a:ext>
            </a:extLst>
          </p:cNvPr>
          <p:cNvSpPr txBox="1"/>
          <p:nvPr/>
        </p:nvSpPr>
        <p:spPr>
          <a:xfrm>
            <a:off x="696418" y="1230595"/>
            <a:ext cx="8211180" cy="3924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950" b="1" i="0" u="none" strike="noStrike" kern="1200" cap="none" spc="0" normalizeH="0" baseline="0" noProof="0" dirty="0">
                <a:ln>
                  <a:noFill/>
                </a:ln>
                <a:solidFill>
                  <a:srgbClr val="77B063"/>
                </a:solidFill>
                <a:effectLst/>
                <a:uLnTx/>
                <a:uFillTx/>
                <a:latin typeface="Arial" panose="020B0604020202020204" pitchFamily="34" charset="0"/>
                <a:ea typeface="+mn-ea"/>
                <a:cs typeface="Arial" panose="020B0604020202020204" pitchFamily="34" charset="0"/>
              </a:rPr>
              <a:t>Saiba Mais</a:t>
            </a:r>
          </a:p>
        </p:txBody>
      </p:sp>
      <p:sp>
        <p:nvSpPr>
          <p:cNvPr id="6" name="Retângulo 5">
            <a:extLst>
              <a:ext uri="{FF2B5EF4-FFF2-40B4-BE49-F238E27FC236}">
                <a16:creationId xmlns:a16="http://schemas.microsoft.com/office/drawing/2014/main" xmlns="" id="{162FCF94-CDA6-4EA9-AD40-52442EC29295}"/>
              </a:ext>
            </a:extLst>
          </p:cNvPr>
          <p:cNvSpPr/>
          <p:nvPr/>
        </p:nvSpPr>
        <p:spPr>
          <a:xfrm>
            <a:off x="696418" y="1611097"/>
            <a:ext cx="8312685"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Nesse Relatório estão contidas informações necessárias para a compreensão geral da atuação do Conselho de Arquitetura e Urbanismo de Goiás – CAU/GO. Para saber mais ou solicitar alguma informação, basta utilizar nosso ATENDIMENTO ou outros canais especializados: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Outros canais: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Acessibilidade aos serviços e instalações: O CAU/GO possui sede totalmente acessível, oferecendo sanitários adequados para PcD e balcões de atendimento. Para pessoas com deficiência de fala e audição, oferecemos a possibilidade de atendimento via chat e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lvl="0">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Ouvidoria: </a:t>
            </a:r>
            <a:r>
              <a:rPr lang="pt-BR" sz="1300" dirty="0">
                <a:latin typeface="Arial" panose="020B0604020202020204" pitchFamily="34" charset="0"/>
                <a:cs typeface="Arial" panose="020B0604020202020204" pitchFamily="34" charset="0"/>
                <a:sym typeface="+mn-ea"/>
                <a:hlinkClick r:id="rId4"/>
              </a:rPr>
              <a:t>https://transparencia.caubr.gov.br/ouvidoria/</a:t>
            </a:r>
            <a:endParaRPr lang="pt-BR" sz="1300" dirty="0">
              <a:latin typeface="Arial" panose="020B0604020202020204" pitchFamily="34" charset="0"/>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Por meio deste canal o cidadão pode registrar e acompanhar manifestação eletronicamente. É de responsabilidade do CAU/BR.</a:t>
            </a:r>
            <a:r>
              <a:rPr lang="pt-BR" sz="1300" dirty="0">
                <a:latin typeface="Arial" panose="020B0604020202020204" pitchFamily="34" charset="0"/>
                <a:cs typeface="Arial" panose="020B0604020202020204" pitchFamily="34" charset="0"/>
                <a:sym typeface="+mn-ea"/>
              </a:rPr>
              <a:t> </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Foram 1215 registros realizados, correspondentes à 1172 contatos atendidos. (Fonte: 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sym typeface="+mn-ea"/>
            </a:endParaRPr>
          </a:p>
        </p:txBody>
      </p:sp>
      <p:pic>
        <p:nvPicPr>
          <p:cNvPr id="7" name="Imagem 6">
            <a:extLst>
              <a:ext uri="{FF2B5EF4-FFF2-40B4-BE49-F238E27FC236}">
                <a16:creationId xmlns:a16="http://schemas.microsoft.com/office/drawing/2014/main" xmlns="" id="{332EA407-8183-44C2-993B-DEBFFDAC69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838" y1="11324" x2="22838" y2="11324"/>
                        <a14:foregroundMark x1="17128" y1="90092" x2="17128" y2="90092"/>
                        <a14:foregroundMark x1="5038" y1="94505" x2="5038" y2="94505"/>
                        <a14:foregroundMark x1="71201" y1="90841" x2="71201" y2="90841"/>
                        <a14:foregroundMark x1="60621" y1="94754" x2="60621" y2="94754"/>
                        <a14:foregroundMark x1="48950" y1="95504" x2="48950" y2="95504"/>
                        <a14:foregroundMark x1="39631" y1="95004" x2="39631" y2="95004"/>
                        <a14:foregroundMark x1="53401" y1="97419" x2="53401" y2="97419"/>
                        <a14:foregroundMark x1="47271" y1="97169" x2="47271" y2="97169"/>
                        <a14:foregroundMark x1="41562" y1="96919" x2="41562" y2="96919"/>
                        <a14:foregroundMark x1="37112" y1="95754" x2="37112" y2="95754"/>
                        <a14:foregroundMark x1="29471" y1="91840" x2="29471" y2="91840"/>
                        <a14:foregroundMark x1="34173" y1="95004" x2="34173" y2="95004"/>
                        <a14:foregroundMark x1="31738" y1="94255" x2="31738" y2="94255"/>
                      </a14:backgroundRemoval>
                    </a14:imgEffect>
                  </a14:imgLayer>
                </a14:imgProps>
              </a:ext>
              <a:ext uri="{28A0092B-C50C-407E-A947-70E740481C1C}">
                <a14:useLocalDpi xmlns:a14="http://schemas.microsoft.com/office/drawing/2010/main" val="0"/>
              </a:ext>
            </a:extLst>
          </a:blip>
          <a:stretch>
            <a:fillRect/>
          </a:stretch>
        </p:blipFill>
        <p:spPr>
          <a:xfrm>
            <a:off x="7105222" y="2577210"/>
            <a:ext cx="1903881" cy="1919866"/>
          </a:xfrm>
          <a:prstGeom prst="rect">
            <a:avLst/>
          </a:prstGeom>
        </p:spPr>
      </p:pic>
      <p:sp>
        <p:nvSpPr>
          <p:cNvPr id="8" name="Retângulo 7">
            <a:extLst>
              <a:ext uri="{FF2B5EF4-FFF2-40B4-BE49-F238E27FC236}">
                <a16:creationId xmlns:a16="http://schemas.microsoft.com/office/drawing/2014/main" xmlns="" id="{EBB8111C-E166-4251-88AE-F1B34F2B9BCF}"/>
              </a:ext>
            </a:extLst>
          </p:cNvPr>
          <p:cNvSpPr/>
          <p:nvPr/>
        </p:nvSpPr>
        <p:spPr>
          <a:xfrm>
            <a:off x="696417" y="2736234"/>
            <a:ext cx="6408805" cy="2092881"/>
          </a:xfrm>
          <a:prstGeom prst="rect">
            <a:avLst/>
          </a:prstGeom>
        </p:spPr>
        <p:txBody>
          <a:bodyPr wrap="square">
            <a:spAutoFit/>
          </a:bodyPr>
          <a:lstStyle/>
          <a:p>
            <a:pPr lvl="0" algn="just">
              <a:defRPr/>
            </a:pPr>
            <a:r>
              <a:rPr kumimoji="0" lang="pt-BR" sz="13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Portal da transparência</a:t>
            </a:r>
            <a:r>
              <a:rPr lang="pt-BR" sz="1300" dirty="0">
                <a:latin typeface="Arial" panose="020B0604020202020204" pitchFamily="34" charset="0"/>
                <a:cs typeface="Arial" panose="020B0604020202020204" pitchFamily="34" charset="0"/>
                <a:sym typeface="+mn-ea"/>
              </a:rPr>
              <a:t>: </a:t>
            </a:r>
            <a:r>
              <a:rPr lang="pt-BR" sz="1300" dirty="0">
                <a:latin typeface="Arial" panose="020B0604020202020204" pitchFamily="34" charset="0"/>
                <a:cs typeface="Arial" panose="020B0604020202020204" pitchFamily="34" charset="0"/>
                <a:sym typeface="+mn-ea"/>
                <a:hlinkClick r:id="rId7"/>
              </a:rPr>
              <a:t>https://transparencia.caugo.gov.br/</a:t>
            </a:r>
            <a:endParaRPr lang="pt-BR" sz="1300" dirty="0">
              <a:latin typeface="Arial" panose="020B0604020202020204" pitchFamily="34" charset="0"/>
              <a:cs typeface="Arial" panose="020B060402020202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Canal de comunicação com o cidadão, cujo objetivo é fornecer informações sobre os atos e fatos de gestão praticados pelo conjunto autárquico do CAU. Por meio dos dados disponibilizados, a sociedade pode exercer o controle popular frente à qualidade e à quantidade dos gastos da autarquia. Funcionamento 24h.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endParaRPr>
          </a:p>
          <a:p>
            <a:pPr lvl="0" algn="just">
              <a:defRPr/>
            </a:pPr>
            <a:r>
              <a:rPr kumimoji="0" lang="pt-BR" sz="13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Serviço de informações ao cidadão (SIC): </a:t>
            </a:r>
            <a:r>
              <a:rPr kumimoji="0" lang="pt-BR" sz="13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Para requerimentos presenciais ou online, 24h. </a:t>
            </a:r>
            <a:r>
              <a:rPr lang="pt-BR" sz="1300" dirty="0">
                <a:latin typeface="Arial" panose="020B0604020202020204" pitchFamily="34" charset="0"/>
                <a:cs typeface="Arial" panose="020B0604020202020204" pitchFamily="34" charset="0"/>
                <a:sym typeface="+mn-ea"/>
                <a:hlinkClick r:id="rId8"/>
              </a:rPr>
              <a:t>https://transparencia.caubr.gov.br/esic/</a:t>
            </a:r>
            <a:r>
              <a:rPr lang="pt-BR" sz="1300" dirty="0">
                <a:latin typeface="Arial" panose="020B0604020202020204" pitchFamily="34" charset="0"/>
                <a:cs typeface="Arial" panose="020B0604020202020204" pitchFamily="34" charset="0"/>
                <a:sym typeface="+mn-ea"/>
              </a:rPr>
              <a:t> (não houve demanda por este canal em 2020).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sym typeface="+mn-ea"/>
            </a:endParaRPr>
          </a:p>
        </p:txBody>
      </p:sp>
    </p:spTree>
    <p:extLst>
      <p:ext uri="{BB962C8B-B14F-4D97-AF65-F5344CB8AC3E}">
        <p14:creationId xmlns:p14="http://schemas.microsoft.com/office/powerpoint/2010/main" val="289752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9" name="Espaço Reservado para Texto 3">
            <a:extLst>
              <a:ext uri="{FF2B5EF4-FFF2-40B4-BE49-F238E27FC236}">
                <a16:creationId xmlns="" xmlns:a16="http://schemas.microsoft.com/office/drawing/2014/main" id="{B138768B-B2D6-471E-B91B-CB852058A6DA}"/>
              </a:ext>
            </a:extLst>
          </p:cNvPr>
          <p:cNvSpPr txBox="1">
            <a:spLocks/>
          </p:cNvSpPr>
          <p:nvPr/>
        </p:nvSpPr>
        <p:spPr>
          <a:xfrm>
            <a:off x="519264" y="1177452"/>
            <a:ext cx="8752327" cy="509634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As campanhas informativas sobre o papel do arquiteto e urbanista para a criação de espaços e ambientes seguros durante a pandemia foram realizadas através de rádio e mídias eletrônicas. O tema Arquitetura e pandemia também foi alvo de eventos virtuais e diversas entrevistas e artigos durante o atípico ano de 2020.</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Até mesmo a tradicional Aula Magna do conselho se adaptou à nova realidade e foi virtual. Em setembro, o palestrante Álvaro Puntoni, do Grupo SP, compartilhou na live transmitida por nossas redes sociais sua experiência na arquitetura e urbanismo com mais de 1.000 alunos que assistiram ao evento virtual. E em dezembro, o arquiteto Lula Gouveia, do Estúdio Superlimão, compartilhou sua experiência em projetos de arquitetura de interiores com profissionais da área que assistiram ao evento online. O evento foi parte das comemorações do dia do arquiteto e urbanista em Goiás.</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Mesmo com a equipe enxuta do conselho, 20 empregados e 3 estagiários, além das ações da fiscalização e dos conselheiros, bastante atuantes na gestão, foi possível promover as </a:t>
            </a:r>
            <a:r>
              <a:rPr lang="pt-BR" sz="1200" b="1" dirty="0">
                <a:solidFill>
                  <a:prstClr val="black"/>
                </a:solidFill>
                <a:latin typeface="Arial" panose="020B0604020202020204" pitchFamily="34" charset="0"/>
                <a:cs typeface="Arial" panose="020B0604020202020204" pitchFamily="34" charset="0"/>
              </a:rPr>
              <a:t>mudanças e adaptações </a:t>
            </a:r>
            <a:r>
              <a:rPr lang="pt-BR" sz="1200" dirty="0">
                <a:solidFill>
                  <a:prstClr val="black"/>
                </a:solidFill>
                <a:latin typeface="Arial" panose="020B0604020202020204" pitchFamily="34" charset="0"/>
                <a:cs typeface="Arial" panose="020B0604020202020204" pitchFamily="34" charset="0"/>
              </a:rPr>
              <a:t>necessárias para manter o funcionamento das atividades finalistas do conselho e ainda continuar os projetos de valorização profissional e de orientação da sociedade sobre a importância da regularidade das atividades profissionais de arquitetura e urbanismo.</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O grande desafio para a gestão que chega será continuar administrando os impactos causados pela pandemia, quer seja no ambiente de trabalho, quer seja no mercado profissional e na sociedade. Acreditamos que os arquitetos tiveram papel fundamental neste momento difícil que atravessamos, na transformação e adaptação dos espaços de moradia e trabalho, escolas e locais de lazer, bem como na elaboração de projetos de hospitais e locais de atendimento aos doentes, espaços de testagem e agora de vacinação. Os espaços públicos, aberto e mais seguros à prática esportiva e atividades sociais também foram repensados. </a:t>
            </a:r>
          </a:p>
          <a:p>
            <a:pPr marL="0" indent="0" algn="just">
              <a:lnSpc>
                <a:spcPct val="100000"/>
              </a:lnSpc>
              <a:spcBef>
                <a:spcPts val="600"/>
              </a:spcBef>
              <a:buNone/>
              <a:defRPr/>
            </a:pPr>
            <a:r>
              <a:rPr lang="pt-BR" sz="1200" dirty="0">
                <a:solidFill>
                  <a:prstClr val="black"/>
                </a:solidFill>
                <a:latin typeface="Arial" panose="020B0604020202020204" pitchFamily="34" charset="0"/>
                <a:cs typeface="Arial" panose="020B0604020202020204" pitchFamily="34" charset="0"/>
              </a:rPr>
              <a:t>As habilidades dos nossos profissionais, mais uma vez, se mostram fundamentais, imersos no enfrentamento da pandemia e na convalescença da vida urbana.</a:t>
            </a:r>
          </a:p>
          <a:p>
            <a:pPr marL="0" indent="0" algn="ctr">
              <a:lnSpc>
                <a:spcPct val="100000"/>
              </a:lnSpc>
              <a:spcBef>
                <a:spcPts val="600"/>
              </a:spcBef>
              <a:buNone/>
              <a:defRPr/>
            </a:pPr>
            <a:endParaRPr lang="pt-BR" sz="1200" b="1" i="1"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600"/>
              </a:spcBef>
              <a:buNone/>
              <a:defRPr/>
            </a:pPr>
            <a:endParaRPr lang="pt-BR" sz="1200" b="1" i="1" dirty="0">
              <a:solidFill>
                <a:prstClr val="black"/>
              </a:solidFill>
              <a:latin typeface="Arial" panose="020B0604020202020204" pitchFamily="34" charset="0"/>
              <a:cs typeface="Arial" panose="020B0604020202020204" pitchFamily="34" charset="0"/>
            </a:endParaRPr>
          </a:p>
          <a:p>
            <a:pPr marL="0" indent="0" algn="just">
              <a:lnSpc>
                <a:spcPct val="100000"/>
              </a:lnSpc>
              <a:spcBef>
                <a:spcPts val="600"/>
              </a:spcBef>
              <a:buNone/>
              <a:defRPr/>
            </a:pPr>
            <a:endParaRPr lang="pt-BR" sz="1200" dirty="0">
              <a:solidFill>
                <a:prstClr val="black"/>
              </a:solidFill>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895" y="5226748"/>
            <a:ext cx="1655064" cy="960120"/>
          </a:xfrm>
          <a:prstGeom prst="rect">
            <a:avLst/>
          </a:prstGeom>
        </p:spPr>
      </p:pic>
      <p:sp>
        <p:nvSpPr>
          <p:cNvPr id="10"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Mensagem do Presidente</a:t>
            </a:r>
          </a:p>
        </p:txBody>
      </p:sp>
      <p:sp>
        <p:nvSpPr>
          <p:cNvPr id="11" name="objeto 7" descr="Retângulo bege">
            <a:extLst>
              <a:ext uri="{FF2B5EF4-FFF2-40B4-BE49-F238E27FC236}">
                <a16:creationId xmlns="" xmlns:a16="http://schemas.microsoft.com/office/drawing/2014/main" id="{1185C7A9-8E52-408E-B19E-E5A1EB33971B}"/>
              </a:ext>
            </a:extLst>
          </p:cNvPr>
          <p:cNvSpPr/>
          <p:nvPr/>
        </p:nvSpPr>
        <p:spPr bwMode="white">
          <a:xfrm flipV="1">
            <a:off x="625589" y="898634"/>
            <a:ext cx="8646001" cy="4726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Tree>
    <p:extLst>
      <p:ext uri="{BB962C8B-B14F-4D97-AF65-F5344CB8AC3E}">
        <p14:creationId xmlns:p14="http://schemas.microsoft.com/office/powerpoint/2010/main" val="461584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m 2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4.4 Formação profissional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6" y="990537"/>
            <a:ext cx="8809594"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Rectangle 11">
            <a:extLst>
              <a:ext uri="{FF2B5EF4-FFF2-40B4-BE49-F238E27FC236}">
                <a16:creationId xmlns="" xmlns:a16="http://schemas.microsoft.com/office/drawing/2014/main" id="{4CBBA23E-2A35-42C8-AED5-BE7CF8AF2220}"/>
              </a:ext>
            </a:extLst>
          </p:cNvPr>
          <p:cNvSpPr>
            <a:spLocks noChangeArrowheads="1"/>
          </p:cNvSpPr>
          <p:nvPr/>
        </p:nvSpPr>
        <p:spPr bwMode="auto">
          <a:xfrm>
            <a:off x="-1164592" y="4151676"/>
            <a:ext cx="172878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54592" y="353188"/>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6">
            <a:extLst>
              <a:ext uri="{FF2B5EF4-FFF2-40B4-BE49-F238E27FC236}">
                <a16:creationId xmlns="" xmlns:a16="http://schemas.microsoft.com/office/drawing/2014/main" id="{3C596D3B-9573-48D8-B79C-07FCB8EA7567}"/>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9">
            <a:extLst>
              <a:ext uri="{FF2B5EF4-FFF2-40B4-BE49-F238E27FC236}">
                <a16:creationId xmlns="" xmlns:a16="http://schemas.microsoft.com/office/drawing/2014/main" id="{72B8E290-4F35-4BAA-9E16-3CABC27DEF01}"/>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8" name="Rectangle 12">
            <a:extLst>
              <a:ext uri="{FF2B5EF4-FFF2-40B4-BE49-F238E27FC236}">
                <a16:creationId xmlns="" xmlns:a16="http://schemas.microsoft.com/office/drawing/2014/main" id="{A24AEFF7-4141-4196-A169-78902268DE7B}"/>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15">
            <a:extLst>
              <a:ext uri="{FF2B5EF4-FFF2-40B4-BE49-F238E27FC236}">
                <a16:creationId xmlns="" xmlns:a16="http://schemas.microsoft.com/office/drawing/2014/main" id="{D677C1D6-844D-4FB8-87C0-82AC043618D3}"/>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0" name="Picture 14" descr="Photo by CAU/GO on May 18, 2020. A imagem pode conter: 2 pessoas, texto que diz &quot;LIVE CAUGOIAS 19/05 TERÇA 16H GESTÃO FINANCEIRA PARA ARQUITETOS NA PANDEMIA CONVIDADO PLANEJADOR FINA NCEIRO MAURICIO VONO 5 COM 。 CONSELHEIRO ARQ. PAULO RENATO ALVES CAU GO Conselho Arquitetura&quot;.">
            <a:extLst>
              <a:ext uri="{FF2B5EF4-FFF2-40B4-BE49-F238E27FC236}">
                <a16:creationId xmlns="" xmlns:a16="http://schemas.microsoft.com/office/drawing/2014/main" id="{DF91510D-28D4-4F50-BA85-DA7A48B06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986" y="3709792"/>
            <a:ext cx="2637462" cy="24450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8">
            <a:extLst>
              <a:ext uri="{FF2B5EF4-FFF2-40B4-BE49-F238E27FC236}">
                <a16:creationId xmlns="" xmlns:a16="http://schemas.microsoft.com/office/drawing/2014/main" id="{7592D971-4EBE-4AAE-94AD-281CF7B03F3B}"/>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2" name="Picture 17" descr="Photo by CAU/GO on May 05, 2020. A imagem pode conter: 2 pessoas, texto que diz &quot;LIVE CAUGOIAS 06/05 QUARTA 17H PEQUENOS BOAS PRÁTICAS EM ESCRITÓRIOS TEMPO DE PANDEMIA CONVIDADA ARO. ANA CAROLINA COSTA RORIZ COM A CONSELHEIRA ARO. JANAÍNA DE HOLANDA CAU ULOFEDERL&quot;.">
            <a:extLst>
              <a:ext uri="{FF2B5EF4-FFF2-40B4-BE49-F238E27FC236}">
                <a16:creationId xmlns="" xmlns:a16="http://schemas.microsoft.com/office/drawing/2014/main" id="{EFF24C92-7E6D-44CE-B377-3CD0370ADE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897" y="1125189"/>
            <a:ext cx="2645384" cy="248004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1">
            <a:extLst>
              <a:ext uri="{FF2B5EF4-FFF2-40B4-BE49-F238E27FC236}">
                <a16:creationId xmlns="" xmlns:a16="http://schemas.microsoft.com/office/drawing/2014/main" id="{FB7331D6-35FB-4022-836A-6A5742965198}"/>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4" name="Picture 20" descr="Photo by CAU/GO on May 13, 2020. A imagem pode conter: 2 pessoas, texto que diz &quot;LIVE CAUGOIAS 14/05 QUINTA SAÚDE PÚBLICA CORONAVÍRUS É URBANISMO 16H CONVIDADO PIDEMIOLOGISTA ION DE ANDRADE (RN) COM A CONSELHEIRA ARQ. MARIA ESTER DE SOUZA CAU/GO (oe.AteUbansmodeGalts Arquitetura&quot;.">
            <a:extLst>
              <a:ext uri="{FF2B5EF4-FFF2-40B4-BE49-F238E27FC236}">
                <a16:creationId xmlns="" xmlns:a16="http://schemas.microsoft.com/office/drawing/2014/main" id="{8C4915B8-70B6-4D2A-953F-5FCB2BA14F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3243" y="3709791"/>
            <a:ext cx="2631802" cy="24450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 xmlns:a16="http://schemas.microsoft.com/office/drawing/2014/main" id="{BC1CF253-5C24-459E-B002-6AD1D9D50312}"/>
              </a:ext>
            </a:extLst>
          </p:cNvPr>
          <p:cNvSpPr>
            <a:spLocks noChangeArrowheads="1"/>
          </p:cNvSpPr>
          <p:nvPr/>
        </p:nvSpPr>
        <p:spPr bwMode="auto">
          <a:xfrm>
            <a:off x="-54592" y="607328"/>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6" name="Picture 23" descr="Photo by CAU/GO on June 22, 2020. A imagem pode conter: 2 pessoas, texto que diz &quot;LIVE LIVE CAUGOIAS 23/06 TERÇA 17H30 IMPACTO DA PANDEMIA NA MOBILIDADE URBANA CONVIDADO CONVIDA SÉRGIO AVELLEDA WRI COM A CONSELHEIRA ARQ. FERNANDA MENDONÇA MENDONÇA CAU GO .@UubansmdeGs KUBLICFEDERAL&quot;.">
            <a:extLst>
              <a:ext uri="{FF2B5EF4-FFF2-40B4-BE49-F238E27FC236}">
                <a16:creationId xmlns="" xmlns:a16="http://schemas.microsoft.com/office/drawing/2014/main" id="{055EE2D4-3D96-4118-AE3A-CE1E34451F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897" y="3709791"/>
            <a:ext cx="2645384" cy="2445028"/>
          </a:xfrm>
          <a:prstGeom prst="rect">
            <a:avLst/>
          </a:prstGeom>
          <a:noFill/>
          <a:extLst>
            <a:ext uri="{909E8E84-426E-40DD-AFC4-6F175D3DCCD1}">
              <a14:hiddenFill xmlns:a14="http://schemas.microsoft.com/office/drawing/2010/main">
                <a:solidFill>
                  <a:srgbClr val="FFFFFF"/>
                </a:solidFill>
              </a14:hiddenFill>
            </a:ext>
          </a:extLst>
        </p:spPr>
      </p:pic>
      <p:sp>
        <p:nvSpPr>
          <p:cNvPr id="27" name="CaixaDeTexto 26">
            <a:extLst>
              <a:ext uri="{FF2B5EF4-FFF2-40B4-BE49-F238E27FC236}">
                <a16:creationId xmlns="" xmlns:a16="http://schemas.microsoft.com/office/drawing/2014/main" id="{9F75FAB4-1055-D243-B51E-3115F113B9BC}"/>
              </a:ext>
            </a:extLst>
          </p:cNvPr>
          <p:cNvSpPr txBox="1"/>
          <p:nvPr/>
        </p:nvSpPr>
        <p:spPr>
          <a:xfrm>
            <a:off x="458383" y="1169727"/>
            <a:ext cx="5709997" cy="2492990"/>
          </a:xfrm>
          <a:prstGeom prst="rect">
            <a:avLst/>
          </a:prstGeom>
          <a:noFill/>
        </p:spPr>
        <p:txBody>
          <a:bodyPr wrap="square" numCol="1" rtlCol="0">
            <a:spAutoFit/>
          </a:bodyPr>
          <a:lstStyle/>
          <a:p>
            <a:pPr algn="just"/>
            <a:r>
              <a:rPr lang="pt-BR" sz="1300" dirty="0" smtClean="0">
                <a:latin typeface="Arial" panose="020B0604020202020204" pitchFamily="34" charset="0"/>
                <a:cs typeface="Arial" panose="020B0604020202020204" pitchFamily="34" charset="0"/>
              </a:rPr>
              <a:t>Dentro do objetivo de </a:t>
            </a:r>
            <a:r>
              <a:rPr lang="pt-BR" sz="1300" dirty="0">
                <a:latin typeface="Arial" panose="020B0604020202020204" pitchFamily="34" charset="0"/>
                <a:cs typeface="Arial" panose="020B0604020202020204" pitchFamily="34" charset="0"/>
              </a:rPr>
              <a:t>a</a:t>
            </a:r>
            <a:r>
              <a:rPr lang="pt-BR" sz="1300" dirty="0" smtClean="0">
                <a:latin typeface="Arial" panose="020B0604020202020204" pitchFamily="34" charset="0"/>
                <a:cs typeface="Arial" panose="020B0604020202020204" pitchFamily="34" charset="0"/>
              </a:rPr>
              <a:t>ssegurar </a:t>
            </a:r>
            <a:r>
              <a:rPr lang="pt-BR" sz="1300" dirty="0">
                <a:latin typeface="Arial" panose="020B0604020202020204" pitchFamily="34" charset="0"/>
                <a:cs typeface="Arial" panose="020B0604020202020204" pitchFamily="34" charset="0"/>
              </a:rPr>
              <a:t>a eficácia no relacionamento e comunicação com a </a:t>
            </a:r>
            <a:r>
              <a:rPr lang="pt-BR" sz="1300" dirty="0" smtClean="0">
                <a:latin typeface="Arial" panose="020B0604020202020204" pitchFamily="34" charset="0"/>
                <a:cs typeface="Arial" panose="020B0604020202020204" pitchFamily="34" charset="0"/>
              </a:rPr>
              <a:t>sociedade,  as </a:t>
            </a:r>
            <a:r>
              <a:rPr lang="pt-BR" sz="1300" dirty="0">
                <a:latin typeface="Arial" panose="020B0604020202020204" pitchFamily="34" charset="0"/>
                <a:cs typeface="Arial" panose="020B0604020202020204" pitchFamily="34" charset="0"/>
              </a:rPr>
              <a:t>campanhas informativas sobre o papel do arquiteto e urbanista para a criação de espaços e ambientes seguros durante a pandemia foram realizadas através de rádio e mídias eletrônicas. </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O tema Arquitetura e pandemia também foi alvo de eventos virtuais e diversas entrevistas e artigos durante o atípico ano de </a:t>
            </a:r>
            <a:r>
              <a:rPr lang="pt-BR" sz="1300" dirty="0" smtClean="0">
                <a:latin typeface="Arial" panose="020B0604020202020204" pitchFamily="34" charset="0"/>
                <a:cs typeface="Arial" panose="020B0604020202020204" pitchFamily="34" charset="0"/>
              </a:rPr>
              <a:t>2020. Além </a:t>
            </a:r>
            <a:r>
              <a:rPr lang="pt-BR" sz="1300" dirty="0">
                <a:latin typeface="Arial" panose="020B0604020202020204" pitchFamily="34" charset="0"/>
                <a:cs typeface="Arial" panose="020B0604020202020204" pitchFamily="34" charset="0"/>
              </a:rPr>
              <a:t>deste, a gestão dos escritórios durante a crise causada pelo Coronavírus, o impacto da pandemia na mobilidade urbana e as adoção de boas práticas por arquitetos e urbanistas foram abordados nos eventos virtuais</a:t>
            </a:r>
            <a:r>
              <a:rPr lang="pt-BR" sz="1300" dirty="0" smtClean="0">
                <a:latin typeface="Arial" panose="020B0604020202020204" pitchFamily="34" charset="0"/>
                <a:cs typeface="Arial" panose="020B0604020202020204" pitchFamily="34" charset="0"/>
              </a:rPr>
              <a:t>. As </a:t>
            </a:r>
            <a:r>
              <a:rPr lang="pt-BR" sz="1300" i="1" dirty="0" err="1" smtClean="0">
                <a:latin typeface="Arial" panose="020B0604020202020204" pitchFamily="34" charset="0"/>
                <a:cs typeface="Arial" panose="020B0604020202020204" pitchFamily="34" charset="0"/>
              </a:rPr>
              <a:t>lives</a:t>
            </a:r>
            <a:r>
              <a:rPr lang="pt-BR" sz="1300" dirty="0" smtClean="0">
                <a:latin typeface="Arial" panose="020B0604020202020204" pitchFamily="34" charset="0"/>
                <a:cs typeface="Arial" panose="020B0604020202020204" pitchFamily="34" charset="0"/>
              </a:rPr>
              <a:t> estão disponíveis no </a:t>
            </a:r>
            <a:r>
              <a:rPr lang="pt-BR" sz="1300" i="1" dirty="0" err="1" smtClean="0">
                <a:latin typeface="Arial" panose="020B0604020202020204" pitchFamily="34" charset="0"/>
                <a:cs typeface="Arial" panose="020B0604020202020204" pitchFamily="34" charset="0"/>
              </a:rPr>
              <a:t>Instagran</a:t>
            </a:r>
            <a:r>
              <a:rPr lang="pt-BR" sz="1300" dirty="0" smtClean="0">
                <a:latin typeface="Arial" panose="020B0604020202020204" pitchFamily="34" charset="0"/>
                <a:cs typeface="Arial" panose="020B0604020202020204" pitchFamily="34" charset="0"/>
              </a:rPr>
              <a:t> do conselho </a:t>
            </a:r>
            <a:r>
              <a:rPr lang="pt-BR" sz="1300" dirty="0" err="1" smtClean="0">
                <a:latin typeface="Arial" panose="020B0604020202020204" pitchFamily="34" charset="0"/>
                <a:cs typeface="Arial" panose="020B0604020202020204" pitchFamily="34" charset="0"/>
              </a:rPr>
              <a:t>caugoias</a:t>
            </a:r>
            <a:r>
              <a:rPr lang="pt-BR" sz="1300" dirty="0" smtClean="0">
                <a:latin typeface="Arial" panose="020B0604020202020204" pitchFamily="34" charset="0"/>
                <a:cs typeface="Arial" panose="020B0604020202020204" pitchFamily="34" charset="0"/>
              </a:rPr>
              <a:t>.</a:t>
            </a:r>
            <a:endParaRPr lang="pt-B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229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m 32">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77568" y="361673"/>
            <a:ext cx="9328432"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4.4 Formação profissional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8"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491816"/>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1"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2"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6">
            <a:extLst>
              <a:ext uri="{FF2B5EF4-FFF2-40B4-BE49-F238E27FC236}">
                <a16:creationId xmlns="" xmlns:a16="http://schemas.microsoft.com/office/drawing/2014/main" id="{3C596D3B-9573-48D8-B79C-07FCB8EA7567}"/>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9">
            <a:extLst>
              <a:ext uri="{FF2B5EF4-FFF2-40B4-BE49-F238E27FC236}">
                <a16:creationId xmlns="" xmlns:a16="http://schemas.microsoft.com/office/drawing/2014/main" id="{72B8E290-4F35-4BAA-9E16-3CABC27DEF01}"/>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12">
            <a:extLst>
              <a:ext uri="{FF2B5EF4-FFF2-40B4-BE49-F238E27FC236}">
                <a16:creationId xmlns="" xmlns:a16="http://schemas.microsoft.com/office/drawing/2014/main" id="{A24AEFF7-4141-4196-A169-78902268DE7B}"/>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8" name="Rectangle 15">
            <a:extLst>
              <a:ext uri="{FF2B5EF4-FFF2-40B4-BE49-F238E27FC236}">
                <a16:creationId xmlns="" xmlns:a16="http://schemas.microsoft.com/office/drawing/2014/main" id="{D677C1D6-844D-4FB8-87C0-82AC043618D3}"/>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18">
            <a:extLst>
              <a:ext uri="{FF2B5EF4-FFF2-40B4-BE49-F238E27FC236}">
                <a16:creationId xmlns="" xmlns:a16="http://schemas.microsoft.com/office/drawing/2014/main" id="{7592D971-4EBE-4AAE-94AD-281CF7B03F3B}"/>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21">
            <a:extLst>
              <a:ext uri="{FF2B5EF4-FFF2-40B4-BE49-F238E27FC236}">
                <a16:creationId xmlns="" xmlns:a16="http://schemas.microsoft.com/office/drawing/2014/main" id="{FB7331D6-35FB-4022-836A-6A5742965198}"/>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1" name="Rectangle 24">
            <a:extLst>
              <a:ext uri="{FF2B5EF4-FFF2-40B4-BE49-F238E27FC236}">
                <a16:creationId xmlns="" xmlns:a16="http://schemas.microsoft.com/office/drawing/2014/main" id="{BC1CF253-5C24-459E-B002-6AD1D9D50312}"/>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3">
            <a:extLst>
              <a:ext uri="{FF2B5EF4-FFF2-40B4-BE49-F238E27FC236}">
                <a16:creationId xmlns="" xmlns:a16="http://schemas.microsoft.com/office/drawing/2014/main" id="{2DE150B8-697D-4483-A6AB-E8E099E81D56}"/>
              </a:ext>
            </a:extLst>
          </p:cNvPr>
          <p:cNvSpPr>
            <a:spLocks noChangeArrowheads="1"/>
          </p:cNvSpPr>
          <p:nvPr/>
        </p:nvSpPr>
        <p:spPr bwMode="auto">
          <a:xfrm flipV="1">
            <a:off x="0" y="491816"/>
            <a:ext cx="6540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3" name="Picture 2" descr="Photo by CAU/GO on December 14, 2020. Nenhuma descrição de foto disponível..">
            <a:extLst>
              <a:ext uri="{FF2B5EF4-FFF2-40B4-BE49-F238E27FC236}">
                <a16:creationId xmlns="" xmlns:a16="http://schemas.microsoft.com/office/drawing/2014/main" id="{A24C0772-C686-469A-9EED-518D5064CD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6395" y="3359693"/>
            <a:ext cx="2733089" cy="273308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6">
            <a:extLst>
              <a:ext uri="{FF2B5EF4-FFF2-40B4-BE49-F238E27FC236}">
                <a16:creationId xmlns="" xmlns:a16="http://schemas.microsoft.com/office/drawing/2014/main" id="{5EF39436-45A8-47CC-A34F-5DC26C976213}"/>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9">
            <a:extLst>
              <a:ext uri="{FF2B5EF4-FFF2-40B4-BE49-F238E27FC236}">
                <a16:creationId xmlns="" xmlns:a16="http://schemas.microsoft.com/office/drawing/2014/main" id="{5C1AD8FA-01FE-4299-B702-D6637C340393}"/>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6" name="Rectangle 12">
            <a:extLst>
              <a:ext uri="{FF2B5EF4-FFF2-40B4-BE49-F238E27FC236}">
                <a16:creationId xmlns="" xmlns:a16="http://schemas.microsoft.com/office/drawing/2014/main" id="{B9BEA85D-C6FA-4531-B55C-A71BAB242FE3}"/>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7" name="Picture 11" descr="Photo by CAU/GO on August 26, 2020. A imagem pode conter: texto.">
            <a:extLst>
              <a:ext uri="{FF2B5EF4-FFF2-40B4-BE49-F238E27FC236}">
                <a16:creationId xmlns="" xmlns:a16="http://schemas.microsoft.com/office/drawing/2014/main" id="{670A2C44-AD82-4D81-A111-97DE0F77CA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969" y="1280699"/>
            <a:ext cx="2789597" cy="278959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5">
            <a:extLst>
              <a:ext uri="{FF2B5EF4-FFF2-40B4-BE49-F238E27FC236}">
                <a16:creationId xmlns="" xmlns:a16="http://schemas.microsoft.com/office/drawing/2014/main" id="{731F0E05-2F3A-42B4-BEB6-3FB2B85435A7}"/>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9" name="Rectangle 18">
            <a:extLst>
              <a:ext uri="{FF2B5EF4-FFF2-40B4-BE49-F238E27FC236}">
                <a16:creationId xmlns="" xmlns:a16="http://schemas.microsoft.com/office/drawing/2014/main" id="{AB05D71A-A35E-4CF2-B20A-019786B61E86}"/>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0" name="Rectangle 21">
            <a:extLst>
              <a:ext uri="{FF2B5EF4-FFF2-40B4-BE49-F238E27FC236}">
                <a16:creationId xmlns="" xmlns:a16="http://schemas.microsoft.com/office/drawing/2014/main" id="{AFCB9002-06DB-40D9-98C0-EF3FBF51E421}"/>
              </a:ext>
            </a:extLst>
          </p:cNvPr>
          <p:cNvSpPr>
            <a:spLocks noChangeArrowheads="1"/>
          </p:cNvSpPr>
          <p:nvPr/>
        </p:nvSpPr>
        <p:spPr bwMode="auto">
          <a:xfrm>
            <a:off x="0" y="745956"/>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1" name="CaixaDeTexto 30">
            <a:extLst>
              <a:ext uri="{FF2B5EF4-FFF2-40B4-BE49-F238E27FC236}">
                <a16:creationId xmlns="" xmlns:a16="http://schemas.microsoft.com/office/drawing/2014/main" id="{9F75FAB4-1055-D243-B51E-3115F113B9BC}"/>
              </a:ext>
            </a:extLst>
          </p:cNvPr>
          <p:cNvSpPr txBox="1"/>
          <p:nvPr/>
        </p:nvSpPr>
        <p:spPr>
          <a:xfrm>
            <a:off x="364544" y="4190612"/>
            <a:ext cx="4327771" cy="2031325"/>
          </a:xfrm>
          <a:prstGeom prst="rect">
            <a:avLst/>
          </a:prstGeom>
          <a:noFill/>
        </p:spPr>
        <p:txBody>
          <a:bodyPr wrap="square" numCol="1" rtlCol="0">
            <a:spAutoFit/>
          </a:bodyPr>
          <a:lstStyle/>
          <a:p>
            <a:pPr algn="just"/>
            <a:r>
              <a:rPr lang="pt-BR" sz="1400" dirty="0">
                <a:latin typeface="Arial" panose="020B0604020202020204" pitchFamily="34" charset="0"/>
                <a:cs typeface="Arial" panose="020B0604020202020204" pitchFamily="34" charset="0"/>
              </a:rPr>
              <a:t>No primeiro semestre de 2020 a aula magna, que já estava organizada e com inscrições abertas, teve que ser cancelada por causa da pandemia. Já no segundo semestre a aula magna do conselho se adaptou à nova realidade e foi virtual. Em setembro, o palestrante Álvaro Puntoni, do Grupo SP, compartilhou na live transmitida por nossas redes sociais sua experiência na Arquitetura e Urbanismo com mais de 1.000 alunos no evento virtual. </a:t>
            </a:r>
          </a:p>
        </p:txBody>
      </p:sp>
      <p:sp>
        <p:nvSpPr>
          <p:cNvPr id="32" name="CaixaDeTexto 31">
            <a:extLst>
              <a:ext uri="{FF2B5EF4-FFF2-40B4-BE49-F238E27FC236}">
                <a16:creationId xmlns="" xmlns:a16="http://schemas.microsoft.com/office/drawing/2014/main" id="{9F75FAB4-1055-D243-B51E-3115F113B9BC}"/>
              </a:ext>
            </a:extLst>
          </p:cNvPr>
          <p:cNvSpPr txBox="1"/>
          <p:nvPr/>
        </p:nvSpPr>
        <p:spPr>
          <a:xfrm>
            <a:off x="5053262" y="1235604"/>
            <a:ext cx="4231875" cy="2031325"/>
          </a:xfrm>
          <a:prstGeom prst="rect">
            <a:avLst/>
          </a:prstGeom>
          <a:noFill/>
        </p:spPr>
        <p:txBody>
          <a:bodyPr wrap="square" numCol="1" rtlCol="0">
            <a:spAutoFit/>
          </a:bodyPr>
          <a:lstStyle/>
          <a:p>
            <a:pPr algn="just"/>
            <a:r>
              <a:rPr lang="pt-BR" sz="1400" dirty="0">
                <a:latin typeface="Arial" panose="020B0604020202020204" pitchFamily="34" charset="0"/>
                <a:cs typeface="Arial" panose="020B0604020202020204" pitchFamily="34" charset="0"/>
              </a:rPr>
              <a:t>Já em dezembro, o arquiteto Lula Gouveia, do Estúdio Superlimão, compartilhou sua experiência em projetos de Arquitetura de Interiores com profissionais da área que assistiram ao evento online. O evento foi parte das comemorações do Dia do Arquiteto e Urbanista em Goiás. O evento contou com a parceria da Associação de Arquitetos de Rio Verde e com a ASBEA Goiás, e foi transmitido ao vivo pelo YouTube.</a:t>
            </a:r>
          </a:p>
        </p:txBody>
      </p:sp>
    </p:spTree>
    <p:extLst>
      <p:ext uri="{BB962C8B-B14F-4D97-AF65-F5344CB8AC3E}">
        <p14:creationId xmlns:p14="http://schemas.microsoft.com/office/powerpoint/2010/main" val="3880397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77568" y="361673"/>
            <a:ext cx="9328432"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4.5 Patrocínio e Apoio Institucional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8"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222184"/>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03508"/>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515879"/>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1"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6">
            <a:extLst>
              <a:ext uri="{FF2B5EF4-FFF2-40B4-BE49-F238E27FC236}">
                <a16:creationId xmlns="" xmlns:a16="http://schemas.microsoft.com/office/drawing/2014/main" id="{3C596D3B-9573-48D8-B79C-07FCB8EA7567}"/>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8" name="Rectangle 9">
            <a:extLst>
              <a:ext uri="{FF2B5EF4-FFF2-40B4-BE49-F238E27FC236}">
                <a16:creationId xmlns="" xmlns:a16="http://schemas.microsoft.com/office/drawing/2014/main" id="{72B8E290-4F35-4BAA-9E16-3CABC27DEF01}"/>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19" name="Picture 8" descr="Photo by CAU/GO on March 16, 2020. A imagem pode conter: 1 pessoa, texto que diz &quot;2020 CAU/ GO Casera INSCREVA Projeto 0 SEU Promova a Arquitetura e Urbanismo em Goiás INSCRIÇÕES fevereiro abril LOCAL: Eurico Viana, Concept Office, andar, Vila Maria José, Goiania HORÁRIO: 10h Saiba mais: caugo.gov.br&quot;.">
            <a:extLst>
              <a:ext uri="{FF2B5EF4-FFF2-40B4-BE49-F238E27FC236}">
                <a16:creationId xmlns="" xmlns:a16="http://schemas.microsoft.com/office/drawing/2014/main" id="{FF1B516C-5CF7-43B4-A072-098839919F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427" y="2741117"/>
            <a:ext cx="3417636" cy="34176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2">
            <a:extLst>
              <a:ext uri="{FF2B5EF4-FFF2-40B4-BE49-F238E27FC236}">
                <a16:creationId xmlns="" xmlns:a16="http://schemas.microsoft.com/office/drawing/2014/main" id="{A24AEFF7-4141-4196-A169-78902268DE7B}"/>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1" name="Rectangle 15">
            <a:extLst>
              <a:ext uri="{FF2B5EF4-FFF2-40B4-BE49-F238E27FC236}">
                <a16:creationId xmlns="" xmlns:a16="http://schemas.microsoft.com/office/drawing/2014/main" id="{D677C1D6-844D-4FB8-87C0-82AC043618D3}"/>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8">
            <a:extLst>
              <a:ext uri="{FF2B5EF4-FFF2-40B4-BE49-F238E27FC236}">
                <a16:creationId xmlns="" xmlns:a16="http://schemas.microsoft.com/office/drawing/2014/main" id="{7592D971-4EBE-4AAE-94AD-281CF7B03F3B}"/>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21">
            <a:extLst>
              <a:ext uri="{FF2B5EF4-FFF2-40B4-BE49-F238E27FC236}">
                <a16:creationId xmlns="" xmlns:a16="http://schemas.microsoft.com/office/drawing/2014/main" id="{FB7331D6-35FB-4022-836A-6A5742965198}"/>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4">
            <a:extLst>
              <a:ext uri="{FF2B5EF4-FFF2-40B4-BE49-F238E27FC236}">
                <a16:creationId xmlns="" xmlns:a16="http://schemas.microsoft.com/office/drawing/2014/main" id="{BC1CF253-5C24-459E-B002-6AD1D9D50312}"/>
              </a:ext>
            </a:extLst>
          </p:cNvPr>
          <p:cNvSpPr>
            <a:spLocks noChangeArrowheads="1"/>
          </p:cNvSpPr>
          <p:nvPr/>
        </p:nvSpPr>
        <p:spPr bwMode="auto">
          <a:xfrm>
            <a:off x="0" y="770019"/>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CaixaDeTexto 24">
            <a:extLst>
              <a:ext uri="{FF2B5EF4-FFF2-40B4-BE49-F238E27FC236}">
                <a16:creationId xmlns="" xmlns:a16="http://schemas.microsoft.com/office/drawing/2014/main" id="{9F75FAB4-1055-D243-B51E-3115F113B9BC}"/>
              </a:ext>
            </a:extLst>
          </p:cNvPr>
          <p:cNvSpPr txBox="1"/>
          <p:nvPr/>
        </p:nvSpPr>
        <p:spPr>
          <a:xfrm>
            <a:off x="547533" y="1248401"/>
            <a:ext cx="3984126" cy="1492716"/>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Para a concessão de Patrocínios para a realização de eventos, publicações e produções sobre arquitetura e urbanismo, </a:t>
            </a:r>
            <a:r>
              <a:rPr lang="pt-BR" sz="1300" dirty="0" smtClean="0">
                <a:latin typeface="Arial" panose="020B0604020202020204" pitchFamily="34" charset="0"/>
                <a:cs typeface="Arial" panose="020B0604020202020204" pitchFamily="34" charset="0"/>
              </a:rPr>
              <a:t>dentro do objetivos de e</a:t>
            </a:r>
            <a:r>
              <a:rPr lang="pt-BR" sz="1300" dirty="0" smtClean="0">
                <a:solidFill>
                  <a:schemeClr val="tx2">
                    <a:lumMod val="50000"/>
                  </a:schemeClr>
                </a:solidFill>
                <a:latin typeface="Arial" panose="020B0604020202020204" pitchFamily="34" charset="0"/>
                <a:cs typeface="Arial" panose="020B0604020202020204" pitchFamily="34" charset="0"/>
              </a:rPr>
              <a:t>stimular </a:t>
            </a:r>
            <a:r>
              <a:rPr lang="pt-BR" sz="1300" dirty="0">
                <a:solidFill>
                  <a:schemeClr val="tx2">
                    <a:lumMod val="50000"/>
                  </a:schemeClr>
                </a:solidFill>
                <a:latin typeface="Arial" panose="020B0604020202020204" pitchFamily="34" charset="0"/>
                <a:cs typeface="Arial" panose="020B0604020202020204" pitchFamily="34" charset="0"/>
              </a:rPr>
              <a:t>o conhecimento, o uso de processos criativos e a difusão das melhores práticas em Arquitetura e </a:t>
            </a:r>
            <a:r>
              <a:rPr lang="pt-BR" sz="1300" dirty="0" smtClean="0">
                <a:solidFill>
                  <a:schemeClr val="tx2">
                    <a:lumMod val="50000"/>
                  </a:schemeClr>
                </a:solidFill>
                <a:latin typeface="Arial" panose="020B0604020202020204" pitchFamily="34" charset="0"/>
                <a:cs typeface="Arial" panose="020B0604020202020204" pitchFamily="34" charset="0"/>
              </a:rPr>
              <a:t>Urbanismo </a:t>
            </a:r>
            <a:r>
              <a:rPr lang="pt-BR" sz="1300" dirty="0" smtClean="0">
                <a:latin typeface="Arial" panose="020B0604020202020204" pitchFamily="34" charset="0"/>
                <a:cs typeface="Arial" panose="020B0604020202020204" pitchFamily="34" charset="0"/>
              </a:rPr>
              <a:t>o </a:t>
            </a:r>
            <a:r>
              <a:rPr lang="pt-BR" sz="1300" dirty="0">
                <a:latin typeface="Arial" panose="020B0604020202020204" pitchFamily="34" charset="0"/>
                <a:cs typeface="Arial" panose="020B0604020202020204" pitchFamily="34" charset="0"/>
              </a:rPr>
              <a:t>CAU/GO lançou o Edital de Chamada Pública nº 03/2020</a:t>
            </a:r>
            <a:r>
              <a:rPr lang="pt-BR" sz="1300" dirty="0" smtClean="0">
                <a:latin typeface="Arial" panose="020B0604020202020204" pitchFamily="34" charset="0"/>
                <a:cs typeface="Arial" panose="020B0604020202020204" pitchFamily="34" charset="0"/>
              </a:rPr>
              <a:t>.</a:t>
            </a:r>
            <a:endParaRPr lang="pt-BR" sz="1300" dirty="0">
              <a:latin typeface="Arial" panose="020B0604020202020204" pitchFamily="34" charset="0"/>
              <a:cs typeface="Arial" panose="020B0604020202020204" pitchFamily="34" charset="0"/>
            </a:endParaRPr>
          </a:p>
        </p:txBody>
      </p:sp>
      <p:sp>
        <p:nvSpPr>
          <p:cNvPr id="26" name="CaixaDeTexto 25">
            <a:extLst>
              <a:ext uri="{FF2B5EF4-FFF2-40B4-BE49-F238E27FC236}">
                <a16:creationId xmlns="" xmlns:a16="http://schemas.microsoft.com/office/drawing/2014/main" id="{9F75FAB4-1055-D243-B51E-3115F113B9BC}"/>
              </a:ext>
            </a:extLst>
          </p:cNvPr>
          <p:cNvSpPr txBox="1"/>
          <p:nvPr/>
        </p:nvSpPr>
        <p:spPr>
          <a:xfrm>
            <a:off x="4962349" y="1246226"/>
            <a:ext cx="4043193" cy="5293757"/>
          </a:xfrm>
          <a:prstGeom prst="rect">
            <a:avLst/>
          </a:prstGeom>
          <a:noFill/>
        </p:spPr>
        <p:txBody>
          <a:bodyPr wrap="square" numCol="1" rtlCol="0">
            <a:spAutoFit/>
          </a:bodyPr>
          <a:lstStyle/>
          <a:p>
            <a:r>
              <a:rPr lang="pt-BR" sz="1300" dirty="0" smtClean="0">
                <a:latin typeface="Arial" panose="020B0604020202020204" pitchFamily="34" charset="0"/>
                <a:cs typeface="Arial" panose="020B0604020202020204" pitchFamily="34" charset="0"/>
              </a:rPr>
              <a:t>O edital está disponível no link </a:t>
            </a:r>
            <a:r>
              <a:rPr lang="pt-BR" sz="1300" dirty="0" smtClean="0">
                <a:latin typeface="Arial" panose="020B0604020202020204" pitchFamily="34" charset="0"/>
                <a:cs typeface="Arial" panose="020B0604020202020204" pitchFamily="34" charset="0"/>
                <a:hlinkClick r:id="rId5"/>
              </a:rPr>
              <a:t>https://transparencia.caugo.gov.br/wp-content/uploads/Edital-de-Chamamento-Publico-no-03-2020-Eventos-Publicacoes-e-Producoes.pdf</a:t>
            </a:r>
            <a:r>
              <a:rPr lang="pt-BR" sz="1300" dirty="0" smtClean="0">
                <a:latin typeface="Arial" panose="020B0604020202020204" pitchFamily="34" charset="0"/>
                <a:cs typeface="Arial" panose="020B0604020202020204" pitchFamily="34" charset="0"/>
              </a:rPr>
              <a:t>.</a:t>
            </a:r>
          </a:p>
          <a:p>
            <a:pPr algn="just"/>
            <a:r>
              <a:rPr lang="pt-BR" sz="1300" dirty="0" smtClean="0">
                <a:latin typeface="Arial" panose="020B0604020202020204" pitchFamily="34" charset="0"/>
                <a:cs typeface="Arial" panose="020B0604020202020204" pitchFamily="34" charset="0"/>
              </a:rPr>
              <a:t>Após a recepção das propostas,  habilitação das instituições pela Comissão Permanente de Licitação - CPL e análise dos projetos pela Comissão de Exercício, Ensino e Formação Profissional - de CEPEF, o CAU/GO aprovou a concessão de patrocínio e a respectiva cota de valor para as seguintes instituições proponentes: </a:t>
            </a:r>
          </a:p>
          <a:p>
            <a:pPr marL="285750" indent="-285750" algn="just">
              <a:buFontTx/>
              <a:buChar char="-"/>
            </a:pPr>
            <a:r>
              <a:rPr lang="pt-BR" sz="1300" dirty="0" err="1" smtClean="0">
                <a:latin typeface="Arial" panose="020B0604020202020204" pitchFamily="34" charset="0"/>
                <a:cs typeface="Arial" panose="020B0604020202020204" pitchFamily="34" charset="0"/>
              </a:rPr>
              <a:t>Elysium</a:t>
            </a:r>
            <a:r>
              <a:rPr lang="pt-BR" sz="1300" dirty="0" smtClean="0">
                <a:latin typeface="Arial" panose="020B0604020202020204" pitchFamily="34" charset="0"/>
                <a:cs typeface="Arial" panose="020B0604020202020204" pitchFamily="34" charset="0"/>
              </a:rPr>
              <a:t> Sociedade Cultural - cota no valor de R$ 25.000,00;</a:t>
            </a:r>
          </a:p>
          <a:p>
            <a:pPr marL="285750" indent="-285750" algn="just">
              <a:buFontTx/>
              <a:buChar char="-"/>
            </a:pPr>
            <a:r>
              <a:rPr lang="pt-BR" sz="1300" dirty="0" smtClean="0">
                <a:latin typeface="Arial" panose="020B0604020202020204" pitchFamily="34" charset="0"/>
                <a:cs typeface="Arial" panose="020B0604020202020204" pitchFamily="34" charset="0"/>
              </a:rPr>
              <a:t>Casa da Cultura Digital - cota no valor de R$ 25.000,00 e;</a:t>
            </a:r>
          </a:p>
          <a:p>
            <a:pPr marL="285750" indent="-285750" algn="just">
              <a:buFontTx/>
              <a:buChar char="-"/>
            </a:pPr>
            <a:r>
              <a:rPr lang="pt-BR" sz="1300" dirty="0" smtClean="0">
                <a:latin typeface="Arial" panose="020B0604020202020204" pitchFamily="34" charset="0"/>
                <a:cs typeface="Arial" panose="020B0604020202020204" pitchFamily="34" charset="0"/>
              </a:rPr>
              <a:t>Laboratório de Urbanismo Colaborativo - cota no valor de R$ 30.000,00. </a:t>
            </a:r>
          </a:p>
          <a:p>
            <a:pPr algn="just"/>
            <a:r>
              <a:rPr lang="pt-BR" sz="1300" dirty="0" smtClean="0">
                <a:latin typeface="Arial" panose="020B0604020202020204" pitchFamily="34" charset="0"/>
                <a:cs typeface="Arial" panose="020B0604020202020204" pitchFamily="34" charset="0"/>
              </a:rPr>
              <a:t>A realização do projetos está prevista para o primeiro semestre de 2021. O maior desafio para a concessão de patrocínios é a divulgação eficiente dos editais para as instituições sem fins lucrativos e capacidade de organização das instituições para participação nos editais. Grande parte das instituições é inabilitada na etapa de apresentação documental junto à CPL.</a:t>
            </a:r>
            <a:endParaRPr lang="pt-B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103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4.6 Acordos e parcerias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6" y="990538"/>
            <a:ext cx="5246878"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CaixaDeTexto 14">
            <a:extLst>
              <a:ext uri="{FF2B5EF4-FFF2-40B4-BE49-F238E27FC236}">
                <a16:creationId xmlns="" xmlns:a16="http://schemas.microsoft.com/office/drawing/2014/main" id="{DDC495DA-4AEA-446D-ABD1-3BA8431E0AB6}"/>
              </a:ext>
            </a:extLst>
          </p:cNvPr>
          <p:cNvSpPr txBox="1"/>
          <p:nvPr/>
        </p:nvSpPr>
        <p:spPr>
          <a:xfrm>
            <a:off x="417147" y="1162602"/>
            <a:ext cx="4310567" cy="5262979"/>
          </a:xfrm>
          <a:prstGeom prst="rect">
            <a:avLst/>
          </a:prstGeom>
          <a:noFill/>
        </p:spPr>
        <p:txBody>
          <a:bodyPr wrap="square" numCol="1" rtlCol="0">
            <a:spAutoFit/>
          </a:bodyPr>
          <a:lstStyle/>
          <a:p>
            <a:pPr algn="just"/>
            <a:r>
              <a:rPr lang="pt-BR" sz="1400" dirty="0">
                <a:latin typeface=" Arial (Corpo)"/>
              </a:rPr>
              <a:t>A Habitação de Interesse Social recebeu especial atenção do CAU/GO em ano da pandemia. Além do tradicional edital de patrocínio de projetos de assistência técnica para elaboração de projetos habitacionais elaborados por instituições sem fins lucrativos, o Conselho também realizou seu primeiro concurso de projetos de ATHIS.</a:t>
            </a:r>
          </a:p>
          <a:p>
            <a:pPr algn="just"/>
            <a:endParaRPr lang="pt-BR" sz="800" dirty="0">
              <a:latin typeface=" Arial (Corpo)"/>
            </a:endParaRPr>
          </a:p>
          <a:p>
            <a:pPr algn="just"/>
            <a:r>
              <a:rPr lang="pt-BR" sz="1400" dirty="0">
                <a:latin typeface=" Arial (Corpo)"/>
              </a:rPr>
              <a:t>Para a seleção dos projetos patrocinados a Comissão de Ensino e Exercício Profissional, que determinou a publicação do edital logo no início do ano, optou por cancelar a chamada pública por causa da pandemia e do fechamento total das atividades no estado. Mais ao final do ano, com o retorno mais significativo das atividades nas instituições, o edital foi republicado em setembro.</a:t>
            </a:r>
          </a:p>
          <a:p>
            <a:pPr algn="just"/>
            <a:endParaRPr lang="pt-BR" sz="800" dirty="0">
              <a:latin typeface=" Arial (Corpo)"/>
            </a:endParaRPr>
          </a:p>
          <a:p>
            <a:pPr algn="just"/>
            <a:r>
              <a:rPr lang="pt-BR" sz="1400" dirty="0">
                <a:latin typeface=" Arial (Corpo)"/>
              </a:rPr>
              <a:t>Através da Chamada Pública de Assistência Técnica em Habitação de Interesse Social nº 04/2020, o Conselho aprovou a concessão de patrocínio e a respectiva cota de valor R$ 30.000,00 para a instituição proponente: Rede de Apoio Habitacional, única instituição com proposta habilitada da seleção de projetos.</a:t>
            </a:r>
            <a:endParaRPr lang="pt-BR" sz="1200" b="0" i="0" dirty="0">
              <a:solidFill>
                <a:srgbClr val="050505"/>
              </a:solidFill>
              <a:effectLst/>
              <a:latin typeface=" Arial (Corpo)"/>
            </a:endParaRPr>
          </a:p>
        </p:txBody>
      </p:sp>
      <p:pic>
        <p:nvPicPr>
          <p:cNvPr id="17" name="Picture 6" descr="ascom@agehab.go.gov.br (@agehab_go) | Twitter">
            <a:extLst>
              <a:ext uri="{FF2B5EF4-FFF2-40B4-BE49-F238E27FC236}">
                <a16:creationId xmlns="" xmlns:a16="http://schemas.microsoft.com/office/drawing/2014/main" id="{8444428F-3F92-4885-9BB6-5F12CE1A05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435" b="19705"/>
          <a:stretch/>
        </p:blipFill>
        <p:spPr bwMode="auto">
          <a:xfrm>
            <a:off x="6065910" y="2885861"/>
            <a:ext cx="2074186" cy="1241624"/>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 xmlns:a16="http://schemas.microsoft.com/office/drawing/2014/main" id="{DDC495DA-4AEA-446D-ABD1-3BA8431E0AB6}"/>
              </a:ext>
            </a:extLst>
          </p:cNvPr>
          <p:cNvSpPr txBox="1"/>
          <p:nvPr/>
        </p:nvSpPr>
        <p:spPr>
          <a:xfrm>
            <a:off x="4953000" y="1162602"/>
            <a:ext cx="4300006" cy="1815882"/>
          </a:xfrm>
          <a:prstGeom prst="rect">
            <a:avLst/>
          </a:prstGeom>
          <a:noFill/>
        </p:spPr>
        <p:txBody>
          <a:bodyPr wrap="square" numCol="1" rtlCol="0">
            <a:spAutoFit/>
          </a:bodyPr>
          <a:lstStyle/>
          <a:p>
            <a:pPr algn="just"/>
            <a:r>
              <a:rPr lang="pt-BR" sz="1400" dirty="0">
                <a:latin typeface=" Arial (Corpo)"/>
              </a:rPr>
              <a:t>A parceria com a Agência Goiana de Habitação - AGEHAB garantiu a elaboração de um edital que selecionou os três melhores projetos de habitação de interesse social para implementação no Setor Vera Cruz, bairro de Goiânia que receberá investimentos da agência para construção das unidades habitacionais. </a:t>
            </a:r>
            <a:r>
              <a:rPr lang="pt-BR" sz="1400" dirty="0" smtClean="0">
                <a:latin typeface=" Arial (Corpo)"/>
              </a:rPr>
              <a:t>Para o concurso foram destinados outros R$ 50.000,00.</a:t>
            </a:r>
            <a:endParaRPr lang="pt-BR" sz="1400" b="0" i="0" dirty="0">
              <a:solidFill>
                <a:srgbClr val="050505"/>
              </a:solidFill>
              <a:effectLst/>
              <a:latin typeface=" Arial (Corpo)"/>
            </a:endParaRPr>
          </a:p>
        </p:txBody>
      </p:sp>
      <p:sp>
        <p:nvSpPr>
          <p:cNvPr id="18" name="CaixaDeTexto 17">
            <a:extLst>
              <a:ext uri="{FF2B5EF4-FFF2-40B4-BE49-F238E27FC236}">
                <a16:creationId xmlns="" xmlns:a16="http://schemas.microsoft.com/office/drawing/2014/main" id="{DDC495DA-4AEA-446D-ABD1-3BA8431E0AB6}"/>
              </a:ext>
            </a:extLst>
          </p:cNvPr>
          <p:cNvSpPr txBox="1"/>
          <p:nvPr/>
        </p:nvSpPr>
        <p:spPr>
          <a:xfrm>
            <a:off x="4953005" y="4075203"/>
            <a:ext cx="4300001" cy="2800767"/>
          </a:xfrm>
          <a:prstGeom prst="rect">
            <a:avLst/>
          </a:prstGeom>
          <a:noFill/>
        </p:spPr>
        <p:txBody>
          <a:bodyPr wrap="square" numCol="1" rtlCol="0">
            <a:spAutoFit/>
          </a:bodyPr>
          <a:lstStyle/>
          <a:p>
            <a:pPr algn="just"/>
            <a:r>
              <a:rPr lang="pt-BR" sz="1400" dirty="0">
                <a:latin typeface=" Arial (Corpo)"/>
              </a:rPr>
              <a:t>Foram 65 projetos inscritos, 3 premiados, 4 menções </a:t>
            </a:r>
            <a:r>
              <a:rPr lang="pt-BR" sz="1400" dirty="0" smtClean="0">
                <a:latin typeface=" Arial (Corpo)"/>
              </a:rPr>
              <a:t>honrosas, sendo que o </a:t>
            </a:r>
            <a:r>
              <a:rPr lang="pt-BR" sz="1400" dirty="0">
                <a:latin typeface=" Arial (Corpo)"/>
              </a:rPr>
              <a:t>projeto arquitetônico fosse entregue para a sociedade no dia 15 de dezembro, Dia do Arquiteto e Urbanista. A realização da licitação para contratação da execução das obras está prevista para 2021 pela AGEHAB e 96 famílias serão beneficiadas com as unidades habitacionais. A AGEHAB foi premiada com o Selo Mérito pelos resultados obtidos com a parceria.</a:t>
            </a:r>
          </a:p>
          <a:p>
            <a:pPr algn="l"/>
            <a:endParaRPr lang="pt-BR" sz="1200" dirty="0">
              <a:solidFill>
                <a:srgbClr val="050505"/>
              </a:solidFill>
              <a:latin typeface="Arial" panose="020B0604020202020204" pitchFamily="34" charset="0"/>
            </a:endParaRPr>
          </a:p>
          <a:p>
            <a:pPr algn="l"/>
            <a:endParaRPr lang="pt-BR" sz="1200" b="1" i="0" dirty="0">
              <a:solidFill>
                <a:srgbClr val="050505"/>
              </a:solidFill>
              <a:effectLst/>
              <a:latin typeface="Arial" panose="020B0604020202020204" pitchFamily="34" charset="0"/>
            </a:endParaRPr>
          </a:p>
          <a:p>
            <a:pPr algn="l"/>
            <a:endParaRPr lang="pt-BR" sz="1200" b="0" i="0" dirty="0">
              <a:solidFill>
                <a:srgbClr val="050505"/>
              </a:solidFill>
              <a:effectLst/>
              <a:latin typeface="Arial" panose="020B0604020202020204" pitchFamily="34" charset="0"/>
            </a:endParaRPr>
          </a:p>
        </p:txBody>
      </p:sp>
    </p:spTree>
    <p:extLst>
      <p:ext uri="{BB962C8B-B14F-4D97-AF65-F5344CB8AC3E}">
        <p14:creationId xmlns:p14="http://schemas.microsoft.com/office/powerpoint/2010/main" val="526943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4.6 Acordos e parcerias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6" y="990538"/>
            <a:ext cx="5246878"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4" name="CaixaDeTexto 13">
            <a:extLst>
              <a:ext uri="{FF2B5EF4-FFF2-40B4-BE49-F238E27FC236}">
                <a16:creationId xmlns="" xmlns:a16="http://schemas.microsoft.com/office/drawing/2014/main" id="{9F75FAB4-1055-D243-B51E-3115F113B9BC}"/>
              </a:ext>
            </a:extLst>
          </p:cNvPr>
          <p:cNvSpPr txBox="1"/>
          <p:nvPr/>
        </p:nvSpPr>
        <p:spPr>
          <a:xfrm>
            <a:off x="5056094" y="1234857"/>
            <a:ext cx="4235824" cy="2677656"/>
          </a:xfrm>
          <a:prstGeom prst="rect">
            <a:avLst/>
          </a:prstGeom>
          <a:noFill/>
        </p:spPr>
        <p:txBody>
          <a:bodyPr wrap="square" numCol="1" rtlCol="0">
            <a:spAutoFit/>
          </a:bodyPr>
          <a:lstStyle/>
          <a:p>
            <a:pPr algn="just"/>
            <a:r>
              <a:rPr lang="pt-BR" sz="1400" dirty="0">
                <a:solidFill>
                  <a:srgbClr val="050505"/>
                </a:solidFill>
                <a:latin typeface="Arial" panose="020B0604020202020204" pitchFamily="34" charset="0"/>
              </a:rPr>
              <a:t>Os problemas do sistema foram apresentados pelo CAU/GO ao MP/GO, que abriu processo de apuração e determinou prazo para tomada de providências quanto ao aprimoramento do sistema. Até dezembro a Prefeitura não realizou todas as melhorias solicitadas pelo Ministério Público e em 2021 o acompanhamento dos desdobramentos deste processo devem continuar por parte do CAU/GO. </a:t>
            </a:r>
            <a:r>
              <a:rPr lang="pt-BR" sz="1400" dirty="0">
                <a:solidFill>
                  <a:srgbClr val="050505"/>
                </a:solidFill>
                <a:latin typeface="Arial" panose="020B0604020202020204" pitchFamily="34" charset="0"/>
                <a:hlinkClick r:id="rId4"/>
              </a:rPr>
              <a:t>https://www.caugo.gov.br/alvara-facil-em-reuniao-seplanh-anuncia-melhorias-e-se-compromete-com-maior-divulgacao</a:t>
            </a:r>
            <a:r>
              <a:rPr lang="pt-BR" sz="1400" dirty="0" smtClean="0">
                <a:solidFill>
                  <a:srgbClr val="050505"/>
                </a:solidFill>
                <a:latin typeface="Arial" panose="020B0604020202020204" pitchFamily="34" charset="0"/>
                <a:hlinkClick r:id="rId4"/>
              </a:rPr>
              <a:t>/</a:t>
            </a:r>
            <a:endParaRPr lang="pt-BR" sz="1400" dirty="0" smtClean="0">
              <a:solidFill>
                <a:srgbClr val="050505"/>
              </a:solidFill>
              <a:latin typeface="Arial" panose="020B0604020202020204" pitchFamily="34" charset="0"/>
            </a:endParaRPr>
          </a:p>
          <a:p>
            <a:pPr algn="just"/>
            <a:endParaRPr lang="pt-BR" sz="1400" dirty="0">
              <a:solidFill>
                <a:srgbClr val="202124"/>
              </a:solidFill>
              <a:latin typeface="arial" panose="020B0604020202020204" pitchFamily="34" charset="0"/>
            </a:endParaRPr>
          </a:p>
        </p:txBody>
      </p:sp>
      <p:sp>
        <p:nvSpPr>
          <p:cNvPr id="19" name="CaixaDeTexto 18">
            <a:extLst>
              <a:ext uri="{FF2B5EF4-FFF2-40B4-BE49-F238E27FC236}">
                <a16:creationId xmlns="" xmlns:a16="http://schemas.microsoft.com/office/drawing/2014/main" id="{9F75FAB4-1055-D243-B51E-3115F113B9BC}"/>
              </a:ext>
            </a:extLst>
          </p:cNvPr>
          <p:cNvSpPr txBox="1"/>
          <p:nvPr/>
        </p:nvSpPr>
        <p:spPr>
          <a:xfrm>
            <a:off x="635752" y="1234857"/>
            <a:ext cx="3969806" cy="1384995"/>
          </a:xfrm>
          <a:prstGeom prst="rect">
            <a:avLst/>
          </a:prstGeom>
          <a:noFill/>
        </p:spPr>
        <p:txBody>
          <a:bodyPr wrap="square" numCol="1" rtlCol="0">
            <a:spAutoFit/>
          </a:bodyPr>
          <a:lstStyle/>
          <a:p>
            <a:pPr algn="just"/>
            <a:r>
              <a:rPr lang="pt-BR" sz="1400" dirty="0">
                <a:solidFill>
                  <a:srgbClr val="050505"/>
                </a:solidFill>
                <a:latin typeface="Arial" panose="020B0604020202020204" pitchFamily="34" charset="0"/>
              </a:rPr>
              <a:t>A importante parceria com MP/GO – MINITÉRIO PÚBLICO DO ESTADO DE GOIÁS teve dois principais temas de ações das partes: o sistema de aprovação de projetos implementado pela Prefeitura de Goiânia e a Revisão do Plano Diretor da capital.</a:t>
            </a:r>
            <a:endParaRPr lang="pt-BR" sz="1200" b="0" i="0" dirty="0">
              <a:solidFill>
                <a:srgbClr val="050505"/>
              </a:solidFill>
              <a:effectLst/>
              <a:latin typeface="Arial" panose="020B0604020202020204" pitchFamily="34" charset="0"/>
            </a:endParaRPr>
          </a:p>
        </p:txBody>
      </p:sp>
      <p:pic>
        <p:nvPicPr>
          <p:cNvPr id="20" name="Picture 8" descr="Ministério Público de Goiás (MP-GO) abre concurso em 2016 para promotor!  Inicial de R$ 24.818,91!">
            <a:extLst>
              <a:ext uri="{FF2B5EF4-FFF2-40B4-BE49-F238E27FC236}">
                <a16:creationId xmlns="" xmlns:a16="http://schemas.microsoft.com/office/drawing/2014/main" id="{82CC151A-A826-44F7-8672-74AE56298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372" y="2799039"/>
            <a:ext cx="1762331" cy="883945"/>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 xmlns:a16="http://schemas.microsoft.com/office/drawing/2014/main" id="{9F75FAB4-1055-D243-B51E-3115F113B9BC}"/>
              </a:ext>
            </a:extLst>
          </p:cNvPr>
          <p:cNvSpPr txBox="1"/>
          <p:nvPr/>
        </p:nvSpPr>
        <p:spPr>
          <a:xfrm>
            <a:off x="691705" y="3850303"/>
            <a:ext cx="3874095" cy="2462213"/>
          </a:xfrm>
          <a:prstGeom prst="rect">
            <a:avLst/>
          </a:prstGeom>
          <a:noFill/>
        </p:spPr>
        <p:txBody>
          <a:bodyPr wrap="square" numCol="1" rtlCol="0">
            <a:spAutoFit/>
          </a:bodyPr>
          <a:lstStyle/>
          <a:p>
            <a:pPr algn="just"/>
            <a:r>
              <a:rPr lang="pt-BR" sz="1400" dirty="0">
                <a:solidFill>
                  <a:srgbClr val="050505"/>
                </a:solidFill>
                <a:latin typeface="Arial" panose="020B0604020202020204" pitchFamily="34" charset="0"/>
              </a:rPr>
              <a:t>Os sistemas denominados “Alvará Fácil” e “Alvará Mais Fácil” causaram grandes dificuldades aos profissionais pois, apesar de significar um grande avanço no processo de aprovação de projetos da cidade, ainda precisa de melhorias e aprimoramento para funcionar de forma eficiente. Os conflitos no uso do sistema foram inicialmente identificados por profissionais e pela Associação Brasileira de Escritórios de Arquitetura – ASBEA/GO.</a:t>
            </a:r>
            <a:endParaRPr lang="pt-BR" sz="1200" b="0" i="0" dirty="0">
              <a:solidFill>
                <a:srgbClr val="050505"/>
              </a:solidFill>
              <a:effectLst/>
              <a:latin typeface="Arial" panose="020B0604020202020204" pitchFamily="34" charset="0"/>
            </a:endParaRPr>
          </a:p>
        </p:txBody>
      </p:sp>
      <p:pic>
        <p:nvPicPr>
          <p:cNvPr id="22" name="Picture 2" descr="https://www.caugo.gov.br/wp-content/uploads/2019/08/Reuniao-Alvara-Facil_28ago2019-1024x7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6838" y="3697070"/>
            <a:ext cx="2934596" cy="2200947"/>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 xmlns:a16="http://schemas.microsoft.com/office/drawing/2014/main" id="{DDC495DA-4AEA-446D-ABD1-3BA8431E0AB6}"/>
              </a:ext>
            </a:extLst>
          </p:cNvPr>
          <p:cNvSpPr txBox="1"/>
          <p:nvPr/>
        </p:nvSpPr>
        <p:spPr>
          <a:xfrm>
            <a:off x="5722361" y="5881629"/>
            <a:ext cx="3139439" cy="430887"/>
          </a:xfrm>
          <a:prstGeom prst="rect">
            <a:avLst/>
          </a:prstGeom>
          <a:noFill/>
        </p:spPr>
        <p:txBody>
          <a:bodyPr wrap="square" numCol="1" rtlCol="0">
            <a:spAutoFit/>
          </a:bodyPr>
          <a:lstStyle/>
          <a:p>
            <a:r>
              <a:rPr lang="pt-BR" sz="1100" dirty="0">
                <a:latin typeface="Arial" panose="020B0604020202020204" pitchFamily="34" charset="0"/>
                <a:cs typeface="Arial" panose="020B0604020202020204" pitchFamily="34" charset="0"/>
              </a:rPr>
              <a:t>Reunião entre representantes do MP/GO, CAU/GO e Prefeitura de Goiânia.</a:t>
            </a:r>
          </a:p>
        </p:txBody>
      </p:sp>
    </p:spTree>
    <p:extLst>
      <p:ext uri="{BB962C8B-B14F-4D97-AF65-F5344CB8AC3E}">
        <p14:creationId xmlns:p14="http://schemas.microsoft.com/office/powerpoint/2010/main" val="855618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84425" y="388305"/>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4.6 Acordos e parcerias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a:off x="600539" y="1017072"/>
            <a:ext cx="8807788"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1" name="CaixaDeTexto 10">
            <a:extLst>
              <a:ext uri="{FF2B5EF4-FFF2-40B4-BE49-F238E27FC236}">
                <a16:creationId xmlns="" xmlns:a16="http://schemas.microsoft.com/office/drawing/2014/main" id="{9F75FAB4-1055-D243-B51E-3115F113B9BC}"/>
              </a:ext>
            </a:extLst>
          </p:cNvPr>
          <p:cNvSpPr txBox="1"/>
          <p:nvPr/>
        </p:nvSpPr>
        <p:spPr>
          <a:xfrm>
            <a:off x="647638" y="1143208"/>
            <a:ext cx="3975216" cy="3108543"/>
          </a:xfrm>
          <a:prstGeom prst="rect">
            <a:avLst/>
          </a:prstGeom>
          <a:noFill/>
        </p:spPr>
        <p:txBody>
          <a:bodyPr wrap="square" numCol="1" rtlCol="0">
            <a:spAutoFit/>
          </a:bodyPr>
          <a:lstStyle/>
          <a:p>
            <a:pPr algn="just"/>
            <a:r>
              <a:rPr lang="pt-BR" sz="1400" dirty="0" smtClean="0">
                <a:solidFill>
                  <a:srgbClr val="050505"/>
                </a:solidFill>
                <a:latin typeface="Arial" panose="020B0604020202020204" pitchFamily="34" charset="0"/>
              </a:rPr>
              <a:t>Dentro do projeto de gestão estratégica, a </a:t>
            </a:r>
            <a:r>
              <a:rPr lang="pt-BR" sz="1400" dirty="0">
                <a:solidFill>
                  <a:srgbClr val="050505"/>
                </a:solidFill>
                <a:latin typeface="Arial" panose="020B0604020202020204" pitchFamily="34" charset="0"/>
              </a:rPr>
              <a:t>parceria com o SEBRAE – </a:t>
            </a:r>
            <a:r>
              <a:rPr lang="pt-BR" sz="1400" i="0" dirty="0">
                <a:solidFill>
                  <a:srgbClr val="202124"/>
                </a:solidFill>
                <a:effectLst/>
                <a:latin typeface="arial" panose="020B0604020202020204" pitchFamily="34" charset="0"/>
              </a:rPr>
              <a:t>Serviço Brasileiro de Apoio às Micro e Pequenas Empresas Foi efetivada através da aprovação conjunta de um plano de capacitações e ações de apoio ao empreendedorismo dos arquitetos e à gestão dos escritórios para 2020.</a:t>
            </a:r>
          </a:p>
          <a:p>
            <a:pPr algn="just"/>
            <a:endParaRPr lang="pt-BR" sz="1400" dirty="0">
              <a:solidFill>
                <a:srgbClr val="202124"/>
              </a:solidFill>
              <a:latin typeface="arial" panose="020B0604020202020204" pitchFamily="34" charset="0"/>
            </a:endParaRPr>
          </a:p>
          <a:p>
            <a:pPr algn="just"/>
            <a:r>
              <a:rPr lang="pt-BR" sz="1400" dirty="0">
                <a:solidFill>
                  <a:srgbClr val="202124"/>
                </a:solidFill>
                <a:latin typeface="arial" panose="020B0604020202020204" pitchFamily="34" charset="0"/>
              </a:rPr>
              <a:t>Mas com o início da pandemia os cursos e oficinas foram suspensos pelo SEBRAE e o mesmo não ofertou as qualificações de forma virtual durante o ano. O plano de ação foi suspenso sem que nenhuma capacitação tivesse sido realizada. </a:t>
            </a:r>
            <a:endParaRPr lang="pt-BR" sz="1200" b="0" i="0" dirty="0">
              <a:solidFill>
                <a:srgbClr val="050505"/>
              </a:solidFill>
              <a:effectLst/>
              <a:latin typeface="Arial" panose="020B0604020202020204" pitchFamily="34" charset="0"/>
            </a:endParaRPr>
          </a:p>
        </p:txBody>
      </p:sp>
      <p:sp>
        <p:nvSpPr>
          <p:cNvPr id="12" name="CaixaDeTexto 11">
            <a:extLst>
              <a:ext uri="{FF2B5EF4-FFF2-40B4-BE49-F238E27FC236}">
                <a16:creationId xmlns="" xmlns:a16="http://schemas.microsoft.com/office/drawing/2014/main" id="{DDC495DA-4AEA-446D-ABD1-3BA8431E0AB6}"/>
              </a:ext>
            </a:extLst>
          </p:cNvPr>
          <p:cNvSpPr txBox="1"/>
          <p:nvPr/>
        </p:nvSpPr>
        <p:spPr>
          <a:xfrm>
            <a:off x="5156884" y="1116314"/>
            <a:ext cx="3657572" cy="1754326"/>
          </a:xfrm>
          <a:prstGeom prst="rect">
            <a:avLst/>
          </a:prstGeom>
          <a:noFill/>
        </p:spPr>
        <p:txBody>
          <a:bodyPr wrap="square" numCol="1" rtlCol="0">
            <a:spAutoFit/>
          </a:bodyPr>
          <a:lstStyle/>
          <a:p>
            <a:pPr algn="l"/>
            <a:endParaRPr lang="pt-BR" sz="1200" i="0" dirty="0">
              <a:solidFill>
                <a:srgbClr val="050505"/>
              </a:solidFill>
              <a:effectLst/>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1" dirty="0">
              <a:solidFill>
                <a:srgbClr val="050505"/>
              </a:solidFill>
              <a:latin typeface="Arial" panose="020B0604020202020204" pitchFamily="34" charset="0"/>
            </a:endParaRPr>
          </a:p>
          <a:p>
            <a:pPr algn="l"/>
            <a:endParaRPr lang="pt-BR" sz="1200" b="0" i="0" dirty="0">
              <a:solidFill>
                <a:srgbClr val="050505"/>
              </a:solidFill>
              <a:effectLst/>
              <a:latin typeface="Arial" panose="020B0604020202020204" pitchFamily="34" charset="0"/>
            </a:endParaRPr>
          </a:p>
        </p:txBody>
      </p:sp>
      <p:pic>
        <p:nvPicPr>
          <p:cNvPr id="13" name="Picture 4" descr="Sebrae Aqui de Dracena realiza 1.178 atendimentos em 2019 – Portal Regional  – Portal de Notícias de Dracena">
            <a:extLst>
              <a:ext uri="{FF2B5EF4-FFF2-40B4-BE49-F238E27FC236}">
                <a16:creationId xmlns="" xmlns:a16="http://schemas.microsoft.com/office/drawing/2014/main" id="{1440F957-6023-4FA0-8D25-DB9E17E286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40" t="14292" r="20311" b="27205"/>
          <a:stretch/>
        </p:blipFill>
        <p:spPr bwMode="auto">
          <a:xfrm>
            <a:off x="1475766" y="4132483"/>
            <a:ext cx="2060812" cy="1050877"/>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 xmlns:a16="http://schemas.microsoft.com/office/drawing/2014/main" id="{9F75FAB4-1055-D243-B51E-3115F113B9BC}"/>
              </a:ext>
            </a:extLst>
          </p:cNvPr>
          <p:cNvSpPr txBox="1"/>
          <p:nvPr/>
        </p:nvSpPr>
        <p:spPr>
          <a:xfrm>
            <a:off x="5270492" y="1116314"/>
            <a:ext cx="4077994" cy="1815882"/>
          </a:xfrm>
          <a:prstGeom prst="rect">
            <a:avLst/>
          </a:prstGeom>
          <a:noFill/>
        </p:spPr>
        <p:txBody>
          <a:bodyPr wrap="square" numCol="1" rtlCol="0">
            <a:spAutoFit/>
          </a:bodyPr>
          <a:lstStyle/>
          <a:p>
            <a:pPr algn="just"/>
            <a:r>
              <a:rPr lang="pt-BR" sz="1400" dirty="0" smtClean="0">
                <a:solidFill>
                  <a:srgbClr val="050505"/>
                </a:solidFill>
                <a:latin typeface="Arial" panose="020B0604020202020204" pitchFamily="34" charset="0"/>
              </a:rPr>
              <a:t>No mesmo projeto de ampliação das parcerias para racionalização da atuação do conselho, a </a:t>
            </a:r>
            <a:r>
              <a:rPr lang="pt-BR" sz="1400" dirty="0">
                <a:solidFill>
                  <a:srgbClr val="050505"/>
                </a:solidFill>
                <a:latin typeface="Arial" panose="020B0604020202020204" pitchFamily="34" charset="0"/>
              </a:rPr>
              <a:t>parceria com o CREA/GO – Conselho de Engenharia e Agronomia do Estado de Goiás possibilitou a troca de informações sobre os processos de fiscalização dos conselhos e a racionalização dos trabalhos, evitando processos perdidos.</a:t>
            </a:r>
            <a:endParaRPr lang="pt-BR" sz="1200" b="0" i="0" dirty="0">
              <a:solidFill>
                <a:srgbClr val="050505"/>
              </a:solidFill>
              <a:effectLst/>
              <a:latin typeface="Arial" panose="020B0604020202020204" pitchFamily="34" charset="0"/>
            </a:endParaRPr>
          </a:p>
        </p:txBody>
      </p:sp>
      <p:sp>
        <p:nvSpPr>
          <p:cNvPr id="16" name="CaixaDeTexto 15">
            <a:extLst>
              <a:ext uri="{FF2B5EF4-FFF2-40B4-BE49-F238E27FC236}">
                <a16:creationId xmlns="" xmlns:a16="http://schemas.microsoft.com/office/drawing/2014/main" id="{9F75FAB4-1055-D243-B51E-3115F113B9BC}"/>
              </a:ext>
            </a:extLst>
          </p:cNvPr>
          <p:cNvSpPr txBox="1"/>
          <p:nvPr/>
        </p:nvSpPr>
        <p:spPr>
          <a:xfrm>
            <a:off x="647638" y="5249620"/>
            <a:ext cx="3975216" cy="954107"/>
          </a:xfrm>
          <a:prstGeom prst="rect">
            <a:avLst/>
          </a:prstGeom>
          <a:noFill/>
        </p:spPr>
        <p:txBody>
          <a:bodyPr wrap="square" numCol="1" rtlCol="0">
            <a:spAutoFit/>
          </a:bodyPr>
          <a:lstStyle/>
          <a:p>
            <a:pPr algn="just"/>
            <a:r>
              <a:rPr lang="pt-BR" sz="1400" dirty="0">
                <a:solidFill>
                  <a:srgbClr val="202124"/>
                </a:solidFill>
                <a:latin typeface="arial" panose="020B0604020202020204" pitchFamily="34" charset="0"/>
              </a:rPr>
              <a:t>Ao final do ano a parceria foi renovada e iniciadas as discussões sobre um novo plano para 2021, mesmo que seja efetivado de forma virtual.</a:t>
            </a:r>
            <a:endParaRPr lang="pt-BR" sz="1400" dirty="0">
              <a:solidFill>
                <a:srgbClr val="050505"/>
              </a:solidFill>
              <a:latin typeface="Arial" panose="020B0604020202020204" pitchFamily="34" charset="0"/>
            </a:endParaRPr>
          </a:p>
        </p:txBody>
      </p:sp>
      <p:sp>
        <p:nvSpPr>
          <p:cNvPr id="17" name="CaixaDeTexto 16">
            <a:extLst>
              <a:ext uri="{FF2B5EF4-FFF2-40B4-BE49-F238E27FC236}">
                <a16:creationId xmlns="" xmlns:a16="http://schemas.microsoft.com/office/drawing/2014/main" id="{9F75FAB4-1055-D243-B51E-3115F113B9BC}"/>
              </a:ext>
            </a:extLst>
          </p:cNvPr>
          <p:cNvSpPr txBox="1"/>
          <p:nvPr/>
        </p:nvSpPr>
        <p:spPr>
          <a:xfrm>
            <a:off x="5222399" y="4754656"/>
            <a:ext cx="4174179" cy="1600438"/>
          </a:xfrm>
          <a:prstGeom prst="rect">
            <a:avLst/>
          </a:prstGeom>
          <a:noFill/>
        </p:spPr>
        <p:txBody>
          <a:bodyPr wrap="square" numCol="1" rtlCol="0">
            <a:spAutoFit/>
          </a:bodyPr>
          <a:lstStyle/>
          <a:p>
            <a:pPr algn="just"/>
            <a:r>
              <a:rPr lang="pt-BR" sz="1400" dirty="0">
                <a:solidFill>
                  <a:srgbClr val="050505"/>
                </a:solidFill>
                <a:latin typeface="Arial" panose="020B0604020202020204" pitchFamily="34" charset="0"/>
              </a:rPr>
              <a:t>Para 2021 o desafio é aprimorar a parceria através da troca de acessos aos sistemas de informação para que a busca por informações sobre profissionais e registros de responsabilidade técnica seja mais </a:t>
            </a:r>
            <a:r>
              <a:rPr lang="pt-BR" sz="1400" dirty="0" smtClean="0">
                <a:solidFill>
                  <a:srgbClr val="050505"/>
                </a:solidFill>
                <a:latin typeface="Arial" panose="020B0604020202020204" pitchFamily="34" charset="0"/>
              </a:rPr>
              <a:t>ágil. Em </a:t>
            </a:r>
            <a:r>
              <a:rPr lang="pt-BR" sz="1400" dirty="0">
                <a:solidFill>
                  <a:srgbClr val="050505"/>
                </a:solidFill>
                <a:latin typeface="Arial" panose="020B0604020202020204" pitchFamily="34" charset="0"/>
              </a:rPr>
              <a:t>dezembro foi assinado o aditivo do termo de cooperação técnica vigente estendendo a parceria para a nova gestão.</a:t>
            </a:r>
            <a:endParaRPr lang="pt-BR" sz="1200" b="0" i="0" dirty="0">
              <a:solidFill>
                <a:srgbClr val="050505"/>
              </a:solidFill>
              <a:effectLst/>
              <a:latin typeface="Arial" panose="020B0604020202020204" pitchFamily="34" charset="0"/>
            </a:endParaRPr>
          </a:p>
        </p:txBody>
      </p:sp>
      <p:pic>
        <p:nvPicPr>
          <p:cNvPr id="18" name="Picture 2" descr="Crea-GO (@creagoias) | Twitter">
            <a:extLst>
              <a:ext uri="{FF2B5EF4-FFF2-40B4-BE49-F238E27FC236}">
                <a16:creationId xmlns="" xmlns:a16="http://schemas.microsoft.com/office/drawing/2014/main" id="{FDCD5722-D848-4045-A0D2-0F71968CC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147" y="2749239"/>
            <a:ext cx="1908682" cy="190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16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stretch>
            <a:fillRect/>
          </a:stretch>
        </p:blipFill>
        <p:spPr>
          <a:xfrm>
            <a:off x="0" y="0"/>
            <a:ext cx="9906000" cy="6858000"/>
          </a:xfrm>
          <a:prstGeom prst="rect">
            <a:avLst/>
          </a:prstGeom>
        </p:spPr>
      </p:pic>
      <p:sp>
        <p:nvSpPr>
          <p:cNvPr id="38" name="Título 4"/>
          <p:cNvSpPr>
            <a:spLocks noGrp="1"/>
          </p:cNvSpPr>
          <p:nvPr>
            <p:ph type="title"/>
          </p:nvPr>
        </p:nvSpPr>
        <p:spPr>
          <a:xfrm>
            <a:off x="457237" y="376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4.7 Comunicação</a:t>
            </a:r>
          </a:p>
        </p:txBody>
      </p:sp>
      <p:sp>
        <p:nvSpPr>
          <p:cNvPr id="39" name="objeto 7" descr="Retângulo bege"/>
          <p:cNvSpPr/>
          <p:nvPr/>
        </p:nvSpPr>
        <p:spPr bwMode="white">
          <a:xfrm>
            <a:off x="457237" y="1047541"/>
            <a:ext cx="8955703"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grpSp>
        <p:nvGrpSpPr>
          <p:cNvPr id="6" name="Grupo 5"/>
          <p:cNvGrpSpPr/>
          <p:nvPr/>
        </p:nvGrpSpPr>
        <p:grpSpPr>
          <a:xfrm>
            <a:off x="3274695" y="3974465"/>
            <a:ext cx="3204845" cy="2279015"/>
            <a:chOff x="304800" y="4060864"/>
            <a:chExt cx="3419021" cy="2214588"/>
          </a:xfrm>
          <a:effectLst>
            <a:outerShdw blurRad="50800" dist="38100" dir="2700000" algn="tl" rotWithShape="0">
              <a:prstClr val="black">
                <a:alpha val="20000"/>
              </a:prstClr>
            </a:outerShdw>
          </a:effectLst>
        </p:grpSpPr>
        <p:sp>
          <p:nvSpPr>
            <p:cNvPr id="8" name="Retângulo 7"/>
            <p:cNvSpPr/>
            <p:nvPr/>
          </p:nvSpPr>
          <p:spPr>
            <a:xfrm>
              <a:off x="304800" y="4060864"/>
              <a:ext cx="3419021" cy="2214588"/>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3600" b="1" dirty="0">
                <a:solidFill>
                  <a:prstClr val="white"/>
                </a:solidFill>
                <a:latin typeface="Century Gothic"/>
              </a:endParaRPr>
            </a:p>
          </p:txBody>
        </p:sp>
        <p:sp>
          <p:nvSpPr>
            <p:cNvPr id="10" name="Retângulo 9"/>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455F51">
                      <a:lumMod val="50000"/>
                    </a:srgbClr>
                  </a:solidFill>
                  <a:latin typeface="Arial" panose="020B0604020202020204" pitchFamily="34" charset="0"/>
                  <a:cs typeface="Arial" panose="020B0604020202020204" pitchFamily="34" charset="0"/>
                </a:rPr>
                <a:t>INDICADORES</a:t>
              </a:r>
            </a:p>
          </p:txBody>
        </p:sp>
      </p:grpSp>
      <p:grpSp>
        <p:nvGrpSpPr>
          <p:cNvPr id="11" name="Grupo 10"/>
          <p:cNvGrpSpPr/>
          <p:nvPr/>
        </p:nvGrpSpPr>
        <p:grpSpPr>
          <a:xfrm>
            <a:off x="109237" y="3974302"/>
            <a:ext cx="2966820" cy="2278380"/>
            <a:chOff x="304800" y="4060864"/>
            <a:chExt cx="3419021" cy="2623116"/>
          </a:xfrm>
          <a:effectLst>
            <a:outerShdw blurRad="50800" dist="38100" dir="2700000" algn="tl" rotWithShape="0">
              <a:prstClr val="black">
                <a:alpha val="20000"/>
              </a:prstClr>
            </a:outerShdw>
          </a:effectLst>
        </p:grpSpPr>
        <p:sp>
          <p:nvSpPr>
            <p:cNvPr id="12" name="Retângulo 11"/>
            <p:cNvSpPr/>
            <p:nvPr/>
          </p:nvSpPr>
          <p:spPr>
            <a:xfrm>
              <a:off x="304800" y="4060864"/>
              <a:ext cx="3418906" cy="262311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rgbClr val="455F51">
                    <a:lumMod val="50000"/>
                  </a:srgbClr>
                </a:solidFill>
                <a:latin typeface="Arial" panose="020B0604020202020204" pitchFamily="34" charset="0"/>
                <a:cs typeface="Arial" panose="020B0604020202020204" pitchFamily="34" charset="0"/>
              </a:endParaRPr>
            </a:p>
            <a:p>
              <a:pPr algn="ctr"/>
              <a:r>
                <a:rPr lang="pt-BR" b="1" dirty="0">
                  <a:solidFill>
                    <a:schemeClr val="tx1"/>
                  </a:solidFill>
                  <a:latin typeface="Arial" panose="020B0604020202020204" pitchFamily="34" charset="0"/>
                  <a:cs typeface="Arial" panose="020B0604020202020204" pitchFamily="34" charset="0"/>
                  <a:sym typeface="+mn-ea"/>
                </a:rPr>
                <a:t>Assegurar a eficácia no relacionamento e comunicação com os profissionais e a sociedade</a:t>
              </a:r>
              <a:endParaRPr lang="pt-BR" b="1" dirty="0">
                <a:solidFill>
                  <a:srgbClr val="455F51">
                    <a:lumMod val="50000"/>
                  </a:srgbClr>
                </a:solidFill>
                <a:latin typeface="Arial" panose="020B0604020202020204" pitchFamily="34" charset="0"/>
                <a:cs typeface="Arial" panose="020B0604020202020204" pitchFamily="34" charset="0"/>
                <a:sym typeface="+mn-ea"/>
              </a:endParaRPr>
            </a:p>
          </p:txBody>
        </p:sp>
        <p:sp>
          <p:nvSpPr>
            <p:cNvPr id="13" name="Retângulo 12"/>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455F51">
                      <a:lumMod val="50000"/>
                    </a:srgbClr>
                  </a:solidFill>
                  <a:latin typeface="Arial" panose="020B0604020202020204" pitchFamily="34" charset="0"/>
                  <a:cs typeface="Arial" panose="020B0604020202020204" pitchFamily="34" charset="0"/>
                </a:rPr>
                <a:t>OBJETIVO</a:t>
              </a:r>
            </a:p>
          </p:txBody>
        </p:sp>
      </p:grpSp>
      <p:grpSp>
        <p:nvGrpSpPr>
          <p:cNvPr id="14" name="Grupo 13"/>
          <p:cNvGrpSpPr/>
          <p:nvPr/>
        </p:nvGrpSpPr>
        <p:grpSpPr>
          <a:xfrm>
            <a:off x="109237" y="1490620"/>
            <a:ext cx="2966820" cy="1923542"/>
            <a:chOff x="304800" y="1577182"/>
            <a:chExt cx="3419021" cy="2214588"/>
          </a:xfrm>
          <a:effectLst>
            <a:outerShdw blurRad="50800" dist="38100" dir="5400000" algn="t" rotWithShape="0">
              <a:prstClr val="black">
                <a:alpha val="20000"/>
              </a:prstClr>
            </a:outerShdw>
          </a:effectLst>
        </p:grpSpPr>
        <p:sp>
          <p:nvSpPr>
            <p:cNvPr id="15" name="Retângulo 14"/>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prstClr val="white"/>
                  </a:solidFill>
                  <a:latin typeface="Arial" panose="020B0604020202020204" pitchFamily="34" charset="0"/>
                  <a:cs typeface="Arial" panose="020B0604020202020204" pitchFamily="34" charset="0"/>
                </a:rPr>
                <a:t>R$ </a:t>
              </a:r>
              <a:r>
                <a:rPr lang="pt-BR" sz="3600" dirty="0">
                  <a:latin typeface="Arial" panose="020B0604020202020204" pitchFamily="34" charset="0"/>
                  <a:cs typeface="Arial" panose="020B0604020202020204" pitchFamily="34" charset="0"/>
                </a:rPr>
                <a:t>259.314</a:t>
              </a:r>
              <a:endParaRPr lang="pt-BR" sz="3400" b="1" dirty="0">
                <a:solidFill>
                  <a:prstClr val="white"/>
                </a:solidFill>
                <a:latin typeface="Arial" panose="020B0604020202020204" pitchFamily="34" charset="0"/>
                <a:cs typeface="Arial" panose="020B0604020202020204" pitchFamily="34" charset="0"/>
              </a:endParaRPr>
            </a:p>
          </p:txBody>
        </p:sp>
        <p:sp>
          <p:nvSpPr>
            <p:cNvPr id="16" name="Retângulo 15"/>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549E39">
                      <a:lumMod val="75000"/>
                    </a:srgbClr>
                  </a:solidFill>
                  <a:latin typeface="Arial" panose="020B0604020202020204" pitchFamily="34" charset="0"/>
                  <a:cs typeface="Arial" panose="020B0604020202020204" pitchFamily="34" charset="0"/>
                </a:rPr>
                <a:t>INVESTIMENTO REALIZADO</a:t>
              </a:r>
            </a:p>
          </p:txBody>
        </p:sp>
      </p:grpSp>
      <p:sp>
        <p:nvSpPr>
          <p:cNvPr id="17" name="Oval 5"/>
          <p:cNvSpPr/>
          <p:nvPr/>
        </p:nvSpPr>
        <p:spPr>
          <a:xfrm>
            <a:off x="1341571" y="1265469"/>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grpSp>
        <p:nvGrpSpPr>
          <p:cNvPr id="18" name="Grupo 17"/>
          <p:cNvGrpSpPr/>
          <p:nvPr/>
        </p:nvGrpSpPr>
        <p:grpSpPr>
          <a:xfrm>
            <a:off x="3275066" y="1505095"/>
            <a:ext cx="3204594" cy="1929562"/>
            <a:chOff x="304800" y="1577182"/>
            <a:chExt cx="3419021" cy="2214588"/>
          </a:xfrm>
          <a:effectLst>
            <a:outerShdw blurRad="50800" dist="38100" dir="5400000" algn="t" rotWithShape="0">
              <a:prstClr val="black">
                <a:alpha val="20000"/>
              </a:prstClr>
            </a:outerShdw>
          </a:effectLst>
        </p:grpSpPr>
        <p:sp>
          <p:nvSpPr>
            <p:cNvPr id="19" name="Retângulo 18"/>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solidFill>
                    <a:prstClr val="white"/>
                  </a:solidFill>
                  <a:latin typeface="Arial" panose="020B0604020202020204" pitchFamily="34" charset="0"/>
                  <a:cs typeface="Arial" panose="020B0604020202020204" pitchFamily="34" charset="0"/>
                </a:rPr>
                <a:t>7,4 %</a:t>
              </a:r>
            </a:p>
          </p:txBody>
        </p:sp>
        <p:sp>
          <p:nvSpPr>
            <p:cNvPr id="20" name="Retângulo 19"/>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455F51">
                      <a:lumMod val="50000"/>
                    </a:srgbClr>
                  </a:solidFill>
                  <a:latin typeface="Arial" panose="020B0604020202020204" pitchFamily="34" charset="0"/>
                  <a:cs typeface="Arial" panose="020B0604020202020204" pitchFamily="34" charset="0"/>
                </a:rPr>
                <a:t>LIMITE ALCANÇADO</a:t>
              </a:r>
            </a:p>
          </p:txBody>
        </p:sp>
      </p:grpSp>
      <p:sp>
        <p:nvSpPr>
          <p:cNvPr id="21" name="Oval 47"/>
          <p:cNvSpPr/>
          <p:nvPr/>
        </p:nvSpPr>
        <p:spPr>
          <a:xfrm>
            <a:off x="4377191" y="1205793"/>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sp>
        <p:nvSpPr>
          <p:cNvPr id="22" name="Retângulo 21"/>
          <p:cNvSpPr/>
          <p:nvPr/>
        </p:nvSpPr>
        <p:spPr>
          <a:xfrm>
            <a:off x="3596679" y="2696913"/>
            <a:ext cx="2642579" cy="306705"/>
          </a:xfrm>
          <a:prstGeom prst="rect">
            <a:avLst/>
          </a:prstGeom>
        </p:spPr>
        <p:txBody>
          <a:bodyPr wrap="square" rtlCol="0">
            <a:spAutoFit/>
          </a:bodyPr>
          <a:lstStyle/>
          <a:p>
            <a:pPr>
              <a:spcBef>
                <a:spcPts val="600"/>
              </a:spcBef>
            </a:pPr>
            <a:r>
              <a:rPr lang="pt-BR" sz="1400" dirty="0">
                <a:solidFill>
                  <a:prstClr val="white"/>
                </a:solidFill>
              </a:rPr>
              <a:t>          </a:t>
            </a:r>
            <a:r>
              <a:rPr lang="pt-BR" sz="1400" dirty="0">
                <a:solidFill>
                  <a:prstClr val="white"/>
                </a:solidFill>
                <a:latin typeface="Arial" panose="020B0604020202020204" pitchFamily="34" charset="0"/>
                <a:cs typeface="Arial" panose="020B0604020202020204" pitchFamily="34" charset="0"/>
              </a:rPr>
              <a:t>da Receita Líquida</a:t>
            </a:r>
          </a:p>
        </p:txBody>
      </p:sp>
      <p:sp>
        <p:nvSpPr>
          <p:cNvPr id="23" name="Retângulo 22"/>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solidFill>
                  <a:prstClr val="white"/>
                </a:solidFill>
                <a:latin typeface="Arial" panose="020B0604020202020204" pitchFamily="34" charset="0"/>
                <a:cs typeface="Arial" panose="020B0604020202020204" pitchFamily="34" charset="0"/>
              </a:rPr>
              <a:t>CANAIS DE DIVULGAÇÃO</a:t>
            </a:r>
          </a:p>
        </p:txBody>
      </p:sp>
      <p:sp>
        <p:nvSpPr>
          <p:cNvPr id="24" name="Retângulo 23"/>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prstClr val="white"/>
                </a:solidFill>
                <a:latin typeface="Arial" panose="020B0604020202020204" pitchFamily="34" charset="0"/>
                <a:cs typeface="Arial" panose="020B0604020202020204" pitchFamily="34" charset="0"/>
              </a:rPr>
              <a:t>Sociedade</a:t>
            </a:r>
          </a:p>
        </p:txBody>
      </p:sp>
      <p:sp>
        <p:nvSpPr>
          <p:cNvPr id="25" name="Retângulo 24"/>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prstClr val="white"/>
                </a:solidFill>
              </a:rPr>
              <a:t>RNON</a:t>
            </a:r>
          </a:p>
        </p:txBody>
      </p:sp>
      <p:sp>
        <p:nvSpPr>
          <p:cNvPr id="27" name="Retângulo 26"/>
          <p:cNvSpPr/>
          <p:nvPr/>
        </p:nvSpPr>
        <p:spPr>
          <a:xfrm>
            <a:off x="3473746" y="4875329"/>
            <a:ext cx="1487913" cy="266882"/>
          </a:xfrm>
          <a:prstGeom prst="rect">
            <a:avLst/>
          </a:prstGeom>
          <a:solidFill>
            <a:schemeClr val="bg1">
              <a:lumMod val="50000"/>
            </a:schemeClr>
          </a:solidFill>
        </p:spPr>
        <p:txBody>
          <a:bodyPr wrap="none" rtlCol="0">
            <a:noAutofit/>
          </a:bodyPr>
          <a:lstStyle/>
          <a:p>
            <a:pPr algn="ctr">
              <a:spcBef>
                <a:spcPts val="600"/>
              </a:spcBef>
            </a:pPr>
            <a:r>
              <a:rPr lang="pt-BR" sz="1200" dirty="0">
                <a:solidFill>
                  <a:prstClr val="white"/>
                </a:solidFill>
              </a:rPr>
              <a:t>Inserções Qualificadas</a:t>
            </a:r>
          </a:p>
        </p:txBody>
      </p:sp>
      <p:sp>
        <p:nvSpPr>
          <p:cNvPr id="28" name="Retângulo 27"/>
          <p:cNvSpPr/>
          <p:nvPr/>
        </p:nvSpPr>
        <p:spPr>
          <a:xfrm>
            <a:off x="3422650" y="5542915"/>
            <a:ext cx="1538605" cy="537845"/>
          </a:xfrm>
          <a:prstGeom prst="rect">
            <a:avLst/>
          </a:prstGeom>
          <a:solidFill>
            <a:schemeClr val="bg1">
              <a:lumMod val="50000"/>
            </a:schemeClr>
          </a:solidFill>
        </p:spPr>
        <p:txBody>
          <a:bodyPr wrap="none" rtlCol="0">
            <a:noAutofit/>
          </a:bodyPr>
          <a:lstStyle/>
          <a:p>
            <a:pPr algn="ctr">
              <a:spcBef>
                <a:spcPts val="600"/>
              </a:spcBef>
            </a:pPr>
            <a:r>
              <a:rPr lang="pt-BR" sz="1200" dirty="0">
                <a:solidFill>
                  <a:prstClr val="white"/>
                </a:solidFill>
              </a:rPr>
              <a:t>Profissionais alcançados </a:t>
            </a:r>
          </a:p>
          <a:p>
            <a:pPr algn="ctr">
              <a:spcBef>
                <a:spcPts val="600"/>
              </a:spcBef>
            </a:pPr>
            <a:r>
              <a:rPr lang="pt-BR" sz="1200" dirty="0">
                <a:solidFill>
                  <a:prstClr val="white"/>
                </a:solidFill>
              </a:rPr>
              <a:t>por campanha </a:t>
            </a:r>
          </a:p>
        </p:txBody>
      </p:sp>
      <p:sp>
        <p:nvSpPr>
          <p:cNvPr id="29" name="Retângulo 28"/>
          <p:cNvSpPr/>
          <p:nvPr/>
        </p:nvSpPr>
        <p:spPr>
          <a:xfrm>
            <a:off x="3669501" y="4458385"/>
            <a:ext cx="899596" cy="368935"/>
          </a:xfrm>
          <a:prstGeom prst="rect">
            <a:avLst/>
          </a:prstGeom>
        </p:spPr>
        <p:txBody>
          <a:bodyPr wrap="square" lIns="0" tIns="0" rIns="0" bIns="0" rtlCol="0">
            <a:spAutoFit/>
          </a:bodyPr>
          <a:lstStyle/>
          <a:p>
            <a:pPr algn="ctr">
              <a:spcBef>
                <a:spcPts val="600"/>
              </a:spcBef>
            </a:pPr>
            <a:r>
              <a:rPr lang="pt-BR" sz="2400" b="1" dirty="0">
                <a:solidFill>
                  <a:srgbClr val="CE295E"/>
                </a:solidFill>
                <a:latin typeface="Arial" panose="020B0604020202020204" pitchFamily="34" charset="0"/>
                <a:cs typeface="Arial" panose="020B0604020202020204" pitchFamily="34" charset="0"/>
              </a:rPr>
              <a:t>34%</a:t>
            </a:r>
          </a:p>
        </p:txBody>
      </p:sp>
      <p:sp>
        <p:nvSpPr>
          <p:cNvPr id="30" name="Retângulo 29"/>
          <p:cNvSpPr/>
          <p:nvPr/>
        </p:nvSpPr>
        <p:spPr>
          <a:xfrm>
            <a:off x="3691753" y="5157889"/>
            <a:ext cx="1051898" cy="368935"/>
          </a:xfrm>
          <a:prstGeom prst="rect">
            <a:avLst/>
          </a:prstGeom>
        </p:spPr>
        <p:txBody>
          <a:bodyPr wrap="square" lIns="0" tIns="0" rIns="0" bIns="0" rtlCol="0">
            <a:spAutoFit/>
          </a:bodyPr>
          <a:lstStyle/>
          <a:p>
            <a:pPr algn="ctr">
              <a:spcBef>
                <a:spcPts val="600"/>
              </a:spcBef>
            </a:pPr>
            <a:r>
              <a:rPr lang="pt-BR" sz="2000" b="1" dirty="0">
                <a:solidFill>
                  <a:srgbClr val="404040"/>
                </a:solidFill>
                <a:latin typeface="Arial" panose="020B0604020202020204" pitchFamily="34" charset="0"/>
                <a:cs typeface="Arial" panose="020B0604020202020204" pitchFamily="34" charset="0"/>
              </a:rPr>
              <a:t>2 </a:t>
            </a:r>
            <a:r>
              <a:rPr lang="pt-BR" sz="2400" b="1" dirty="0">
                <a:solidFill>
                  <a:srgbClr val="404040"/>
                </a:solidFill>
                <a:latin typeface="Arial" panose="020B0604020202020204" pitchFamily="34" charset="0"/>
                <a:cs typeface="Arial" panose="020B0604020202020204" pitchFamily="34" charset="0"/>
              </a:rPr>
              <a:t>mil</a:t>
            </a:r>
          </a:p>
        </p:txBody>
      </p:sp>
      <p:sp>
        <p:nvSpPr>
          <p:cNvPr id="31" name="Forma Livre 154" descr="Isto é o logotipo do Facebook."/>
          <p:cNvSpPr/>
          <p:nvPr/>
        </p:nvSpPr>
        <p:spPr bwMode="auto">
          <a:xfrm>
            <a:off x="6978709" y="40398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lstStyle/>
          <a:p>
            <a:endParaRPr lang="pt-BR" dirty="0">
              <a:solidFill>
                <a:prstClr val="black"/>
              </a:solidFill>
            </a:endParaRPr>
          </a:p>
        </p:txBody>
      </p:sp>
      <p:sp>
        <p:nvSpPr>
          <p:cNvPr id="32" name="Forma Livre 162" descr="Isto é o logotipo do Twitter."/>
          <p:cNvSpPr/>
          <p:nvPr/>
        </p:nvSpPr>
        <p:spPr bwMode="auto">
          <a:xfrm>
            <a:off x="6916653" y="4875329"/>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lstStyle/>
          <a:p>
            <a:endParaRPr lang="pt-BR" dirty="0">
              <a:solidFill>
                <a:prstClr val="black"/>
              </a:solidFill>
            </a:endParaRPr>
          </a:p>
        </p:txBody>
      </p:sp>
      <p:sp>
        <p:nvSpPr>
          <p:cNvPr id="33" name="Retângulo 32"/>
          <p:cNvSpPr/>
          <p:nvPr/>
        </p:nvSpPr>
        <p:spPr>
          <a:xfrm>
            <a:off x="6697192" y="3012653"/>
            <a:ext cx="2984851" cy="738664"/>
          </a:xfrm>
          <a:prstGeom prst="rect">
            <a:avLst/>
          </a:prstGeom>
        </p:spPr>
        <p:txBody>
          <a:bodyPr wrap="square" lIns="0" tIns="0" rIns="0" bIns="0" rtlCol="0" anchor="ctr">
            <a:spAutoFit/>
          </a:bodyPr>
          <a:lstStyle/>
          <a:p>
            <a:pPr algn="just">
              <a:defRPr/>
            </a:pPr>
            <a:r>
              <a:rPr lang="pt-BR" sz="1600" dirty="0">
                <a:solidFill>
                  <a:prstClr val="black"/>
                </a:solidFill>
                <a:latin typeface="Arial" panose="020B0604020202020204" pitchFamily="34" charset="0"/>
                <a:cs typeface="Arial" panose="020B0604020202020204" pitchFamily="34" charset="0"/>
              </a:rPr>
              <a:t>Assessoria de Imprensa</a:t>
            </a:r>
          </a:p>
          <a:p>
            <a:pPr algn="just">
              <a:defRPr/>
            </a:pPr>
            <a:r>
              <a:rPr lang="pt-BR" sz="1600" dirty="0">
                <a:solidFill>
                  <a:prstClr val="black"/>
                </a:solidFill>
                <a:latin typeface="Arial" panose="020B0604020202020204" pitchFamily="34" charset="0"/>
                <a:cs typeface="Arial" panose="020B0604020202020204" pitchFamily="34" charset="0"/>
              </a:rPr>
              <a:t>Instagram e Facebook (post pago)</a:t>
            </a:r>
            <a:r>
              <a:rPr lang="pt-BR" sz="1600" dirty="0">
                <a:solidFill>
                  <a:prstClr val="black">
                    <a:lumMod val="75000"/>
                    <a:lumOff val="25000"/>
                  </a:prstClr>
                </a:solidFill>
              </a:rPr>
              <a:t> </a:t>
            </a:r>
          </a:p>
        </p:txBody>
      </p:sp>
      <p:pic>
        <p:nvPicPr>
          <p:cNvPr id="34" name="Gráfico 49" descr="Dóla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387214" y="1287391"/>
            <a:ext cx="486910" cy="486910"/>
          </a:xfrm>
          <a:prstGeom prst="rect">
            <a:avLst/>
          </a:prstGeom>
        </p:spPr>
      </p:pic>
      <p:sp>
        <p:nvSpPr>
          <p:cNvPr id="35" name="Retângulo 34"/>
          <p:cNvSpPr/>
          <p:nvPr/>
        </p:nvSpPr>
        <p:spPr>
          <a:xfrm>
            <a:off x="730661" y="2769706"/>
            <a:ext cx="2446505" cy="298285"/>
          </a:xfrm>
          <a:prstGeom prst="rect">
            <a:avLst/>
          </a:prstGeom>
        </p:spPr>
        <p:txBody>
          <a:bodyPr wrap="square" rtlCol="0">
            <a:spAutoFit/>
          </a:bodyPr>
          <a:lstStyle/>
          <a:p>
            <a:pPr>
              <a:spcBef>
                <a:spcPts val="600"/>
              </a:spcBef>
            </a:pPr>
            <a:r>
              <a:rPr lang="pt-BR" sz="1300" dirty="0">
                <a:solidFill>
                  <a:prstClr val="white"/>
                </a:solidFill>
                <a:latin typeface="Arial" panose="020B0604020202020204" pitchFamily="34" charset="0"/>
                <a:cs typeface="Arial" panose="020B0604020202020204" pitchFamily="34" charset="0"/>
              </a:rPr>
              <a:t>   72% do previsto</a:t>
            </a:r>
          </a:p>
        </p:txBody>
      </p:sp>
      <p:pic>
        <p:nvPicPr>
          <p:cNvPr id="36" name="Gráfico 51" descr="Alvo"/>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08728" y="1213908"/>
            <a:ext cx="552932" cy="552932"/>
          </a:xfrm>
          <a:prstGeom prst="rect">
            <a:avLst/>
          </a:prstGeom>
        </p:spPr>
      </p:pic>
      <p:sp>
        <p:nvSpPr>
          <p:cNvPr id="37" name="Retângulo 36"/>
          <p:cNvSpPr/>
          <p:nvPr/>
        </p:nvSpPr>
        <p:spPr>
          <a:xfrm>
            <a:off x="6678671" y="4140486"/>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prstClr val="white"/>
                </a:solidFill>
                <a:latin typeface="Arial" panose="020B0604020202020204" pitchFamily="34" charset="0"/>
                <a:cs typeface="Arial" panose="020B0604020202020204" pitchFamily="34" charset="0"/>
              </a:rPr>
              <a:t>Profissional</a:t>
            </a:r>
          </a:p>
        </p:txBody>
      </p:sp>
      <p:sp>
        <p:nvSpPr>
          <p:cNvPr id="40" name="Retângulo 39"/>
          <p:cNvSpPr/>
          <p:nvPr/>
        </p:nvSpPr>
        <p:spPr>
          <a:xfrm>
            <a:off x="6714994" y="4558015"/>
            <a:ext cx="2985571" cy="984885"/>
          </a:xfrm>
          <a:prstGeom prst="rect">
            <a:avLst/>
          </a:prstGeom>
        </p:spPr>
        <p:txBody>
          <a:bodyPr wrap="square" lIns="0" tIns="0" rIns="0" bIns="0" rtlCol="0" anchor="ctr">
            <a:spAutoFit/>
          </a:bodyPr>
          <a:lstStyle/>
          <a:p>
            <a:pPr algn="just">
              <a:defRPr/>
            </a:pPr>
            <a:r>
              <a:rPr lang="pt-BR" sz="1600" dirty="0">
                <a:solidFill>
                  <a:prstClr val="black"/>
                </a:solidFill>
                <a:latin typeface="Arial" panose="020B0604020202020204" pitchFamily="34" charset="0"/>
                <a:cs typeface="Arial" panose="020B0604020202020204" pitchFamily="34" charset="0"/>
              </a:rPr>
              <a:t>Comunicados WhatsApp</a:t>
            </a:r>
          </a:p>
          <a:p>
            <a:pPr algn="just">
              <a:defRPr/>
            </a:pPr>
            <a:r>
              <a:rPr lang="pt-BR" sz="1600" dirty="0">
                <a:solidFill>
                  <a:prstClr val="black"/>
                </a:solidFill>
                <a:latin typeface="Arial" panose="020B0604020202020204" pitchFamily="34" charset="0"/>
                <a:cs typeface="Arial" panose="020B0604020202020204" pitchFamily="34" charset="0"/>
              </a:rPr>
              <a:t>Boletim Perspectiva</a:t>
            </a:r>
          </a:p>
          <a:p>
            <a:pPr algn="just">
              <a:defRPr/>
            </a:pPr>
            <a:r>
              <a:rPr lang="pt-BR" sz="1600" dirty="0">
                <a:solidFill>
                  <a:prstClr val="black"/>
                </a:solidFill>
                <a:latin typeface="Arial" panose="020B0604020202020204" pitchFamily="34" charset="0"/>
                <a:cs typeface="Arial" panose="020B0604020202020204" pitchFamily="34" charset="0"/>
              </a:rPr>
              <a:t>Instagram</a:t>
            </a:r>
          </a:p>
          <a:p>
            <a:pPr algn="just">
              <a:defRPr/>
            </a:pPr>
            <a:r>
              <a:rPr lang="pt-BR" sz="1600" dirty="0">
                <a:solidFill>
                  <a:prstClr val="black"/>
                </a:solidFill>
                <a:latin typeface="Arial" panose="020B0604020202020204" pitchFamily="34" charset="0"/>
                <a:cs typeface="Arial" panose="020B0604020202020204" pitchFamily="34" charset="0"/>
              </a:rPr>
              <a:t>Sítio Institucional do CAU/GO</a:t>
            </a:r>
          </a:p>
        </p:txBody>
      </p:sp>
      <p:graphicFrame>
        <p:nvGraphicFramePr>
          <p:cNvPr id="42" name="Gráfico 41" descr="Isto é um gráfico."/>
          <p:cNvGraphicFramePr/>
          <p:nvPr/>
        </p:nvGraphicFramePr>
        <p:xfrm>
          <a:off x="4815747" y="4508115"/>
          <a:ext cx="1710708" cy="138972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600595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stretch>
            <a:fillRect/>
          </a:stretch>
        </p:blipFill>
        <p:spPr>
          <a:xfrm>
            <a:off x="0" y="0"/>
            <a:ext cx="9906000" cy="6858000"/>
          </a:xfrm>
          <a:prstGeom prst="rect">
            <a:avLst/>
          </a:prstGeom>
        </p:spPr>
      </p:pic>
      <p:sp>
        <p:nvSpPr>
          <p:cNvPr id="38" name="Título 4"/>
          <p:cNvSpPr>
            <a:spLocks noGrp="1"/>
          </p:cNvSpPr>
          <p:nvPr>
            <p:ph type="title"/>
          </p:nvPr>
        </p:nvSpPr>
        <p:spPr>
          <a:xfrm>
            <a:off x="457237" y="403158"/>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4.7 Comunicação</a:t>
            </a:r>
          </a:p>
        </p:txBody>
      </p:sp>
      <p:sp>
        <p:nvSpPr>
          <p:cNvPr id="39" name="objeto 7" descr="Retângulo bege"/>
          <p:cNvSpPr/>
          <p:nvPr/>
        </p:nvSpPr>
        <p:spPr bwMode="white">
          <a:xfrm>
            <a:off x="605551" y="1045128"/>
            <a:ext cx="86336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sp>
        <p:nvSpPr>
          <p:cNvPr id="5" name="Title 5"/>
          <p:cNvSpPr txBox="1"/>
          <p:nvPr/>
        </p:nvSpPr>
        <p:spPr>
          <a:xfrm>
            <a:off x="601345" y="1114977"/>
            <a:ext cx="2522855" cy="613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600" b="1" cap="all" dirty="0">
                <a:latin typeface="Arial" panose="020B0604020202020204" pitchFamily="34" charset="0"/>
                <a:cs typeface="Arial" panose="020B0604020202020204" pitchFamily="34" charset="0"/>
                <a:sym typeface="+mn-ea"/>
              </a:rPr>
              <a:t>veículos parceiros</a:t>
            </a:r>
            <a:endParaRPr lang="pt-BR" altLang="en-US" sz="1600" b="1" dirty="0"/>
          </a:p>
        </p:txBody>
      </p:sp>
      <p:sp>
        <p:nvSpPr>
          <p:cNvPr id="6" name="Text Box 4"/>
          <p:cNvSpPr txBox="1"/>
          <p:nvPr/>
        </p:nvSpPr>
        <p:spPr>
          <a:xfrm>
            <a:off x="4433698" y="1234537"/>
            <a:ext cx="4805552" cy="1092607"/>
          </a:xfrm>
          <a:prstGeom prst="rect">
            <a:avLst/>
          </a:prstGeom>
          <a:noFill/>
        </p:spPr>
        <p:txBody>
          <a:bodyPr wrap="square" rtlCol="0" anchor="t">
            <a:spAutoFit/>
          </a:bodyPr>
          <a:lstStyle/>
          <a:p>
            <a:pPr algn="just" defTabSz="457200"/>
            <a:r>
              <a:rPr lang="pt-BR" sz="1300" dirty="0">
                <a:solidFill>
                  <a:prstClr val="black"/>
                </a:solidFill>
                <a:latin typeface="Arial" panose="020B0604020202020204" pitchFamily="34" charset="0"/>
                <a:cs typeface="Arial" panose="020B0604020202020204" pitchFamily="34" charset="0"/>
                <a:sym typeface="+mn-ea"/>
              </a:rPr>
              <a:t>Os principais canais de comunicação com a sociedade em 2020 foram as inserções na </a:t>
            </a:r>
            <a:r>
              <a:rPr lang="pt-BR" sz="1300" b="1" dirty="0">
                <a:solidFill>
                  <a:prstClr val="black"/>
                </a:solidFill>
                <a:latin typeface="Arial" panose="020B0604020202020204" pitchFamily="34" charset="0"/>
                <a:cs typeface="Arial" panose="020B0604020202020204" pitchFamily="34" charset="0"/>
                <a:sym typeface="+mn-ea"/>
              </a:rPr>
              <a:t>IMPRENSA LOCAL</a:t>
            </a:r>
            <a:r>
              <a:rPr lang="pt-BR" sz="1300" dirty="0">
                <a:solidFill>
                  <a:prstClr val="black"/>
                </a:solidFill>
                <a:latin typeface="Arial" panose="020B0604020202020204" pitchFamily="34" charset="0"/>
                <a:cs typeface="Arial" panose="020B0604020202020204" pitchFamily="34" charset="0"/>
                <a:sym typeface="+mn-ea"/>
              </a:rPr>
              <a:t>, os</a:t>
            </a:r>
            <a:r>
              <a:rPr lang="pt-BR" sz="1300" b="1" dirty="0">
                <a:solidFill>
                  <a:prstClr val="black"/>
                </a:solidFill>
                <a:latin typeface="Arial" panose="020B0604020202020204" pitchFamily="34" charset="0"/>
                <a:cs typeface="Arial" panose="020B0604020202020204" pitchFamily="34" charset="0"/>
                <a:sym typeface="+mn-ea"/>
              </a:rPr>
              <a:t> POSTS PATROCINADOS </a:t>
            </a:r>
            <a:r>
              <a:rPr lang="pt-BR" sz="1300" dirty="0">
                <a:solidFill>
                  <a:prstClr val="black"/>
                </a:solidFill>
                <a:latin typeface="Arial" panose="020B0604020202020204" pitchFamily="34" charset="0"/>
                <a:cs typeface="Arial" panose="020B0604020202020204" pitchFamily="34" charset="0"/>
                <a:sym typeface="+mn-ea"/>
              </a:rPr>
              <a:t>e os anúncios em </a:t>
            </a:r>
            <a:r>
              <a:rPr lang="pt-BR" sz="1300" b="1" dirty="0">
                <a:solidFill>
                  <a:prstClr val="black"/>
                </a:solidFill>
                <a:latin typeface="Arial" panose="020B0604020202020204" pitchFamily="34" charset="0"/>
                <a:cs typeface="Arial" panose="020B0604020202020204" pitchFamily="34" charset="0"/>
                <a:sym typeface="+mn-ea"/>
              </a:rPr>
              <a:t>RÁDIO</a:t>
            </a:r>
            <a:r>
              <a:rPr lang="pt-BR" sz="1300" dirty="0">
                <a:solidFill>
                  <a:prstClr val="black"/>
                </a:solidFill>
                <a:latin typeface="Arial" panose="020B0604020202020204" pitchFamily="34" charset="0"/>
                <a:cs typeface="Arial" panose="020B0604020202020204" pitchFamily="34" charset="0"/>
                <a:sym typeface="+mn-ea"/>
              </a:rPr>
              <a:t>. O número de inserções no ano foi de 124. Do total, foram </a:t>
            </a:r>
            <a:r>
              <a:rPr lang="pt-BR" sz="1300" b="1" dirty="0">
                <a:solidFill>
                  <a:prstClr val="black"/>
                </a:solidFill>
                <a:latin typeface="Arial" panose="020B0604020202020204" pitchFamily="34" charset="0"/>
                <a:cs typeface="Arial" panose="020B0604020202020204" pitchFamily="34" charset="0"/>
                <a:sym typeface="+mn-ea"/>
              </a:rPr>
              <a:t>43 inserções qualificadas (34%)</a:t>
            </a:r>
            <a:r>
              <a:rPr lang="pt-BR" sz="1300" dirty="0">
                <a:solidFill>
                  <a:prstClr val="black"/>
                </a:solidFill>
                <a:latin typeface="Arial" panose="020B0604020202020204" pitchFamily="34" charset="0"/>
                <a:cs typeface="Arial" panose="020B0604020202020204" pitchFamily="34" charset="0"/>
                <a:sym typeface="+mn-ea"/>
              </a:rPr>
              <a:t>.</a:t>
            </a:r>
          </a:p>
        </p:txBody>
      </p:sp>
      <p:sp>
        <p:nvSpPr>
          <p:cNvPr id="7" name="Text Box 6"/>
          <p:cNvSpPr txBox="1"/>
          <p:nvPr/>
        </p:nvSpPr>
        <p:spPr>
          <a:xfrm>
            <a:off x="601345" y="4522902"/>
            <a:ext cx="3567430" cy="1677382"/>
          </a:xfrm>
          <a:prstGeom prst="rect">
            <a:avLst/>
          </a:prstGeom>
          <a:noFill/>
        </p:spPr>
        <p:txBody>
          <a:bodyPr wrap="square" rtlCol="0" anchor="t">
            <a:spAutoFit/>
          </a:bodyPr>
          <a:lstStyle/>
          <a:p>
            <a:pPr defTabSz="457200">
              <a:spcAft>
                <a:spcPts val="600"/>
              </a:spcAft>
            </a:pPr>
            <a:r>
              <a:rPr lang="pt-BR" sz="1300" b="1" cap="all" dirty="0">
                <a:solidFill>
                  <a:prstClr val="black"/>
                </a:solidFill>
                <a:latin typeface="Arial" panose="020B0604020202020204" pitchFamily="34" charset="0"/>
                <a:cs typeface="Arial" panose="020B0604020202020204" pitchFamily="34" charset="0"/>
                <a:sym typeface="+mn-ea"/>
              </a:rPr>
              <a:t>Principais pautas</a:t>
            </a:r>
          </a:p>
          <a:p>
            <a:pPr defTabSz="457200">
              <a:spcAft>
                <a:spcPts val="600"/>
              </a:spcAft>
            </a:pPr>
            <a:r>
              <a:rPr lang="pt-BR" sz="1300" cap="all" dirty="0">
                <a:solidFill>
                  <a:prstClr val="black"/>
                </a:solidFill>
                <a:latin typeface="Arial" panose="020B0604020202020204" pitchFamily="34" charset="0"/>
                <a:cs typeface="Arial" panose="020B0604020202020204" pitchFamily="34" charset="0"/>
                <a:sym typeface="+mn-ea"/>
              </a:rPr>
              <a:t>plano diretor: 44%</a:t>
            </a:r>
          </a:p>
          <a:p>
            <a:pPr defTabSz="457200">
              <a:spcAft>
                <a:spcPts val="600"/>
              </a:spcAft>
            </a:pPr>
            <a:r>
              <a:rPr lang="pt-BR" sz="1300" cap="all" dirty="0">
                <a:solidFill>
                  <a:prstClr val="black"/>
                </a:solidFill>
                <a:latin typeface="Arial" panose="020B0604020202020204" pitchFamily="34" charset="0"/>
                <a:cs typeface="Arial" panose="020B0604020202020204" pitchFamily="34" charset="0"/>
                <a:sym typeface="+mn-ea"/>
              </a:rPr>
              <a:t>questões urbanas diversas: 24%</a:t>
            </a:r>
          </a:p>
          <a:p>
            <a:pPr defTabSz="457200">
              <a:spcAft>
                <a:spcPts val="600"/>
              </a:spcAft>
            </a:pPr>
            <a:r>
              <a:rPr lang="pt-BR" sz="1300" cap="all" dirty="0">
                <a:solidFill>
                  <a:prstClr val="black"/>
                </a:solidFill>
                <a:latin typeface="Arial" panose="020B0604020202020204" pitchFamily="34" charset="0"/>
                <a:cs typeface="Arial" panose="020B0604020202020204" pitchFamily="34" charset="0"/>
                <a:sym typeface="+mn-ea"/>
              </a:rPr>
              <a:t>mobilidade: 16%</a:t>
            </a:r>
          </a:p>
          <a:p>
            <a:pPr defTabSz="457200">
              <a:spcAft>
                <a:spcPts val="600"/>
              </a:spcAft>
            </a:pPr>
            <a:r>
              <a:rPr lang="pt-BR" sz="1300" cap="all" dirty="0">
                <a:solidFill>
                  <a:prstClr val="black"/>
                </a:solidFill>
                <a:latin typeface="Arial" panose="020B0604020202020204" pitchFamily="34" charset="0"/>
                <a:cs typeface="Arial" panose="020B0604020202020204" pitchFamily="34" charset="0"/>
                <a:sym typeface="+mn-ea"/>
              </a:rPr>
              <a:t>drenagem urbana: 12%</a:t>
            </a:r>
          </a:p>
          <a:p>
            <a:pPr defTabSz="457200">
              <a:spcAft>
                <a:spcPts val="600"/>
              </a:spcAft>
            </a:pPr>
            <a:r>
              <a:rPr lang="pt-BR" sz="1300" cap="all" dirty="0">
                <a:solidFill>
                  <a:prstClr val="black"/>
                </a:solidFill>
                <a:latin typeface="Arial" panose="020B0604020202020204" pitchFamily="34" charset="0"/>
                <a:cs typeface="Arial" panose="020B0604020202020204" pitchFamily="34" charset="0"/>
                <a:sym typeface="+mn-ea"/>
              </a:rPr>
              <a:t>brt: 4%</a:t>
            </a:r>
          </a:p>
        </p:txBody>
      </p:sp>
      <p:pic>
        <p:nvPicPr>
          <p:cNvPr id="8" name="Content Placeholder 3" descr="IMPRENSA-VEICULOS PARCEIROS"/>
          <p:cNvPicPr>
            <a:picLocks noGrp="1" noChangeAspect="1"/>
          </p:cNvPicPr>
          <p:nvPr>
            <p:ph idx="1"/>
          </p:nvPr>
        </p:nvPicPr>
        <p:blipFill>
          <a:blip r:embed="rId4"/>
          <a:stretch>
            <a:fillRect/>
          </a:stretch>
        </p:blipFill>
        <p:spPr>
          <a:xfrm>
            <a:off x="358775" y="1547745"/>
            <a:ext cx="3987800" cy="3005173"/>
          </a:xfrm>
          <a:prstGeom prst="rect">
            <a:avLst/>
          </a:prstGeom>
        </p:spPr>
      </p:pic>
      <p:pic>
        <p:nvPicPr>
          <p:cNvPr id="9" name="Picture 9" descr="03-06-20 - Capa O POPULAR - Projeto prevê revitalização do setor Sul">
            <a:hlinkClick r:id="rId5" action="ppaction://hlinkfile"/>
          </p:cNvPr>
          <p:cNvPicPr>
            <a:picLocks noChangeAspect="1"/>
          </p:cNvPicPr>
          <p:nvPr/>
        </p:nvPicPr>
        <p:blipFill>
          <a:blip r:embed="rId6"/>
          <a:stretch>
            <a:fillRect/>
          </a:stretch>
        </p:blipFill>
        <p:spPr>
          <a:xfrm>
            <a:off x="4686300" y="2243552"/>
            <a:ext cx="1623060" cy="2128520"/>
          </a:xfrm>
          <a:prstGeom prst="rect">
            <a:avLst/>
          </a:prstGeom>
        </p:spPr>
      </p:pic>
      <p:pic>
        <p:nvPicPr>
          <p:cNvPr id="10" name="Picture 8" descr="01-25-20 - TVA BDG - Defesa Civil interdita galeria que pegou fogo">
            <a:hlinkClick r:id="rId7" action="ppaction://hlinkfile"/>
          </p:cNvPr>
          <p:cNvPicPr>
            <a:picLocks noChangeAspect="1"/>
          </p:cNvPicPr>
          <p:nvPr/>
        </p:nvPicPr>
        <p:blipFill>
          <a:blip r:embed="rId8"/>
          <a:stretch>
            <a:fillRect/>
          </a:stretch>
        </p:blipFill>
        <p:spPr>
          <a:xfrm>
            <a:off x="6487795" y="2327372"/>
            <a:ext cx="2172335" cy="1725295"/>
          </a:xfrm>
          <a:prstGeom prst="rect">
            <a:avLst/>
          </a:prstGeom>
        </p:spPr>
      </p:pic>
      <p:pic>
        <p:nvPicPr>
          <p:cNvPr id="11" name="Picture 13" descr="03-11-20 - OPÇÃO (PLAY) -">
            <a:hlinkClick r:id="rId9" action="ppaction://hlinkfile"/>
          </p:cNvPr>
          <p:cNvPicPr>
            <a:picLocks noChangeAspect="1"/>
          </p:cNvPicPr>
          <p:nvPr/>
        </p:nvPicPr>
        <p:blipFill>
          <a:blip r:embed="rId10"/>
          <a:stretch>
            <a:fillRect/>
          </a:stretch>
        </p:blipFill>
        <p:spPr>
          <a:xfrm>
            <a:off x="6464300" y="4220307"/>
            <a:ext cx="2219325" cy="1167130"/>
          </a:xfrm>
          <a:prstGeom prst="rect">
            <a:avLst/>
          </a:prstGeom>
        </p:spPr>
      </p:pic>
      <p:pic>
        <p:nvPicPr>
          <p:cNvPr id="12" name="Picture 14" descr="MAIS GOIAS - PLANO DIRETOR - JULHO">
            <a:hlinkClick r:id="rId11" action="ppaction://hlinkfile"/>
          </p:cNvPr>
          <p:cNvPicPr>
            <a:picLocks noChangeAspect="1"/>
          </p:cNvPicPr>
          <p:nvPr/>
        </p:nvPicPr>
        <p:blipFill>
          <a:blip r:embed="rId12"/>
          <a:stretch>
            <a:fillRect/>
          </a:stretch>
        </p:blipFill>
        <p:spPr>
          <a:xfrm>
            <a:off x="4904105" y="4372072"/>
            <a:ext cx="1405255" cy="1083310"/>
          </a:xfrm>
          <a:prstGeom prst="rect">
            <a:avLst/>
          </a:prstGeom>
        </p:spPr>
      </p:pic>
      <p:sp>
        <p:nvSpPr>
          <p:cNvPr id="2" name="Text Box 4"/>
          <p:cNvSpPr txBox="1"/>
          <p:nvPr/>
        </p:nvSpPr>
        <p:spPr>
          <a:xfrm>
            <a:off x="4346575" y="5455382"/>
            <a:ext cx="4892675" cy="860425"/>
          </a:xfrm>
          <a:prstGeom prst="rect">
            <a:avLst/>
          </a:prstGeom>
          <a:noFill/>
        </p:spPr>
        <p:txBody>
          <a:bodyPr wrap="square" rtlCol="0" anchor="t">
            <a:spAutoFit/>
          </a:bodyPr>
          <a:lstStyle/>
          <a:p>
            <a:pPr algn="just" defTabSz="457200"/>
            <a:r>
              <a:rPr lang="pt-BR" sz="1000" b="1" i="1" dirty="0">
                <a:solidFill>
                  <a:prstClr val="black"/>
                </a:solidFill>
                <a:latin typeface="Arial" panose="020B0604020202020204" pitchFamily="34" charset="0"/>
                <a:cs typeface="Arial" panose="020B0604020202020204" pitchFamily="34" charset="0"/>
                <a:sym typeface="+mn-ea"/>
              </a:rPr>
              <a:t>Reportagens citam participação do CAU nas discussões sobre o futuro do setor Sul, orientação sobre a importância do responsável técnico para evitar acidentes em imóveis e o questionamento do Conselho sobre as audiências virtuais, que limitariam o acesso da população às discussões do Plano Diretor.</a:t>
            </a:r>
          </a:p>
        </p:txBody>
      </p:sp>
    </p:spTree>
    <p:extLst>
      <p:ext uri="{BB962C8B-B14F-4D97-AF65-F5344CB8AC3E}">
        <p14:creationId xmlns:p14="http://schemas.microsoft.com/office/powerpoint/2010/main" val="3245601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stretch>
            <a:fillRect/>
          </a:stretch>
        </p:blipFill>
        <p:spPr>
          <a:xfrm>
            <a:off x="0" y="0"/>
            <a:ext cx="9906000" cy="6858000"/>
          </a:xfrm>
          <a:prstGeom prst="rect">
            <a:avLst/>
          </a:prstGeom>
        </p:spPr>
      </p:pic>
      <p:sp>
        <p:nvSpPr>
          <p:cNvPr id="38" name="Título 4"/>
          <p:cNvSpPr>
            <a:spLocks noGrp="1"/>
          </p:cNvSpPr>
          <p:nvPr>
            <p:ph type="title"/>
          </p:nvPr>
        </p:nvSpPr>
        <p:spPr>
          <a:xfrm>
            <a:off x="457237" y="403158"/>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4.7 Comunicação</a:t>
            </a:r>
          </a:p>
        </p:txBody>
      </p:sp>
      <p:sp>
        <p:nvSpPr>
          <p:cNvPr id="39" name="objeto 7" descr="Retângulo bege"/>
          <p:cNvSpPr/>
          <p:nvPr/>
        </p:nvSpPr>
        <p:spPr bwMode="white">
          <a:xfrm>
            <a:off x="605551" y="1045128"/>
            <a:ext cx="86336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sp>
        <p:nvSpPr>
          <p:cNvPr id="14" name="Text Box 3"/>
          <p:cNvSpPr txBox="1"/>
          <p:nvPr/>
        </p:nvSpPr>
        <p:spPr>
          <a:xfrm>
            <a:off x="583291" y="1121698"/>
            <a:ext cx="4481830" cy="1092607"/>
          </a:xfrm>
          <a:prstGeom prst="rect">
            <a:avLst/>
          </a:prstGeom>
          <a:noFill/>
        </p:spPr>
        <p:txBody>
          <a:bodyPr wrap="square" rtlCol="0">
            <a:spAutoFit/>
          </a:bodyPr>
          <a:lstStyle/>
          <a:p>
            <a:pPr defTabSz="457200"/>
            <a:r>
              <a:rPr lang="pt-BR" sz="1300" dirty="0">
                <a:solidFill>
                  <a:prstClr val="black"/>
                </a:solidFill>
                <a:latin typeface="Arial" panose="020B0604020202020204" pitchFamily="34" charset="0"/>
                <a:cs typeface="Arial" panose="020B0604020202020204" pitchFamily="34" charset="0"/>
                <a:sym typeface="+mn-ea"/>
              </a:rPr>
              <a:t>Os posts patrocinados nas redes sociais, pelos perfis do Conselho no Instagram e no Facebook, são direcionados para a sociedade ou para o profissional, a depender do conteúdo. No total, o ano teve 12 posts patrocinados, que alcançaram a média de 52 mil pessoas por post.</a:t>
            </a:r>
            <a:endParaRPr lang="en-US" sz="1300" dirty="0">
              <a:solidFill>
                <a:prstClr val="black"/>
              </a:solidFill>
            </a:endParaRPr>
          </a:p>
        </p:txBody>
      </p:sp>
      <p:sp>
        <p:nvSpPr>
          <p:cNvPr id="15" name="Text Box 5"/>
          <p:cNvSpPr txBox="1"/>
          <p:nvPr/>
        </p:nvSpPr>
        <p:spPr>
          <a:xfrm>
            <a:off x="5342263" y="1153132"/>
            <a:ext cx="3957822" cy="692497"/>
          </a:xfrm>
          <a:prstGeom prst="rect">
            <a:avLst/>
          </a:prstGeom>
          <a:noFill/>
        </p:spPr>
        <p:txBody>
          <a:bodyPr wrap="square" rtlCol="0">
            <a:spAutoFit/>
          </a:bodyPr>
          <a:lstStyle/>
          <a:p>
            <a:pPr algn="just" defTabSz="457200"/>
            <a:r>
              <a:rPr lang="pt-BR" sz="1300" dirty="0">
                <a:solidFill>
                  <a:prstClr val="black"/>
                </a:solidFill>
                <a:latin typeface="Arial" panose="020B0604020202020204" pitchFamily="34" charset="0"/>
                <a:cs typeface="Arial" panose="020B0604020202020204" pitchFamily="34" charset="0"/>
                <a:sym typeface="+mn-ea"/>
              </a:rPr>
              <a:t>Os 110 posts orgânicos realizados de janeiro a junho alcançaram de 500 a 11 mil pessoas por post. </a:t>
            </a:r>
            <a:endParaRPr lang="pt-BR" sz="1300" dirty="0">
              <a:solidFill>
                <a:prstClr val="black"/>
              </a:solidFill>
            </a:endParaRPr>
          </a:p>
        </p:txBody>
      </p:sp>
      <p:pic>
        <p:nvPicPr>
          <p:cNvPr id="16" name="Picture 1" descr="POSTS PAGOS - SETOR SUL">
            <a:hlinkClick r:id="rId4" action="ppaction://hlinkfile"/>
          </p:cNvPr>
          <p:cNvPicPr>
            <a:picLocks noChangeAspect="1"/>
          </p:cNvPicPr>
          <p:nvPr/>
        </p:nvPicPr>
        <p:blipFill>
          <a:blip r:embed="rId5"/>
          <a:stretch>
            <a:fillRect/>
          </a:stretch>
        </p:blipFill>
        <p:spPr>
          <a:xfrm>
            <a:off x="605551" y="2201459"/>
            <a:ext cx="2151719" cy="3983881"/>
          </a:xfrm>
          <a:prstGeom prst="rect">
            <a:avLst/>
          </a:prstGeom>
        </p:spPr>
      </p:pic>
      <p:pic>
        <p:nvPicPr>
          <p:cNvPr id="17" name="Picture 2" descr="POSTS PAGOS - EDITAL PREFEITURA">
            <a:hlinkClick r:id="rId6" action="ppaction://hlinkfile"/>
          </p:cNvPr>
          <p:cNvPicPr>
            <a:picLocks noChangeAspect="1"/>
          </p:cNvPicPr>
          <p:nvPr/>
        </p:nvPicPr>
        <p:blipFill>
          <a:blip r:embed="rId7"/>
          <a:stretch>
            <a:fillRect/>
          </a:stretch>
        </p:blipFill>
        <p:spPr>
          <a:xfrm>
            <a:off x="2864484" y="2230924"/>
            <a:ext cx="2131431" cy="3954416"/>
          </a:xfrm>
          <a:prstGeom prst="rect">
            <a:avLst/>
          </a:prstGeom>
        </p:spPr>
      </p:pic>
      <p:pic>
        <p:nvPicPr>
          <p:cNvPr id="18" name="Picture 4" descr="Edital Goinfra Mlabs 2">
            <a:hlinkClick r:id="rId8" action="ppaction://hlinkfile"/>
          </p:cNvPr>
          <p:cNvPicPr>
            <a:picLocks noChangeAspect="1"/>
          </p:cNvPicPr>
          <p:nvPr/>
        </p:nvPicPr>
        <p:blipFill>
          <a:blip r:embed="rId9"/>
          <a:stretch>
            <a:fillRect/>
          </a:stretch>
        </p:blipFill>
        <p:spPr>
          <a:xfrm>
            <a:off x="7404100" y="2023732"/>
            <a:ext cx="1980710" cy="1980710"/>
          </a:xfrm>
          <a:prstGeom prst="rect">
            <a:avLst/>
          </a:prstGeom>
        </p:spPr>
      </p:pic>
      <p:pic>
        <p:nvPicPr>
          <p:cNvPr id="19" name="Picture 13" descr="1">
            <a:hlinkClick r:id="rId10" action="ppaction://hlinkfile"/>
          </p:cNvPr>
          <p:cNvPicPr>
            <a:picLocks noChangeAspect="1"/>
          </p:cNvPicPr>
          <p:nvPr/>
        </p:nvPicPr>
        <p:blipFill>
          <a:blip r:embed="rId11"/>
          <a:stretch>
            <a:fillRect/>
          </a:stretch>
        </p:blipFill>
        <p:spPr>
          <a:xfrm>
            <a:off x="7404100" y="4069229"/>
            <a:ext cx="2007133" cy="2007133"/>
          </a:xfrm>
          <a:prstGeom prst="rect">
            <a:avLst/>
          </a:prstGeom>
        </p:spPr>
      </p:pic>
      <p:pic>
        <p:nvPicPr>
          <p:cNvPr id="20" name="Picture 18" descr="POSTS ORGANICOS - EDITAL PREFEITURA-SALARIO">
            <a:hlinkClick r:id="rId12" action="ppaction://hlinkfile"/>
          </p:cNvPr>
          <p:cNvPicPr>
            <a:picLocks noChangeAspect="1"/>
          </p:cNvPicPr>
          <p:nvPr/>
        </p:nvPicPr>
        <p:blipFill>
          <a:blip r:embed="rId13"/>
          <a:stretch>
            <a:fillRect/>
          </a:stretch>
        </p:blipFill>
        <p:spPr>
          <a:xfrm>
            <a:off x="5323321" y="4069229"/>
            <a:ext cx="1997854" cy="2007133"/>
          </a:xfrm>
          <a:prstGeom prst="rect">
            <a:avLst/>
          </a:prstGeom>
        </p:spPr>
      </p:pic>
      <p:pic>
        <p:nvPicPr>
          <p:cNvPr id="21" name="Picture 19" descr="Aula Magna instagram">
            <a:hlinkClick r:id="rId14" action="ppaction://hlinkfile"/>
          </p:cNvPr>
          <p:cNvPicPr>
            <a:picLocks noChangeAspect="1"/>
          </p:cNvPicPr>
          <p:nvPr/>
        </p:nvPicPr>
        <p:blipFill>
          <a:blip r:embed="rId15"/>
          <a:stretch>
            <a:fillRect/>
          </a:stretch>
        </p:blipFill>
        <p:spPr>
          <a:xfrm>
            <a:off x="5323320" y="2006588"/>
            <a:ext cx="1997854" cy="1997854"/>
          </a:xfrm>
          <a:prstGeom prst="rect">
            <a:avLst/>
          </a:prstGeom>
        </p:spPr>
      </p:pic>
    </p:spTree>
    <p:extLst>
      <p:ext uri="{BB962C8B-B14F-4D97-AF65-F5344CB8AC3E}">
        <p14:creationId xmlns:p14="http://schemas.microsoft.com/office/powerpoint/2010/main" val="3727892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stretch>
            <a:fillRect/>
          </a:stretch>
        </p:blipFill>
        <p:spPr>
          <a:xfrm>
            <a:off x="0" y="0"/>
            <a:ext cx="9906000" cy="6858000"/>
          </a:xfrm>
          <a:prstGeom prst="rect">
            <a:avLst/>
          </a:prstGeom>
        </p:spPr>
      </p:pic>
      <p:sp>
        <p:nvSpPr>
          <p:cNvPr id="38" name="Título 4"/>
          <p:cNvSpPr>
            <a:spLocks noGrp="1"/>
          </p:cNvSpPr>
          <p:nvPr>
            <p:ph type="title"/>
          </p:nvPr>
        </p:nvSpPr>
        <p:spPr>
          <a:xfrm>
            <a:off x="457237" y="403158"/>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4.7 Comunicação</a:t>
            </a:r>
          </a:p>
        </p:txBody>
      </p:sp>
      <p:sp>
        <p:nvSpPr>
          <p:cNvPr id="39" name="objeto 7" descr="Retângulo bege"/>
          <p:cNvSpPr/>
          <p:nvPr/>
        </p:nvSpPr>
        <p:spPr bwMode="white">
          <a:xfrm>
            <a:off x="605551" y="1045128"/>
            <a:ext cx="86336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sp>
        <p:nvSpPr>
          <p:cNvPr id="5" name="Text Box 1"/>
          <p:cNvSpPr txBox="1"/>
          <p:nvPr/>
        </p:nvSpPr>
        <p:spPr>
          <a:xfrm>
            <a:off x="605551" y="1106966"/>
            <a:ext cx="5032375" cy="307777"/>
          </a:xfrm>
          <a:prstGeom prst="rect">
            <a:avLst/>
          </a:prstGeom>
          <a:noFill/>
        </p:spPr>
        <p:txBody>
          <a:bodyPr wrap="square" rtlCol="0">
            <a:spAutoFit/>
          </a:bodyPr>
          <a:lstStyle/>
          <a:p>
            <a:pPr defTabSz="457200"/>
            <a:r>
              <a:rPr lang="pt-BR" altLang="en-US" sz="1400" b="1" dirty="0">
                <a:solidFill>
                  <a:prstClr val="black"/>
                </a:solidFill>
                <a:latin typeface="Arial" panose="020B0604020202020204" pitchFamily="34" charset="0"/>
                <a:cs typeface="Arial" panose="020B0604020202020204" pitchFamily="34" charset="0"/>
              </a:rPr>
              <a:t>A comunicação direcionada ao arquiteto se deu via:</a:t>
            </a:r>
          </a:p>
        </p:txBody>
      </p:sp>
      <p:pic>
        <p:nvPicPr>
          <p:cNvPr id="8" name="Picture 2" descr="PERSPECTIVA - EDITAIS PATROCINIO"/>
          <p:cNvPicPr>
            <a:picLocks noChangeAspect="1"/>
          </p:cNvPicPr>
          <p:nvPr/>
        </p:nvPicPr>
        <p:blipFill>
          <a:blip r:embed="rId4"/>
          <a:stretch>
            <a:fillRect/>
          </a:stretch>
        </p:blipFill>
        <p:spPr>
          <a:xfrm>
            <a:off x="6563995" y="1414780"/>
            <a:ext cx="1838325" cy="3432175"/>
          </a:xfrm>
          <a:prstGeom prst="rect">
            <a:avLst/>
          </a:prstGeom>
        </p:spPr>
      </p:pic>
      <p:pic>
        <p:nvPicPr>
          <p:cNvPr id="9" name="Picture 18" descr="Comunicado_Whatsapp_Stories01"/>
          <p:cNvPicPr>
            <a:picLocks noChangeAspect="1"/>
          </p:cNvPicPr>
          <p:nvPr/>
        </p:nvPicPr>
        <p:blipFill>
          <a:blip r:embed="rId5"/>
          <a:stretch>
            <a:fillRect/>
          </a:stretch>
        </p:blipFill>
        <p:spPr>
          <a:xfrm>
            <a:off x="725189" y="1509692"/>
            <a:ext cx="2623345" cy="4663808"/>
          </a:xfrm>
          <a:prstGeom prst="rect">
            <a:avLst/>
          </a:prstGeom>
        </p:spPr>
      </p:pic>
      <p:sp>
        <p:nvSpPr>
          <p:cNvPr id="2" name="Retângulo de cantos arredondados 1"/>
          <p:cNvSpPr/>
          <p:nvPr/>
        </p:nvSpPr>
        <p:spPr>
          <a:xfrm>
            <a:off x="3531152" y="1564017"/>
            <a:ext cx="2491276" cy="109721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pt-BR" altLang="en-US" sz="1400" b="1" u="sng" dirty="0">
                <a:solidFill>
                  <a:prstClr val="black"/>
                </a:solidFill>
                <a:latin typeface="Arial" panose="020B0604020202020204" pitchFamily="34" charset="0"/>
                <a:cs typeface="Arial" panose="020B0604020202020204" pitchFamily="34" charset="0"/>
              </a:rPr>
              <a:t>Comunicados no WhatsApp</a:t>
            </a:r>
            <a:br>
              <a:rPr lang="pt-BR" altLang="en-US" sz="1400" b="1" u="sng" dirty="0">
                <a:solidFill>
                  <a:prstClr val="black"/>
                </a:solidFill>
                <a:latin typeface="Arial" panose="020B0604020202020204" pitchFamily="34" charset="0"/>
                <a:cs typeface="Arial" panose="020B0604020202020204" pitchFamily="34" charset="0"/>
              </a:rPr>
            </a:br>
            <a:r>
              <a:rPr lang="pt-BR" altLang="en-US" sz="1400" dirty="0">
                <a:solidFill>
                  <a:prstClr val="black"/>
                </a:solidFill>
                <a:latin typeface="Arial" panose="020B0604020202020204" pitchFamily="34" charset="0"/>
                <a:cs typeface="Arial" panose="020B0604020202020204" pitchFamily="34" charset="0"/>
              </a:rPr>
              <a:t>34 mensagens enviadas</a:t>
            </a:r>
          </a:p>
          <a:p>
            <a:pPr defTabSz="457200"/>
            <a:r>
              <a:rPr lang="pt-BR" altLang="en-US" sz="1400" dirty="0">
                <a:solidFill>
                  <a:prstClr val="black"/>
                </a:solidFill>
                <a:latin typeface="Arial" panose="020B0604020202020204" pitchFamily="34" charset="0"/>
                <a:cs typeface="Arial" panose="020B0604020202020204" pitchFamily="34" charset="0"/>
              </a:rPr>
              <a:t>850 a 950 profissionais alcançados por mensagem</a:t>
            </a:r>
          </a:p>
        </p:txBody>
      </p:sp>
      <p:sp>
        <p:nvSpPr>
          <p:cNvPr id="11" name="Retângulo de cantos arredondados 10"/>
          <p:cNvSpPr/>
          <p:nvPr/>
        </p:nvSpPr>
        <p:spPr>
          <a:xfrm>
            <a:off x="6616651" y="4940399"/>
            <a:ext cx="2520685" cy="109721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pt-BR" altLang="en-US" sz="1400" b="1" u="sng" dirty="0">
                <a:solidFill>
                  <a:prstClr val="black"/>
                </a:solidFill>
                <a:latin typeface="Arial" panose="020B0604020202020204" pitchFamily="34" charset="0"/>
                <a:cs typeface="Arial" panose="020B0604020202020204" pitchFamily="34" charset="0"/>
              </a:rPr>
              <a:t>Boletim Perspectiva</a:t>
            </a:r>
            <a:r>
              <a:rPr lang="pt-BR" altLang="en-US" sz="1400" b="1" dirty="0">
                <a:solidFill>
                  <a:prstClr val="black"/>
                </a:solidFill>
                <a:latin typeface="Arial" panose="020B0604020202020204" pitchFamily="34" charset="0"/>
                <a:cs typeface="Arial" panose="020B0604020202020204" pitchFamily="34" charset="0"/>
              </a:rPr>
              <a:t/>
            </a:r>
            <a:br>
              <a:rPr lang="pt-BR" altLang="en-US" sz="1400" b="1" dirty="0">
                <a:solidFill>
                  <a:prstClr val="black"/>
                </a:solidFill>
                <a:latin typeface="Arial" panose="020B0604020202020204" pitchFamily="34" charset="0"/>
                <a:cs typeface="Arial" panose="020B0604020202020204" pitchFamily="34" charset="0"/>
              </a:rPr>
            </a:br>
            <a:r>
              <a:rPr lang="pt-BR" altLang="en-US" sz="1400" dirty="0">
                <a:solidFill>
                  <a:prstClr val="black"/>
                </a:solidFill>
                <a:latin typeface="Arial" panose="020B0604020202020204" pitchFamily="34" charset="0"/>
                <a:cs typeface="Arial" panose="020B0604020202020204" pitchFamily="34" charset="0"/>
              </a:rPr>
              <a:t>27 mensagens enviadas</a:t>
            </a:r>
            <a:br>
              <a:rPr lang="pt-BR" altLang="en-US" sz="1400" dirty="0">
                <a:solidFill>
                  <a:prstClr val="black"/>
                </a:solidFill>
                <a:latin typeface="Arial" panose="020B0604020202020204" pitchFamily="34" charset="0"/>
                <a:cs typeface="Arial" panose="020B0604020202020204" pitchFamily="34" charset="0"/>
              </a:rPr>
            </a:br>
            <a:r>
              <a:rPr lang="pt-BR" altLang="en-US" sz="1400" dirty="0">
                <a:solidFill>
                  <a:prstClr val="black"/>
                </a:solidFill>
                <a:latin typeface="Arial" panose="020B0604020202020204" pitchFamily="34" charset="0"/>
                <a:cs typeface="Arial" panose="020B0604020202020204" pitchFamily="34" charset="0"/>
              </a:rPr>
              <a:t>900 a 1000 profissionais alcançados por mensagem</a:t>
            </a:r>
            <a:endParaRPr lang="pt-BR" altLang="en-US" sz="1400" b="1" dirty="0">
              <a:solidFill>
                <a:prstClr val="black"/>
              </a:solidFill>
              <a:latin typeface="Arial" panose="020B0604020202020204" pitchFamily="34" charset="0"/>
              <a:cs typeface="Arial" panose="020B0604020202020204" pitchFamily="34" charset="0"/>
            </a:endParaRPr>
          </a:p>
        </p:txBody>
      </p:sp>
      <p:sp>
        <p:nvSpPr>
          <p:cNvPr id="14" name="Text Box 3"/>
          <p:cNvSpPr txBox="1"/>
          <p:nvPr/>
        </p:nvSpPr>
        <p:spPr>
          <a:xfrm>
            <a:off x="3531235" y="2830195"/>
            <a:ext cx="2568575" cy="3322955"/>
          </a:xfrm>
          <a:prstGeom prst="rect">
            <a:avLst/>
          </a:prstGeom>
          <a:noFill/>
        </p:spPr>
        <p:txBody>
          <a:bodyPr wrap="square" rtlCol="0">
            <a:spAutoFit/>
          </a:bodyPr>
          <a:lstStyle/>
          <a:p>
            <a:pPr defTabSz="457200"/>
            <a:r>
              <a:rPr lang="pt-BR" sz="1000" b="1" dirty="0">
                <a:solidFill>
                  <a:prstClr val="black"/>
                </a:solidFill>
                <a:latin typeface="Arial" panose="020B0604020202020204" pitchFamily="34" charset="0"/>
                <a:cs typeface="Arial" panose="020B0604020202020204" pitchFamily="34" charset="0"/>
                <a:sym typeface="+mn-ea"/>
              </a:rPr>
              <a:t>Principais mensagens enviadas:</a:t>
            </a:r>
          </a:p>
          <a:p>
            <a:pPr defTabSz="457200"/>
            <a:endParaRPr lang="pt-BR" sz="1000" b="1"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Abertas inscrições para o edital de projetos e eventos</a:t>
            </a:r>
          </a:p>
          <a:p>
            <a:pPr defTabSz="457200"/>
            <a:endParaRPr lang="pt-BR" sz="1000"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Conselho notifica Prefeitura para alteração salarial em Concurso</a:t>
            </a:r>
          </a:p>
          <a:p>
            <a:pPr defTabSz="457200"/>
            <a:endParaRPr lang="pt-BR" sz="1000"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CAU repudia adensamento excessivo e venda de áreas públicas no setor Sul</a:t>
            </a:r>
          </a:p>
          <a:p>
            <a:pPr defTabSz="457200"/>
            <a:endParaRPr lang="pt-BR" sz="1000"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CAU orienta trabalho remoto para arquitetos e urbanistas</a:t>
            </a:r>
          </a:p>
          <a:p>
            <a:pPr defTabSz="457200"/>
            <a:endParaRPr lang="pt-BR" sz="1000"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Agenda do CAU - Confira o calendário das próximas lives e eventos</a:t>
            </a:r>
          </a:p>
          <a:p>
            <a:pPr defTabSz="457200"/>
            <a:endParaRPr lang="pt-BR" sz="1000"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Alvará fácil: Seplanh apresenta soluções, com prazo para outubro</a:t>
            </a:r>
          </a:p>
          <a:p>
            <a:pPr defTabSz="457200"/>
            <a:endParaRPr lang="pt-BR" sz="1000" dirty="0">
              <a:solidFill>
                <a:prstClr val="black"/>
              </a:solidFill>
              <a:latin typeface="Arial" panose="020B0604020202020204" pitchFamily="34" charset="0"/>
              <a:cs typeface="Arial" panose="020B0604020202020204" pitchFamily="34" charset="0"/>
              <a:sym typeface="+mn-ea"/>
            </a:endParaRPr>
          </a:p>
          <a:p>
            <a:pPr defTabSz="457200"/>
            <a:r>
              <a:rPr lang="pt-BR" sz="1000" dirty="0">
                <a:solidFill>
                  <a:prstClr val="black"/>
                </a:solidFill>
                <a:latin typeface="Arial" panose="020B0604020202020204" pitchFamily="34" charset="0"/>
                <a:cs typeface="Arial" panose="020B0604020202020204" pitchFamily="34" charset="0"/>
                <a:sym typeface="+mn-ea"/>
              </a:rPr>
              <a:t>. Eleições do CAU - O voto é obrigatório</a:t>
            </a:r>
          </a:p>
        </p:txBody>
      </p:sp>
    </p:spTree>
    <p:extLst>
      <p:ext uri="{BB962C8B-B14F-4D97-AF65-F5344CB8AC3E}">
        <p14:creationId xmlns:p14="http://schemas.microsoft.com/office/powerpoint/2010/main" val="9856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pPr rtl="0"/>
            <a:fld id="{1B2ACDB5-1E7E-4CBE-B5B1-81ED7F22C8C7}" type="datetime1">
              <a:rPr lang="pt-BR" noProof="0" smtClean="0"/>
              <a:t>01/06/2021</a:t>
            </a:fld>
            <a:endParaRPr lang="pt-BR" noProof="0" dirty="0"/>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7</a:t>
            </a:fld>
            <a:endParaRPr lang="pt-BR" noProof="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1823989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stretch>
            <a:fillRect/>
          </a:stretch>
        </p:blipFill>
        <p:spPr>
          <a:xfrm>
            <a:off x="0" y="0"/>
            <a:ext cx="9906000" cy="6858000"/>
          </a:xfrm>
          <a:prstGeom prst="rect">
            <a:avLst/>
          </a:prstGeom>
        </p:spPr>
      </p:pic>
      <p:sp>
        <p:nvSpPr>
          <p:cNvPr id="38" name="Título 4"/>
          <p:cNvSpPr>
            <a:spLocks noGrp="1"/>
          </p:cNvSpPr>
          <p:nvPr>
            <p:ph type="title"/>
          </p:nvPr>
        </p:nvSpPr>
        <p:spPr>
          <a:xfrm>
            <a:off x="457237" y="403158"/>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4.7 Comunicação</a:t>
            </a:r>
          </a:p>
        </p:txBody>
      </p:sp>
      <p:sp>
        <p:nvSpPr>
          <p:cNvPr id="39" name="objeto 7" descr="Retângulo bege"/>
          <p:cNvSpPr/>
          <p:nvPr/>
        </p:nvSpPr>
        <p:spPr bwMode="white">
          <a:xfrm>
            <a:off x="605551" y="1045128"/>
            <a:ext cx="86336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sp>
        <p:nvSpPr>
          <p:cNvPr id="5" name="Text Box 1"/>
          <p:cNvSpPr txBox="1"/>
          <p:nvPr/>
        </p:nvSpPr>
        <p:spPr>
          <a:xfrm>
            <a:off x="649746" y="1107743"/>
            <a:ext cx="5032375" cy="307777"/>
          </a:xfrm>
          <a:prstGeom prst="rect">
            <a:avLst/>
          </a:prstGeom>
          <a:noFill/>
        </p:spPr>
        <p:txBody>
          <a:bodyPr wrap="square" rtlCol="0">
            <a:spAutoFit/>
          </a:bodyPr>
          <a:lstStyle/>
          <a:p>
            <a:pPr defTabSz="457200"/>
            <a:r>
              <a:rPr lang="pt-BR" altLang="en-US" sz="1400" dirty="0">
                <a:solidFill>
                  <a:prstClr val="black"/>
                </a:solidFill>
                <a:latin typeface="Arial" panose="020B0604020202020204" pitchFamily="34" charset="0"/>
                <a:cs typeface="Arial" panose="020B0604020202020204" pitchFamily="34" charset="0"/>
              </a:rPr>
              <a:t>A comunicação direcionada ao arquiteto se deu via:</a:t>
            </a:r>
          </a:p>
        </p:txBody>
      </p:sp>
      <p:sp>
        <p:nvSpPr>
          <p:cNvPr id="6" name="Text Box 3"/>
          <p:cNvSpPr txBox="1"/>
          <p:nvPr/>
        </p:nvSpPr>
        <p:spPr>
          <a:xfrm>
            <a:off x="605551" y="1426637"/>
            <a:ext cx="3368675" cy="1384995"/>
          </a:xfrm>
          <a:prstGeom prst="rect">
            <a:avLst/>
          </a:prstGeom>
          <a:noFill/>
        </p:spPr>
        <p:txBody>
          <a:bodyPr wrap="square" rtlCol="0">
            <a:spAutoFit/>
          </a:bodyPr>
          <a:lstStyle/>
          <a:p>
            <a:pPr defTabSz="457200"/>
            <a:r>
              <a:rPr lang="pt-BR" altLang="en-US" sz="1400" b="1" u="sng" dirty="0">
                <a:solidFill>
                  <a:prstClr val="black"/>
                </a:solidFill>
                <a:latin typeface="Arial" panose="020B0604020202020204" pitchFamily="34" charset="0"/>
                <a:cs typeface="Arial" panose="020B0604020202020204" pitchFamily="34" charset="0"/>
                <a:hlinkClick r:id="rId4" action="ppaction://hlinkfile"/>
              </a:rPr>
              <a:t>Lives e eventos online</a:t>
            </a:r>
            <a:endParaRPr lang="pt-BR" altLang="en-US" sz="1400" b="1" u="sng" dirty="0">
              <a:solidFill>
                <a:prstClr val="black"/>
              </a:solidFill>
              <a:latin typeface="Arial" panose="020B0604020202020204" pitchFamily="34" charset="0"/>
              <a:cs typeface="Arial" panose="020B0604020202020204" pitchFamily="34" charset="0"/>
            </a:endParaRPr>
          </a:p>
          <a:p>
            <a:pPr defTabSz="457200"/>
            <a:r>
              <a:rPr lang="pt-BR" altLang="en-US" sz="1400" dirty="0">
                <a:solidFill>
                  <a:prstClr val="black"/>
                </a:solidFill>
                <a:latin typeface="Arial" panose="020B0604020202020204" pitchFamily="34" charset="0"/>
                <a:cs typeface="Arial" panose="020B0604020202020204" pitchFamily="34" charset="0"/>
              </a:rPr>
              <a:t>8 lives no Instagram</a:t>
            </a:r>
          </a:p>
          <a:p>
            <a:pPr defTabSz="457200"/>
            <a:r>
              <a:rPr lang="pt-BR" altLang="en-US" sz="1400" dirty="0">
                <a:solidFill>
                  <a:prstClr val="black"/>
                </a:solidFill>
                <a:latin typeface="Arial" panose="020B0604020202020204" pitchFamily="34" charset="0"/>
                <a:cs typeface="Arial" panose="020B0604020202020204" pitchFamily="34" charset="0"/>
              </a:rPr>
              <a:t>1 seminário online</a:t>
            </a:r>
          </a:p>
          <a:p>
            <a:pPr defTabSz="457200"/>
            <a:r>
              <a:rPr lang="pt-BR" altLang="en-US" sz="1400" dirty="0">
                <a:solidFill>
                  <a:prstClr val="black"/>
                </a:solidFill>
                <a:latin typeface="Arial" panose="020B0604020202020204" pitchFamily="34" charset="0"/>
                <a:cs typeface="Arial" panose="020B0604020202020204" pitchFamily="34" charset="0"/>
              </a:rPr>
              <a:t>1 evento de premiação</a:t>
            </a:r>
          </a:p>
          <a:p>
            <a:pPr defTabSz="457200"/>
            <a:r>
              <a:rPr lang="pt-BR" altLang="en-US" sz="1400" dirty="0">
                <a:solidFill>
                  <a:prstClr val="black"/>
                </a:solidFill>
                <a:latin typeface="Arial" panose="020B0604020202020204" pitchFamily="34" charset="0"/>
                <a:cs typeface="Arial" panose="020B0604020202020204" pitchFamily="34" charset="0"/>
              </a:rPr>
              <a:t>1 debate sobre eleições</a:t>
            </a:r>
          </a:p>
          <a:p>
            <a:pPr defTabSz="457200"/>
            <a:r>
              <a:rPr lang="pt-BR" altLang="en-US" sz="1400" dirty="0">
                <a:solidFill>
                  <a:prstClr val="black"/>
                </a:solidFill>
                <a:latin typeface="Arial" panose="020B0604020202020204" pitchFamily="34" charset="0"/>
                <a:cs typeface="Arial" panose="020B0604020202020204" pitchFamily="34" charset="0"/>
              </a:rPr>
              <a:t>1 palestra</a:t>
            </a:r>
          </a:p>
        </p:txBody>
      </p:sp>
      <p:pic>
        <p:nvPicPr>
          <p:cNvPr id="7" name="Picture 15" descr="Live Pequenos escritórios - 12Maio"/>
          <p:cNvPicPr>
            <a:picLocks noChangeAspect="1"/>
          </p:cNvPicPr>
          <p:nvPr/>
        </p:nvPicPr>
        <p:blipFill>
          <a:blip r:embed="rId5"/>
          <a:stretch>
            <a:fillRect/>
          </a:stretch>
        </p:blipFill>
        <p:spPr>
          <a:xfrm>
            <a:off x="1136650" y="3529330"/>
            <a:ext cx="1445895" cy="2573655"/>
          </a:xfrm>
          <a:prstGeom prst="rect">
            <a:avLst/>
          </a:prstGeom>
        </p:spPr>
      </p:pic>
      <p:pic>
        <p:nvPicPr>
          <p:cNvPr id="8" name="Picture 7" descr="LIVES - SAUDE E ARQUITETURA"/>
          <p:cNvPicPr>
            <a:picLocks noChangeAspect="1"/>
          </p:cNvPicPr>
          <p:nvPr/>
        </p:nvPicPr>
        <p:blipFill>
          <a:blip r:embed="rId6"/>
          <a:stretch>
            <a:fillRect/>
          </a:stretch>
        </p:blipFill>
        <p:spPr>
          <a:xfrm>
            <a:off x="3098165" y="3078480"/>
            <a:ext cx="1256030" cy="2585085"/>
          </a:xfrm>
          <a:prstGeom prst="rect">
            <a:avLst/>
          </a:prstGeom>
        </p:spPr>
      </p:pic>
      <p:pic>
        <p:nvPicPr>
          <p:cNvPr id="9" name="Picture 11" descr="LIVES - FORMEI 2"/>
          <p:cNvPicPr>
            <a:picLocks noChangeAspect="1"/>
          </p:cNvPicPr>
          <p:nvPr/>
        </p:nvPicPr>
        <p:blipFill>
          <a:blip r:embed="rId7"/>
          <a:stretch>
            <a:fillRect/>
          </a:stretch>
        </p:blipFill>
        <p:spPr>
          <a:xfrm>
            <a:off x="5198110" y="1219835"/>
            <a:ext cx="921385" cy="1896110"/>
          </a:xfrm>
          <a:prstGeom prst="rect">
            <a:avLst/>
          </a:prstGeom>
        </p:spPr>
      </p:pic>
      <p:pic>
        <p:nvPicPr>
          <p:cNvPr id="10" name="Picture 13" descr="LIVES - ALVARO PUNTONI"/>
          <p:cNvPicPr>
            <a:picLocks noChangeAspect="1"/>
          </p:cNvPicPr>
          <p:nvPr/>
        </p:nvPicPr>
        <p:blipFill>
          <a:blip r:embed="rId8"/>
          <a:stretch>
            <a:fillRect/>
          </a:stretch>
        </p:blipFill>
        <p:spPr>
          <a:xfrm>
            <a:off x="7343140" y="1219200"/>
            <a:ext cx="902335" cy="1858010"/>
          </a:xfrm>
          <a:prstGeom prst="rect">
            <a:avLst/>
          </a:prstGeom>
        </p:spPr>
      </p:pic>
      <p:sp>
        <p:nvSpPr>
          <p:cNvPr id="2" name="Text Box 3"/>
          <p:cNvSpPr txBox="1"/>
          <p:nvPr/>
        </p:nvSpPr>
        <p:spPr>
          <a:xfrm>
            <a:off x="605790" y="2976245"/>
            <a:ext cx="2120265" cy="506730"/>
          </a:xfrm>
          <a:prstGeom prst="rect">
            <a:avLst/>
          </a:prstGeom>
          <a:noFill/>
        </p:spPr>
        <p:txBody>
          <a:bodyPr wrap="square" rtlCol="0">
            <a:spAutoFit/>
          </a:bodyPr>
          <a:lstStyle/>
          <a:p>
            <a:pPr defTabSz="457200"/>
            <a:r>
              <a:rPr lang="pt-BR" altLang="en-US" sz="900" b="1" dirty="0">
                <a:solidFill>
                  <a:prstClr val="black"/>
                </a:solidFill>
                <a:latin typeface="Arial" panose="020B0604020202020204" pitchFamily="34" charset="0"/>
                <a:cs typeface="Arial" panose="020B0604020202020204" pitchFamily="34" charset="0"/>
              </a:rPr>
              <a:t>12/Maio / Pequenos escritórios – boas práticas em tempo de pandemia / 362 visualizações</a:t>
            </a:r>
          </a:p>
        </p:txBody>
      </p:sp>
      <p:sp>
        <p:nvSpPr>
          <p:cNvPr id="3" name="Text Box 3"/>
          <p:cNvSpPr txBox="1"/>
          <p:nvPr/>
        </p:nvSpPr>
        <p:spPr>
          <a:xfrm>
            <a:off x="3038475" y="5663565"/>
            <a:ext cx="2120265" cy="506730"/>
          </a:xfrm>
          <a:prstGeom prst="rect">
            <a:avLst/>
          </a:prstGeom>
          <a:noFill/>
        </p:spPr>
        <p:txBody>
          <a:bodyPr wrap="square" rtlCol="0">
            <a:spAutoFit/>
          </a:bodyPr>
          <a:lstStyle/>
          <a:p>
            <a:pPr defTabSz="457200"/>
            <a:r>
              <a:rPr lang="pt-BR" altLang="en-US" sz="900" b="1" dirty="0">
                <a:solidFill>
                  <a:prstClr val="black"/>
                </a:solidFill>
                <a:latin typeface="Arial" panose="020B0604020202020204" pitchFamily="34" charset="0"/>
                <a:cs typeface="Arial" panose="020B0604020202020204" pitchFamily="34" charset="0"/>
              </a:rPr>
              <a:t>14/Maio / Coronavírus – Saúde pública é urbanismo /  497 visualizações</a:t>
            </a:r>
          </a:p>
        </p:txBody>
      </p:sp>
      <p:sp>
        <p:nvSpPr>
          <p:cNvPr id="4" name="Text Box 3"/>
          <p:cNvSpPr txBox="1"/>
          <p:nvPr/>
        </p:nvSpPr>
        <p:spPr>
          <a:xfrm>
            <a:off x="5158740" y="3152775"/>
            <a:ext cx="1765300" cy="368300"/>
          </a:xfrm>
          <a:prstGeom prst="rect">
            <a:avLst/>
          </a:prstGeom>
          <a:noFill/>
        </p:spPr>
        <p:txBody>
          <a:bodyPr wrap="square" rtlCol="0">
            <a:spAutoFit/>
          </a:bodyPr>
          <a:lstStyle/>
          <a:p>
            <a:pPr defTabSz="457200"/>
            <a:r>
              <a:rPr lang="pt-BR" altLang="en-US" sz="900" b="1" dirty="0">
                <a:solidFill>
                  <a:prstClr val="black"/>
                </a:solidFill>
                <a:latin typeface="Arial" panose="020B0604020202020204" pitchFamily="34" charset="0"/>
                <a:cs typeface="Arial" panose="020B0604020202020204" pitchFamily="34" charset="0"/>
              </a:rPr>
              <a:t>04/Agosto / Sou arquiteto, e agora? / 330 visualizações</a:t>
            </a:r>
          </a:p>
        </p:txBody>
      </p:sp>
      <p:sp>
        <p:nvSpPr>
          <p:cNvPr id="11" name="Text Box 10"/>
          <p:cNvSpPr txBox="1"/>
          <p:nvPr/>
        </p:nvSpPr>
        <p:spPr>
          <a:xfrm>
            <a:off x="7343140" y="3152775"/>
            <a:ext cx="2120265" cy="506730"/>
          </a:xfrm>
          <a:prstGeom prst="rect">
            <a:avLst/>
          </a:prstGeom>
          <a:noFill/>
        </p:spPr>
        <p:txBody>
          <a:bodyPr wrap="square" rtlCol="0">
            <a:spAutoFit/>
          </a:bodyPr>
          <a:lstStyle/>
          <a:p>
            <a:pPr defTabSz="457200"/>
            <a:r>
              <a:rPr lang="pt-BR" altLang="en-US" sz="900" b="1" dirty="0">
                <a:solidFill>
                  <a:prstClr val="black"/>
                </a:solidFill>
                <a:latin typeface="Arial" panose="020B0604020202020204" pitchFamily="34" charset="0"/>
                <a:cs typeface="Arial" panose="020B0604020202020204" pitchFamily="34" charset="0"/>
              </a:rPr>
              <a:t>02/Setembro / Aula Magna – Projeto Arquitetônico com Álvaro Puntoni - 680 visualizações</a:t>
            </a:r>
          </a:p>
        </p:txBody>
      </p:sp>
      <p:sp>
        <p:nvSpPr>
          <p:cNvPr id="12" name="Text Box 11"/>
          <p:cNvSpPr txBox="1"/>
          <p:nvPr/>
        </p:nvSpPr>
        <p:spPr>
          <a:xfrm>
            <a:off x="5158740" y="3947795"/>
            <a:ext cx="4553585" cy="2306955"/>
          </a:xfrm>
          <a:prstGeom prst="rect">
            <a:avLst/>
          </a:prstGeom>
          <a:noFill/>
        </p:spPr>
        <p:txBody>
          <a:bodyPr wrap="square" rtlCol="0">
            <a:spAutoFit/>
          </a:bodyPr>
          <a:lstStyle/>
          <a:p>
            <a:pPr defTabSz="457200"/>
            <a:r>
              <a:rPr lang="pt-BR" altLang="en-US" sz="900" b="1" u="sng" dirty="0">
                <a:solidFill>
                  <a:prstClr val="black"/>
                </a:solidFill>
                <a:latin typeface="Arial" panose="020B0604020202020204" pitchFamily="34" charset="0"/>
                <a:cs typeface="Arial" panose="020B0604020202020204" pitchFamily="34" charset="0"/>
              </a:rPr>
              <a:t>Outras lives: </a:t>
            </a:r>
            <a:endParaRPr lang="pt-BR" altLang="en-US" sz="900" b="1" dirty="0">
              <a:solidFill>
                <a:prstClr val="black"/>
              </a:solidFill>
              <a:latin typeface="Arial" panose="020B0604020202020204" pitchFamily="34" charset="0"/>
              <a:cs typeface="Arial" panose="020B0604020202020204" pitchFamily="34" charset="0"/>
            </a:endParaRPr>
          </a:p>
          <a:p>
            <a:pPr defTabSz="457200"/>
            <a:r>
              <a:rPr lang="pt-BR" altLang="en-US" sz="900" b="1" dirty="0">
                <a:solidFill>
                  <a:prstClr val="black"/>
                </a:solidFill>
                <a:latin typeface="Arial" panose="020B0604020202020204" pitchFamily="34" charset="0"/>
                <a:cs typeface="Arial" panose="020B0604020202020204" pitchFamily="34" charset="0"/>
              </a:rPr>
              <a:t>&gt; 19/Maio / Gestão financeira para arquitetos na pandemia / 321 visualizações</a:t>
            </a:r>
          </a:p>
          <a:p>
            <a:pPr defTabSz="457200"/>
            <a:r>
              <a:rPr lang="pt-BR" altLang="en-US" sz="900" b="1" dirty="0">
                <a:solidFill>
                  <a:prstClr val="black"/>
                </a:solidFill>
                <a:latin typeface="Arial" panose="020B0604020202020204" pitchFamily="34" charset="0"/>
                <a:cs typeface="Arial" panose="020B0604020202020204" pitchFamily="34" charset="0"/>
              </a:rPr>
              <a:t>&gt; 23/Junho/ Impacto da pandemia na mobilidade urbana / 403 visualizações</a:t>
            </a:r>
          </a:p>
          <a:p>
            <a:pPr defTabSz="457200"/>
            <a:r>
              <a:rPr lang="pt-BR" altLang="en-US" sz="900" b="1" dirty="0">
                <a:solidFill>
                  <a:prstClr val="black"/>
                </a:solidFill>
                <a:latin typeface="Arial" panose="020B0604020202020204" pitchFamily="34" charset="0"/>
                <a:cs typeface="Arial" panose="020B0604020202020204" pitchFamily="34" charset="0"/>
              </a:rPr>
              <a:t>&gt; 31/Julho / Como aproveitar melhor o Instagram / 397 visualizações</a:t>
            </a:r>
          </a:p>
          <a:p>
            <a:pPr defTabSz="457200"/>
            <a:r>
              <a:rPr lang="pt-BR" altLang="en-US" sz="900" b="1" dirty="0">
                <a:solidFill>
                  <a:prstClr val="black"/>
                </a:solidFill>
                <a:latin typeface="Arial" panose="020B0604020202020204" pitchFamily="34" charset="0"/>
                <a:cs typeface="Arial" panose="020B0604020202020204" pitchFamily="34" charset="0"/>
              </a:rPr>
              <a:t>&gt; 23/Setembro / Avaliação e perícias – mercado de trabalho para arquitetos /  333 visualizações</a:t>
            </a:r>
          </a:p>
          <a:p>
            <a:pPr defTabSz="457200"/>
            <a:r>
              <a:rPr lang="pt-BR" altLang="en-US" sz="900" b="1" dirty="0">
                <a:solidFill>
                  <a:prstClr val="black"/>
                </a:solidFill>
                <a:latin typeface="Arial" panose="020B0604020202020204" pitchFamily="34" charset="0"/>
                <a:cs typeface="Arial" panose="020B0604020202020204" pitchFamily="34" charset="0"/>
              </a:rPr>
              <a:t>&gt; 10/Novembro / Sou arquiteto, e agora? / 255 visualizações</a:t>
            </a:r>
          </a:p>
          <a:p>
            <a:pPr defTabSz="457200"/>
            <a:endParaRPr lang="pt-BR" altLang="en-US" sz="900" b="1" dirty="0">
              <a:solidFill>
                <a:prstClr val="black"/>
              </a:solidFill>
              <a:latin typeface="Arial" panose="020B0604020202020204" pitchFamily="34" charset="0"/>
              <a:cs typeface="Arial" panose="020B0604020202020204" pitchFamily="34" charset="0"/>
            </a:endParaRPr>
          </a:p>
          <a:p>
            <a:pPr defTabSz="457200"/>
            <a:r>
              <a:rPr lang="pt-BR" altLang="en-US" sz="900" b="1" u="sng" dirty="0">
                <a:solidFill>
                  <a:prstClr val="black"/>
                </a:solidFill>
                <a:latin typeface="Arial" panose="020B0604020202020204" pitchFamily="34" charset="0"/>
                <a:cs typeface="Arial" panose="020B0604020202020204" pitchFamily="34" charset="0"/>
              </a:rPr>
              <a:t>Eventos online: </a:t>
            </a:r>
            <a:endParaRPr lang="pt-BR" altLang="en-US" sz="900" b="1" dirty="0">
              <a:solidFill>
                <a:prstClr val="black"/>
              </a:solidFill>
              <a:latin typeface="Arial" panose="020B0604020202020204" pitchFamily="34" charset="0"/>
              <a:cs typeface="Arial" panose="020B0604020202020204" pitchFamily="34" charset="0"/>
            </a:endParaRPr>
          </a:p>
          <a:p>
            <a:pPr defTabSz="457200"/>
            <a:r>
              <a:rPr lang="pt-BR" altLang="en-US" sz="900" b="1" dirty="0">
                <a:solidFill>
                  <a:prstClr val="black"/>
                </a:solidFill>
                <a:latin typeface="Arial" panose="020B0604020202020204" pitchFamily="34" charset="0"/>
                <a:cs typeface="Arial" panose="020B0604020202020204" pitchFamily="34" charset="0"/>
              </a:rPr>
              <a:t>&gt; 19/Agosto / Cidade com memória, pessoas com história – O papel do Setor Sul para Goiânia e seus cidadãos / Google Meet / 167 participantes</a:t>
            </a:r>
          </a:p>
          <a:p>
            <a:pPr defTabSz="457200"/>
            <a:r>
              <a:rPr lang="pt-BR" altLang="en-US" sz="900" b="1" dirty="0">
                <a:solidFill>
                  <a:prstClr val="black"/>
                </a:solidFill>
                <a:latin typeface="Arial" panose="020B0604020202020204" pitchFamily="34" charset="0"/>
                <a:cs typeface="Arial" panose="020B0604020202020204" pitchFamily="34" charset="0"/>
              </a:rPr>
              <a:t>&gt; 22/Outubro / Evento de premiação do Concurso Athis / Zoom / 50 participantes</a:t>
            </a:r>
          </a:p>
          <a:p>
            <a:pPr defTabSz="457200"/>
            <a:r>
              <a:rPr lang="pt-BR" altLang="en-US" sz="900" b="1" dirty="0">
                <a:solidFill>
                  <a:prstClr val="black"/>
                </a:solidFill>
                <a:latin typeface="Arial" panose="020B0604020202020204" pitchFamily="34" charset="0"/>
                <a:cs typeface="Arial" panose="020B0604020202020204" pitchFamily="34" charset="0"/>
              </a:rPr>
              <a:t>&gt; 13/Novembro / Happy Hour da Cidade /  Youtube / 36 participantes</a:t>
            </a:r>
          </a:p>
          <a:p>
            <a:pPr defTabSz="457200"/>
            <a:r>
              <a:rPr lang="pt-BR" altLang="en-US" sz="900" b="1" dirty="0">
                <a:solidFill>
                  <a:prstClr val="black"/>
                </a:solidFill>
                <a:latin typeface="Arial" panose="020B0604020202020204" pitchFamily="34" charset="0"/>
                <a:cs typeface="Arial" panose="020B0604020202020204" pitchFamily="34" charset="0"/>
              </a:rPr>
              <a:t>&gt; 14/Dezembro / Live Dia do Arquiteto com Superlimão / Youtube / 418 visualizações</a:t>
            </a:r>
          </a:p>
        </p:txBody>
      </p:sp>
    </p:spTree>
    <p:extLst>
      <p:ext uri="{BB962C8B-B14F-4D97-AF65-F5344CB8AC3E}">
        <p14:creationId xmlns:p14="http://schemas.microsoft.com/office/powerpoint/2010/main" val="1597796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m 40"/>
          <p:cNvPicPr>
            <a:picLocks noChangeAspect="1"/>
          </p:cNvPicPr>
          <p:nvPr/>
        </p:nvPicPr>
        <p:blipFill>
          <a:blip r:embed="rId3"/>
          <a:stretch>
            <a:fillRect/>
          </a:stretch>
        </p:blipFill>
        <p:spPr>
          <a:xfrm>
            <a:off x="0" y="0"/>
            <a:ext cx="9906000" cy="6858000"/>
          </a:xfrm>
          <a:prstGeom prst="rect">
            <a:avLst/>
          </a:prstGeom>
        </p:spPr>
      </p:pic>
      <p:sp>
        <p:nvSpPr>
          <p:cNvPr id="38" name="Título 4"/>
          <p:cNvSpPr>
            <a:spLocks noGrp="1"/>
          </p:cNvSpPr>
          <p:nvPr>
            <p:ph type="title"/>
          </p:nvPr>
        </p:nvSpPr>
        <p:spPr>
          <a:xfrm>
            <a:off x="457237" y="403158"/>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4.7 Comunicação</a:t>
            </a:r>
          </a:p>
        </p:txBody>
      </p:sp>
      <p:sp>
        <p:nvSpPr>
          <p:cNvPr id="39" name="objeto 7" descr="Retângulo bege"/>
          <p:cNvSpPr/>
          <p:nvPr/>
        </p:nvSpPr>
        <p:spPr bwMode="white">
          <a:xfrm>
            <a:off x="605551" y="1045128"/>
            <a:ext cx="86336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sp>
        <p:nvSpPr>
          <p:cNvPr id="5" name="Espaço Reservado para Texto 3"/>
          <p:cNvSpPr txBox="1"/>
          <p:nvPr/>
        </p:nvSpPr>
        <p:spPr>
          <a:xfrm>
            <a:off x="605551" y="4452983"/>
            <a:ext cx="8621657" cy="1951990"/>
          </a:xfrm>
          <a:prstGeom prst="rect">
            <a:avLst/>
          </a:prstGeom>
        </p:spPr>
        <p:txBody>
          <a:bodyPr numCol="1"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300" b="1"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DESAFIOS E PERSPECTIVAS</a:t>
            </a:r>
          </a:p>
          <a:p>
            <a:pPr algn="just">
              <a:lnSpc>
                <a:spcPct val="100000"/>
              </a:lnSpc>
              <a:buFont typeface="Wingdings" panose="05000000000000000000" pitchFamily="2" charset="2"/>
              <a:buChar char="ü"/>
              <a:defRPr/>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Estabelecer posicionamentos ágeis e regulares para fortalecer o Conselho perante o profisisonal e a sociedade. Aproveitar o posicionamento como gancho para inserção na mídia gratuita;</a:t>
            </a:r>
          </a:p>
          <a:p>
            <a:pPr algn="just">
              <a:lnSpc>
                <a:spcPct val="100000"/>
              </a:lnSpc>
              <a:buFont typeface="Wingdings" panose="05000000000000000000" pitchFamily="2" charset="2"/>
              <a:buChar char="ü"/>
              <a:defRPr/>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Estabelecer pautas prioritárias, a fim de ganhar eficiência no alcance dos conteúdos e campanhas;</a:t>
            </a:r>
          </a:p>
          <a:p>
            <a:pPr algn="just">
              <a:lnSpc>
                <a:spcPct val="100000"/>
              </a:lnSpc>
              <a:buFont typeface="Wingdings" panose="05000000000000000000" pitchFamily="2" charset="2"/>
              <a:buChar char="ü"/>
              <a:defRPr/>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Alcançar mais profissionais com os canais existentes; </a:t>
            </a:r>
          </a:p>
          <a:p>
            <a:pPr algn="just">
              <a:lnSpc>
                <a:spcPct val="100000"/>
              </a:lnSpc>
              <a:buFont typeface="Wingdings" panose="05000000000000000000" pitchFamily="2" charset="2"/>
              <a:buChar char="ü"/>
              <a:defRPr/>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Melhorar as artes, campanhas e material gráfico em relação a 2020.</a:t>
            </a:r>
          </a:p>
          <a:p>
            <a:pPr marL="0" indent="0" algn="just">
              <a:lnSpc>
                <a:spcPct val="100000"/>
              </a:lnSpc>
              <a:buFont typeface="Arial" panose="020B0604020202020204" pitchFamily="34" charset="0"/>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7" name="Text Box 4"/>
          <p:cNvSpPr txBox="1"/>
          <p:nvPr/>
        </p:nvSpPr>
        <p:spPr>
          <a:xfrm>
            <a:off x="5859151" y="1159774"/>
            <a:ext cx="3368057" cy="3293209"/>
          </a:xfrm>
          <a:prstGeom prst="rect">
            <a:avLst/>
          </a:prstGeom>
          <a:noFill/>
        </p:spPr>
        <p:txBody>
          <a:bodyPr wrap="square" rtlCol="0" anchor="t">
            <a:spAutoFit/>
          </a:bodyPr>
          <a:lstStyle/>
          <a:p>
            <a:pPr defTabSz="457200"/>
            <a:r>
              <a:rPr lang="pt-BR" altLang="en-US" sz="1300" b="1" dirty="0">
                <a:solidFill>
                  <a:prstClr val="black"/>
                </a:solidFill>
                <a:latin typeface="Arial" panose="020B0604020202020204" pitchFamily="34" charset="0"/>
                <a:cs typeface="Arial" panose="020B0604020202020204" pitchFamily="34" charset="0"/>
              </a:rPr>
              <a:t>Site institucional</a:t>
            </a:r>
            <a:endParaRPr lang="pt-BR" altLang="en-US" sz="1300" dirty="0">
              <a:solidFill>
                <a:prstClr val="black"/>
              </a:solidFill>
              <a:latin typeface="Arial" panose="020B0604020202020204" pitchFamily="34" charset="0"/>
              <a:cs typeface="Arial" panose="020B0604020202020204" pitchFamily="34" charset="0"/>
            </a:endParaRPr>
          </a:p>
          <a:p>
            <a:pPr defTabSz="457200"/>
            <a:r>
              <a:rPr lang="pt-BR" altLang="en-US" sz="1300" b="1" dirty="0">
                <a:solidFill>
                  <a:prstClr val="black"/>
                </a:solidFill>
                <a:latin typeface="Arial" panose="020B0604020202020204" pitchFamily="34" charset="0"/>
                <a:cs typeface="Arial" panose="020B0604020202020204" pitchFamily="34" charset="0"/>
              </a:rPr>
              <a:t>	168 conteúdos</a:t>
            </a:r>
            <a:r>
              <a:rPr lang="pt-BR" altLang="en-US" sz="1300" dirty="0">
                <a:solidFill>
                  <a:prstClr val="black"/>
                </a:solidFill>
                <a:latin typeface="Arial" panose="020B0604020202020204" pitchFamily="34" charset="0"/>
                <a:cs typeface="Arial" panose="020B0604020202020204" pitchFamily="34" charset="0"/>
              </a:rPr>
              <a:t> postados</a:t>
            </a:r>
          </a:p>
          <a:p>
            <a:pPr defTabSz="457200"/>
            <a:r>
              <a:rPr lang="pt-BR" altLang="en-US" sz="1300" b="1" dirty="0">
                <a:solidFill>
                  <a:prstClr val="black"/>
                </a:solidFill>
                <a:latin typeface="Arial" panose="020B0604020202020204" pitchFamily="34" charset="0"/>
                <a:cs typeface="Arial" panose="020B0604020202020204" pitchFamily="34" charset="0"/>
              </a:rPr>
              <a:t>	122.800</a:t>
            </a:r>
            <a:r>
              <a:rPr lang="pt-BR" altLang="en-US" sz="1300" dirty="0">
                <a:solidFill>
                  <a:prstClr val="black"/>
                </a:solidFill>
                <a:latin typeface="Arial" panose="020B0604020202020204" pitchFamily="34" charset="0"/>
                <a:cs typeface="Arial" panose="020B0604020202020204" pitchFamily="34" charset="0"/>
              </a:rPr>
              <a:t> acessos/ano (sessões)</a:t>
            </a:r>
          </a:p>
          <a:p>
            <a:pPr defTabSz="457200"/>
            <a:endParaRPr lang="pt-BR" sz="1300" b="1" dirty="0">
              <a:solidFill>
                <a:prstClr val="black"/>
              </a:solidFill>
              <a:latin typeface="Arial" panose="020B0604020202020204" pitchFamily="34" charset="0"/>
              <a:ea typeface="SimSun" panose="02010600030101010101" pitchFamily="2" charset="-122"/>
              <a:cs typeface="Arial" panose="020B0604020202020204" pitchFamily="34" charset="0"/>
              <a:sym typeface="+mn-ea"/>
            </a:endParaRPr>
          </a:p>
          <a:p>
            <a:pPr algn="just" defTabSz="457200"/>
            <a:r>
              <a:rPr lang="pt-BR" sz="1300" b="1"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Páginas e notícias mais acessadas:</a:t>
            </a:r>
            <a:endParaRPr lang="pt-BR" sz="1300" b="1" dirty="0">
              <a:solidFill>
                <a:prstClr val="black"/>
              </a:solidFill>
              <a:latin typeface="Arial" panose="020B0604020202020204" pitchFamily="34" charset="0"/>
              <a:ea typeface="SimSun" panose="02010600030101010101" pitchFamily="2" charset="-122"/>
              <a:cs typeface="Arial" panose="020B0604020202020204" pitchFamily="34" charset="0"/>
            </a:endParaRPr>
          </a:p>
          <a:p>
            <a:pPr marL="285750" indent="-285750" algn="just" defTabSz="457200">
              <a:buFont typeface="Wingdings" panose="05000000000000000000" pitchFamily="2" charset="2"/>
              <a:buChar char="ü"/>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SICCAU </a:t>
            </a:r>
            <a:endParaRPr lang="pt-BR" sz="1300" dirty="0">
              <a:solidFill>
                <a:prstClr val="black"/>
              </a:solidFill>
              <a:latin typeface="Arial" panose="020B0604020202020204" pitchFamily="34" charset="0"/>
              <a:ea typeface="SimSun" panose="02010600030101010101" pitchFamily="2" charset="-122"/>
              <a:cs typeface="Arial" panose="020B0604020202020204" pitchFamily="34" charset="0"/>
            </a:endParaRPr>
          </a:p>
          <a:p>
            <a:pPr marL="285750" indent="-285750" algn="just" defTabSz="457200">
              <a:buFont typeface="Wingdings" panose="05000000000000000000" pitchFamily="2" charset="2"/>
              <a:buChar char="ü"/>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CAU abre inscrições para concurso de projeto para habitação social</a:t>
            </a:r>
            <a:endParaRPr lang="pt-BR" sz="1300" dirty="0">
              <a:solidFill>
                <a:prstClr val="black"/>
              </a:solidFill>
              <a:latin typeface="Arial" panose="020B0604020202020204" pitchFamily="34" charset="0"/>
              <a:ea typeface="SimSun" panose="02010600030101010101" pitchFamily="2" charset="-122"/>
              <a:cs typeface="Arial" panose="020B0604020202020204" pitchFamily="34" charset="0"/>
            </a:endParaRPr>
          </a:p>
          <a:p>
            <a:pPr marL="285750" indent="-285750" algn="just" defTabSz="457200">
              <a:buFont typeface="Wingdings" panose="05000000000000000000" pitchFamily="2" charset="2"/>
              <a:buChar char="ü"/>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TJ Goiás abre cadastramento para atuação como perito (2016)</a:t>
            </a:r>
            <a:endParaRPr lang="pt-BR" sz="1300" dirty="0">
              <a:solidFill>
                <a:prstClr val="black"/>
              </a:solidFill>
              <a:latin typeface="Arial" panose="020B0604020202020204" pitchFamily="34" charset="0"/>
              <a:ea typeface="SimSun" panose="02010600030101010101" pitchFamily="2" charset="-122"/>
              <a:cs typeface="Arial" panose="020B0604020202020204" pitchFamily="34" charset="0"/>
            </a:endParaRPr>
          </a:p>
          <a:p>
            <a:pPr marL="285750" indent="-285750" algn="just" defTabSz="457200">
              <a:buFont typeface="Wingdings" panose="05000000000000000000" pitchFamily="2" charset="2"/>
              <a:buChar char="ü"/>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Cursos online para a quarentena</a:t>
            </a:r>
            <a:endParaRPr lang="pt-BR" sz="1300" dirty="0">
              <a:solidFill>
                <a:prstClr val="black"/>
              </a:solidFill>
              <a:latin typeface="Arial" panose="020B0604020202020204" pitchFamily="34" charset="0"/>
              <a:ea typeface="SimSun" panose="02010600030101010101" pitchFamily="2" charset="-122"/>
              <a:cs typeface="Arial" panose="020B0604020202020204" pitchFamily="34" charset="0"/>
            </a:endParaRPr>
          </a:p>
          <a:p>
            <a:pPr marL="285750" indent="-285750" algn="just" defTabSz="457200">
              <a:buFont typeface="Wingdings" panose="05000000000000000000" pitchFamily="2" charset="2"/>
              <a:buChar char="ü"/>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Arquiteto tem papel fundamental na preservação do patrimônio histórico (2019)</a:t>
            </a:r>
            <a:endParaRPr lang="pt-BR" sz="1300" dirty="0">
              <a:solidFill>
                <a:prstClr val="black"/>
              </a:solidFill>
              <a:latin typeface="Arial" panose="020B0604020202020204" pitchFamily="34" charset="0"/>
              <a:ea typeface="SimSun" panose="02010600030101010101" pitchFamily="2" charset="-122"/>
              <a:cs typeface="Arial" panose="020B0604020202020204" pitchFamily="34" charset="0"/>
            </a:endParaRPr>
          </a:p>
          <a:p>
            <a:pPr marL="285750" indent="-285750" algn="just" defTabSz="457200">
              <a:buFont typeface="Wingdings" panose="05000000000000000000" pitchFamily="2" charset="2"/>
              <a:buChar char="ü"/>
            </a:pPr>
            <a:r>
              <a:rPr lang="pt-BR" sz="1300" dirty="0">
                <a:solidFill>
                  <a:prstClr val="black"/>
                </a:solidFill>
                <a:latin typeface="Arial" panose="020B0604020202020204" pitchFamily="34" charset="0"/>
                <a:ea typeface="SimSun" panose="02010600030101010101" pitchFamily="2" charset="-122"/>
                <a:cs typeface="Arial" panose="020B0604020202020204" pitchFamily="34" charset="0"/>
                <a:sym typeface="+mn-ea"/>
              </a:rPr>
              <a:t>Aula Magna com Álvaro Puntoni será uma Live pelo Instagram, no dia 2</a:t>
            </a:r>
            <a:endParaRPr lang="pt-BR" sz="1300" dirty="0">
              <a:solidFill>
                <a:prstClr val="black"/>
              </a:solidFill>
              <a:latin typeface="Arial" panose="020B0604020202020204" pitchFamily="34" charset="0"/>
              <a:ea typeface="SimSun" panose="02010600030101010101" pitchFamily="2" charset="-122"/>
              <a:cs typeface="Arial" panose="020B0604020202020204" pitchFamily="34" charset="0"/>
            </a:endParaRPr>
          </a:p>
        </p:txBody>
      </p:sp>
      <p:pic>
        <p:nvPicPr>
          <p:cNvPr id="8" name="Content Placeholder 9" descr="SITE - CAPA"/>
          <p:cNvPicPr>
            <a:picLocks noGrp="1" noChangeAspect="1"/>
          </p:cNvPicPr>
          <p:nvPr>
            <p:ph idx="1"/>
          </p:nvPr>
        </p:nvPicPr>
        <p:blipFill>
          <a:blip r:embed="rId4"/>
          <a:stretch>
            <a:fillRect/>
          </a:stretch>
        </p:blipFill>
        <p:spPr>
          <a:xfrm>
            <a:off x="646495" y="1193782"/>
            <a:ext cx="5194935" cy="3174365"/>
          </a:xfrm>
          <a:prstGeom prst="rect">
            <a:avLst/>
          </a:prstGeom>
        </p:spPr>
      </p:pic>
    </p:spTree>
    <p:extLst>
      <p:ext uri="{BB962C8B-B14F-4D97-AF65-F5344CB8AC3E}">
        <p14:creationId xmlns:p14="http://schemas.microsoft.com/office/powerpoint/2010/main" val="1707312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34917" y="355402"/>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4.8 Assistência técnica</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00650" y="598361"/>
            <a:ext cx="8726176" cy="38390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CaixaDeTexto 5">
            <a:extLst>
              <a:ext uri="{FF2B5EF4-FFF2-40B4-BE49-F238E27FC236}">
                <a16:creationId xmlns="" xmlns:a16="http://schemas.microsoft.com/office/drawing/2014/main" id="{29104C87-4DE3-2E49-9E0F-DF883596EDA8}"/>
              </a:ext>
            </a:extLst>
          </p:cNvPr>
          <p:cNvSpPr txBox="1"/>
          <p:nvPr/>
        </p:nvSpPr>
        <p:spPr>
          <a:xfrm>
            <a:off x="563088" y="1062601"/>
            <a:ext cx="4052998"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CONCURSO ATHIS</a:t>
            </a:r>
          </a:p>
        </p:txBody>
      </p:sp>
      <p:pic>
        <p:nvPicPr>
          <p:cNvPr id="9" name="Picture 2" descr="Photo by CAU/GO on October 08, 2019. Nenhuma descrição de foto disponível..">
            <a:extLst>
              <a:ext uri="{FF2B5EF4-FFF2-40B4-BE49-F238E27FC236}">
                <a16:creationId xmlns="" xmlns:a16="http://schemas.microsoft.com/office/drawing/2014/main" id="{242A6E2C-1A2F-45A8-84ED-8F2632C6AD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805" y="2505233"/>
            <a:ext cx="3418627" cy="256397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 xmlns:a16="http://schemas.microsoft.com/office/drawing/2014/main" id="{DDC495DA-4AEA-446D-ABD1-3BA8431E0AB6}"/>
              </a:ext>
            </a:extLst>
          </p:cNvPr>
          <p:cNvSpPr txBox="1"/>
          <p:nvPr/>
        </p:nvSpPr>
        <p:spPr>
          <a:xfrm>
            <a:off x="563088" y="1374334"/>
            <a:ext cx="4131565" cy="1123384"/>
          </a:xfrm>
          <a:prstGeom prst="rect">
            <a:avLst/>
          </a:prstGeom>
          <a:noFill/>
        </p:spPr>
        <p:txBody>
          <a:bodyPr wrap="square" numCol="1" rtlCol="0">
            <a:spAutoFit/>
          </a:bodyPr>
          <a:lstStyle/>
          <a:p>
            <a:pPr algn="just"/>
            <a:r>
              <a:rPr lang="pt-BR" sz="1300" dirty="0" smtClean="0">
                <a:solidFill>
                  <a:schemeClr val="tx2">
                    <a:lumMod val="50000"/>
                  </a:schemeClr>
                </a:solidFill>
                <a:latin typeface="Arial" panose="020B0604020202020204" pitchFamily="34" charset="0"/>
                <a:cs typeface="Arial" panose="020B0604020202020204" pitchFamily="34" charset="0"/>
              </a:rPr>
              <a:t>Para alcançar o objetivo de fomentar </a:t>
            </a:r>
            <a:r>
              <a:rPr lang="pt-BR" sz="1300" dirty="0">
                <a:solidFill>
                  <a:schemeClr val="tx2">
                    <a:lumMod val="50000"/>
                  </a:schemeClr>
                </a:solidFill>
                <a:latin typeface="Arial" panose="020B0604020202020204" pitchFamily="34" charset="0"/>
                <a:cs typeface="Arial" panose="020B0604020202020204" pitchFamily="34" charset="0"/>
              </a:rPr>
              <a:t>o acesso da sociedade à Arquitetura e </a:t>
            </a:r>
            <a:r>
              <a:rPr lang="pt-BR" sz="1300" dirty="0" smtClean="0">
                <a:solidFill>
                  <a:schemeClr val="tx2">
                    <a:lumMod val="50000"/>
                  </a:schemeClr>
                </a:solidFill>
                <a:latin typeface="Arial" panose="020B0604020202020204" pitchFamily="34" charset="0"/>
                <a:cs typeface="Arial" panose="020B0604020202020204" pitchFamily="34" charset="0"/>
              </a:rPr>
              <a:t>Urbanismo, a</a:t>
            </a:r>
            <a:r>
              <a:rPr lang="pt-BR" sz="1300" dirty="0" smtClean="0">
                <a:latin typeface="Arial" panose="020B0604020202020204" pitchFamily="34" charset="0"/>
                <a:cs typeface="Arial" panose="020B0604020202020204" pitchFamily="34" charset="0"/>
              </a:rPr>
              <a:t> </a:t>
            </a:r>
            <a:r>
              <a:rPr lang="pt-BR" sz="1300" dirty="0">
                <a:latin typeface="Arial" panose="020B0604020202020204" pitchFamily="34" charset="0"/>
                <a:cs typeface="Arial" panose="020B0604020202020204" pitchFamily="34" charset="0"/>
              </a:rPr>
              <a:t>Comissão organizadora, composta por membros do CAU/GO e da AGEHAB, elaborou o projeto básico para subsídio a construção do edital do concurso. </a:t>
            </a:r>
          </a:p>
        </p:txBody>
      </p:sp>
      <p:sp>
        <p:nvSpPr>
          <p:cNvPr id="11" name="CaixaDeTexto 10">
            <a:extLst>
              <a:ext uri="{FF2B5EF4-FFF2-40B4-BE49-F238E27FC236}">
                <a16:creationId xmlns="" xmlns:a16="http://schemas.microsoft.com/office/drawing/2014/main" id="{DDC495DA-4AEA-446D-ABD1-3BA8431E0AB6}"/>
              </a:ext>
            </a:extLst>
          </p:cNvPr>
          <p:cNvSpPr txBox="1"/>
          <p:nvPr/>
        </p:nvSpPr>
        <p:spPr>
          <a:xfrm>
            <a:off x="5195260" y="1052715"/>
            <a:ext cx="4131565" cy="1692771"/>
          </a:xfrm>
          <a:prstGeom prst="rect">
            <a:avLst/>
          </a:prstGeom>
          <a:noFill/>
        </p:spPr>
        <p:txBody>
          <a:bodyPr wrap="square" numCol="1" rtlCol="0">
            <a:spAutoFit/>
          </a:bodyPr>
          <a:lstStyle/>
          <a:p>
            <a:pPr algn="just"/>
            <a:r>
              <a:rPr lang="pt-BR" sz="1300" dirty="0">
                <a:solidFill>
                  <a:srgbClr val="050505"/>
                </a:solidFill>
                <a:latin typeface="Arial" panose="020B0604020202020204" pitchFamily="34" charset="0"/>
                <a:cs typeface="Arial" panose="020B0604020202020204" pitchFamily="34" charset="0"/>
              </a:rPr>
              <a:t>As propostas foram recebidas por meio presencial e por correios, ainda antes do início da pandemia no país. </a:t>
            </a:r>
          </a:p>
          <a:p>
            <a:pPr algn="just"/>
            <a:endParaRPr lang="pt-BR" sz="1300" dirty="0">
              <a:solidFill>
                <a:srgbClr val="050505"/>
              </a:solidFill>
              <a:latin typeface="Arial" panose="020B0604020202020204" pitchFamily="34" charset="0"/>
              <a:cs typeface="Arial" panose="020B0604020202020204" pitchFamily="34" charset="0"/>
            </a:endParaRPr>
          </a:p>
          <a:p>
            <a:pPr algn="just"/>
            <a:r>
              <a:rPr lang="pt-BR" sz="1300" dirty="0">
                <a:solidFill>
                  <a:srgbClr val="050505"/>
                </a:solidFill>
                <a:latin typeface="Arial" panose="020B0604020202020204" pitchFamily="34" charset="0"/>
                <a:cs typeface="Arial" panose="020B0604020202020204" pitchFamily="34" charset="0"/>
              </a:rPr>
              <a:t>Com os impedimentos para a realização de reuniões para avaliação dos projetos, o edital ficou suspenso, aguardando a melhora das condições de saúde no estado.</a:t>
            </a:r>
          </a:p>
        </p:txBody>
      </p:sp>
      <p:sp>
        <p:nvSpPr>
          <p:cNvPr id="12" name="CaixaDeTexto 11">
            <a:extLst>
              <a:ext uri="{FF2B5EF4-FFF2-40B4-BE49-F238E27FC236}">
                <a16:creationId xmlns="" xmlns:a16="http://schemas.microsoft.com/office/drawing/2014/main" id="{DDC495DA-4AEA-446D-ABD1-3BA8431E0AB6}"/>
              </a:ext>
            </a:extLst>
          </p:cNvPr>
          <p:cNvSpPr txBox="1"/>
          <p:nvPr/>
        </p:nvSpPr>
        <p:spPr>
          <a:xfrm>
            <a:off x="767525" y="5421043"/>
            <a:ext cx="4131565" cy="892552"/>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No projeto básico foram observadas as normas exigidas pela Caixa Econômica Federal para os programas habitacionais vigentes e o Código de Obras e a Lei de Uso do Solo de Goiânia.</a:t>
            </a:r>
          </a:p>
        </p:txBody>
      </p:sp>
      <p:sp>
        <p:nvSpPr>
          <p:cNvPr id="13" name="CaixaDeTexto 12">
            <a:extLst>
              <a:ext uri="{FF2B5EF4-FFF2-40B4-BE49-F238E27FC236}">
                <a16:creationId xmlns="" xmlns:a16="http://schemas.microsoft.com/office/drawing/2014/main" id="{DDC495DA-4AEA-446D-ABD1-3BA8431E0AB6}"/>
              </a:ext>
            </a:extLst>
          </p:cNvPr>
          <p:cNvSpPr txBox="1"/>
          <p:nvPr/>
        </p:nvSpPr>
        <p:spPr>
          <a:xfrm>
            <a:off x="1202375" y="5049823"/>
            <a:ext cx="3413711" cy="430887"/>
          </a:xfrm>
          <a:prstGeom prst="rect">
            <a:avLst/>
          </a:prstGeom>
          <a:noFill/>
        </p:spPr>
        <p:txBody>
          <a:bodyPr wrap="square" numCol="1" rtlCol="0">
            <a:spAutoFit/>
          </a:bodyPr>
          <a:lstStyle/>
          <a:p>
            <a:r>
              <a:rPr lang="pt-BR" sz="1100" dirty="0">
                <a:latin typeface="Arial" panose="020B0604020202020204" pitchFamily="34" charset="0"/>
                <a:cs typeface="Arial" panose="020B0604020202020204" pitchFamily="34" charset="0"/>
              </a:rPr>
              <a:t>Reunião para discussão do projeto básico entre representantes do CAU/GO e AGEHAB.</a:t>
            </a:r>
            <a:endParaRPr lang="pt-BR" sz="1400" dirty="0">
              <a:latin typeface="Arial" panose="020B0604020202020204" pitchFamily="34" charset="0"/>
              <a:cs typeface="Arial" panose="020B0604020202020204" pitchFamily="34" charset="0"/>
            </a:endParaRPr>
          </a:p>
        </p:txBody>
      </p:sp>
      <p:pic>
        <p:nvPicPr>
          <p:cNvPr id="14" name="Picture 10" descr="Photo by CAU/GO on February 27, 2020. A imagem pode conter: 2 pessoas.">
            <a:extLst>
              <a:ext uri="{FF2B5EF4-FFF2-40B4-BE49-F238E27FC236}">
                <a16:creationId xmlns="" xmlns:a16="http://schemas.microsoft.com/office/drawing/2014/main" id="{58758973-8CF6-4AB6-8E34-833A2B010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900" y="2738318"/>
            <a:ext cx="3188851" cy="3188851"/>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 xmlns:a16="http://schemas.microsoft.com/office/drawing/2014/main" id="{DDC495DA-4AEA-446D-ABD1-3BA8431E0AB6}"/>
              </a:ext>
            </a:extLst>
          </p:cNvPr>
          <p:cNvSpPr txBox="1"/>
          <p:nvPr/>
        </p:nvSpPr>
        <p:spPr>
          <a:xfrm>
            <a:off x="5705900" y="5927169"/>
            <a:ext cx="4131565" cy="261610"/>
          </a:xfrm>
          <a:prstGeom prst="rect">
            <a:avLst/>
          </a:prstGeom>
          <a:noFill/>
        </p:spPr>
        <p:txBody>
          <a:bodyPr wrap="square" numCol="1" rtlCol="0">
            <a:spAutoFit/>
          </a:bodyPr>
          <a:lstStyle/>
          <a:p>
            <a:r>
              <a:rPr lang="pt-BR" sz="1100" dirty="0">
                <a:latin typeface="Arial" panose="020B0604020202020204" pitchFamily="34" charset="0"/>
                <a:cs typeface="Arial" panose="020B0604020202020204" pitchFamily="34" charset="0"/>
              </a:rPr>
              <a:t>Imagem das propostas apresentadas no concurso. </a:t>
            </a:r>
          </a:p>
        </p:txBody>
      </p:sp>
    </p:spTree>
    <p:extLst>
      <p:ext uri="{BB962C8B-B14F-4D97-AF65-F5344CB8AC3E}">
        <p14:creationId xmlns:p14="http://schemas.microsoft.com/office/powerpoint/2010/main" val="1807836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4.8 Assistência técnica</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922297"/>
            <a:ext cx="8873541"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 name="CaixaDeTexto 4">
            <a:extLst>
              <a:ext uri="{FF2B5EF4-FFF2-40B4-BE49-F238E27FC236}">
                <a16:creationId xmlns="" xmlns:a16="http://schemas.microsoft.com/office/drawing/2014/main" id="{29104C87-4DE3-2E49-9E0F-DF883596EDA8}"/>
              </a:ext>
            </a:extLst>
          </p:cNvPr>
          <p:cNvSpPr txBox="1"/>
          <p:nvPr/>
        </p:nvSpPr>
        <p:spPr>
          <a:xfrm>
            <a:off x="364045" y="1049935"/>
            <a:ext cx="6967700"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CONCURSO ATHIS</a:t>
            </a:r>
          </a:p>
        </p:txBody>
      </p:sp>
      <p:sp>
        <p:nvSpPr>
          <p:cNvPr id="6"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235015"/>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5607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CaixaDeTexto 8">
            <a:extLst>
              <a:ext uri="{FF2B5EF4-FFF2-40B4-BE49-F238E27FC236}">
                <a16:creationId xmlns="" xmlns:a16="http://schemas.microsoft.com/office/drawing/2014/main" id="{DDC495DA-4AEA-446D-ABD1-3BA8431E0AB6}"/>
              </a:ext>
            </a:extLst>
          </p:cNvPr>
          <p:cNvSpPr txBox="1"/>
          <p:nvPr/>
        </p:nvSpPr>
        <p:spPr>
          <a:xfrm>
            <a:off x="364045" y="1355105"/>
            <a:ext cx="4298981" cy="2508379"/>
          </a:xfrm>
          <a:prstGeom prst="rect">
            <a:avLst/>
          </a:prstGeom>
          <a:noFill/>
        </p:spPr>
        <p:txBody>
          <a:bodyPr wrap="square" numCol="1" rtlCol="0">
            <a:spAutoFit/>
          </a:bodyPr>
          <a:lstStyle/>
          <a:p>
            <a:pPr algn="just"/>
            <a:r>
              <a:rPr lang="pt-BR" sz="1300" dirty="0">
                <a:solidFill>
                  <a:srgbClr val="050505"/>
                </a:solidFill>
                <a:latin typeface="Arial" panose="020B0604020202020204" pitchFamily="34" charset="0"/>
                <a:cs typeface="Arial" panose="020B0604020202020204" pitchFamily="34" charset="0"/>
              </a:rPr>
              <a:t>A habilitação das </a:t>
            </a:r>
            <a:r>
              <a:rPr lang="pt-BR" sz="1300" dirty="0" smtClean="0">
                <a:solidFill>
                  <a:srgbClr val="050505"/>
                </a:solidFill>
                <a:latin typeface="Arial" panose="020B0604020202020204" pitchFamily="34" charset="0"/>
                <a:cs typeface="Arial" panose="020B0604020202020204" pitchFamily="34" charset="0"/>
              </a:rPr>
              <a:t>65 propostas recebidas </a:t>
            </a:r>
            <a:r>
              <a:rPr lang="pt-BR" sz="1300" dirty="0">
                <a:solidFill>
                  <a:srgbClr val="050505"/>
                </a:solidFill>
                <a:latin typeface="Arial" panose="020B0604020202020204" pitchFamily="34" charset="0"/>
                <a:cs typeface="Arial" panose="020B0604020202020204" pitchFamily="34" charset="0"/>
              </a:rPr>
              <a:t>foi realizada pela Comissão Permanente de Licitação e a avaliação do projeto foi feita pela Comissão Julgadora composta por membros externos, especialistas em habitação, com reconhecida atuação na área. </a:t>
            </a:r>
            <a:r>
              <a:rPr lang="pt-BR" sz="1300" dirty="0" smtClean="0">
                <a:solidFill>
                  <a:srgbClr val="050505"/>
                </a:solidFill>
                <a:latin typeface="Arial" panose="020B0604020202020204" pitchFamily="34" charset="0"/>
                <a:cs typeface="Arial" panose="020B0604020202020204" pitchFamily="34" charset="0"/>
              </a:rPr>
              <a:t>Os </a:t>
            </a:r>
            <a:r>
              <a:rPr lang="pt-BR" sz="1300" dirty="0">
                <a:solidFill>
                  <a:srgbClr val="050505"/>
                </a:solidFill>
                <a:latin typeface="Arial" panose="020B0604020202020204" pitchFamily="34" charset="0"/>
                <a:cs typeface="Arial" panose="020B0604020202020204" pitchFamily="34" charset="0"/>
              </a:rPr>
              <a:t>projetos foram avaliados conforme os critérios estabelecidos no </a:t>
            </a:r>
            <a:r>
              <a:rPr lang="pt-BR" sz="1300" dirty="0" smtClean="0">
                <a:solidFill>
                  <a:srgbClr val="050505"/>
                </a:solidFill>
                <a:latin typeface="Arial" panose="020B0604020202020204" pitchFamily="34" charset="0"/>
                <a:cs typeface="Arial" panose="020B0604020202020204" pitchFamily="34" charset="0"/>
              </a:rPr>
              <a:t>edital. O edital </a:t>
            </a:r>
            <a:r>
              <a:rPr lang="pt-BR" sz="1300" dirty="0">
                <a:solidFill>
                  <a:srgbClr val="050505"/>
                </a:solidFill>
                <a:latin typeface="Arial" panose="020B0604020202020204" pitchFamily="34" charset="0"/>
                <a:cs typeface="Arial" panose="020B0604020202020204" pitchFamily="34" charset="0"/>
              </a:rPr>
              <a:t>está disponível em </a:t>
            </a:r>
            <a:r>
              <a:rPr lang="pt-BR" sz="1300" dirty="0">
                <a:solidFill>
                  <a:srgbClr val="050505"/>
                </a:solidFill>
                <a:latin typeface="Arial" panose="020B0604020202020204" pitchFamily="34" charset="0"/>
                <a:cs typeface="Arial" panose="020B0604020202020204" pitchFamily="34" charset="0"/>
                <a:hlinkClick r:id="rId4"/>
              </a:rPr>
              <a:t>https://</a:t>
            </a:r>
            <a:r>
              <a:rPr lang="pt-BR" sz="1300" dirty="0" smtClean="0">
                <a:solidFill>
                  <a:srgbClr val="050505"/>
                </a:solidFill>
                <a:latin typeface="Arial" panose="020B0604020202020204" pitchFamily="34" charset="0"/>
                <a:cs typeface="Arial" panose="020B0604020202020204" pitchFamily="34" charset="0"/>
                <a:hlinkClick r:id="rId4"/>
              </a:rPr>
              <a:t>transparencia.caugo.gov.br/wp-content/uploads/Edital-de-Concurso-ATHIS-2%C2%AA-Retifica%C3%A7%C3%A3o.pdf</a:t>
            </a:r>
            <a:r>
              <a:rPr lang="pt-BR" sz="1300" dirty="0" smtClean="0">
                <a:solidFill>
                  <a:srgbClr val="050505"/>
                </a:solidFill>
                <a:latin typeface="Arial" panose="020B0604020202020204" pitchFamily="34" charset="0"/>
                <a:cs typeface="Arial" panose="020B0604020202020204" pitchFamily="34" charset="0"/>
              </a:rPr>
              <a:t>. Os </a:t>
            </a:r>
            <a:r>
              <a:rPr lang="pt-BR" sz="1300" dirty="0">
                <a:solidFill>
                  <a:srgbClr val="050505"/>
                </a:solidFill>
                <a:latin typeface="Arial" panose="020B0604020202020204" pitchFamily="34" charset="0"/>
                <a:cs typeface="Arial" panose="020B0604020202020204" pitchFamily="34" charset="0"/>
              </a:rPr>
              <a:t>projetos foram avaliados conforme os critérios estabelecidos no edital.</a:t>
            </a:r>
          </a:p>
          <a:p>
            <a:endParaRPr lang="pt-BR" sz="1400" dirty="0">
              <a:solidFill>
                <a:srgbClr val="050505"/>
              </a:solidFill>
              <a:latin typeface="Arial" panose="020B0604020202020204" pitchFamily="34" charset="0"/>
              <a:cs typeface="Arial" panose="020B0604020202020204" pitchFamily="34" charset="0"/>
            </a:endParaRPr>
          </a:p>
        </p:txBody>
      </p:sp>
      <p:sp>
        <p:nvSpPr>
          <p:cNvPr id="10" name="CaixaDeTexto 9">
            <a:extLst>
              <a:ext uri="{FF2B5EF4-FFF2-40B4-BE49-F238E27FC236}">
                <a16:creationId xmlns="" xmlns:a16="http://schemas.microsoft.com/office/drawing/2014/main" id="{DDC495DA-4AEA-446D-ABD1-3BA8431E0AB6}"/>
              </a:ext>
            </a:extLst>
          </p:cNvPr>
          <p:cNvSpPr txBox="1"/>
          <p:nvPr/>
        </p:nvSpPr>
        <p:spPr>
          <a:xfrm>
            <a:off x="5199211" y="4554136"/>
            <a:ext cx="4131565" cy="1892826"/>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O projeto premiado com o primeiro lugar foi do Arquiteto e Urbanista </a:t>
            </a:r>
            <a:r>
              <a:rPr lang="pt-BR" sz="1300" b="1" dirty="0">
                <a:latin typeface="Arial" panose="020B0604020202020204" pitchFamily="34" charset="0"/>
                <a:cs typeface="Arial" panose="020B0604020202020204" pitchFamily="34" charset="0"/>
              </a:rPr>
              <a:t>Luiz Gustavo Grochoski Singeski, do Paraná,</a:t>
            </a:r>
            <a:r>
              <a:rPr lang="pt-BR" sz="1300" dirty="0">
                <a:latin typeface="Arial" panose="020B0604020202020204" pitchFamily="34" charset="0"/>
                <a:cs typeface="Arial" panose="020B0604020202020204" pitchFamily="34" charset="0"/>
              </a:rPr>
              <a:t> que apresentou uma proposta de habitações sobrepostas fazendo aproveitamento máximo do espaço e por sua vez o atendimento de mais famílias em uma mesma área. O projeto contém um versão de habitação acessível para atendimento aos deficientes.</a:t>
            </a:r>
          </a:p>
          <a:p>
            <a:endParaRPr lang="pt-BR" sz="1300" dirty="0">
              <a:latin typeface="Arial" panose="020B0604020202020204" pitchFamily="34" charset="0"/>
              <a:cs typeface="Arial" panose="020B0604020202020204" pitchFamily="34" charset="0"/>
            </a:endParaRPr>
          </a:p>
        </p:txBody>
      </p:sp>
      <p:sp>
        <p:nvSpPr>
          <p:cNvPr id="11" name="CaixaDeTexto 10">
            <a:extLst>
              <a:ext uri="{FF2B5EF4-FFF2-40B4-BE49-F238E27FC236}">
                <a16:creationId xmlns="" xmlns:a16="http://schemas.microsoft.com/office/drawing/2014/main" id="{DDC495DA-4AEA-446D-ABD1-3BA8431E0AB6}"/>
              </a:ext>
            </a:extLst>
          </p:cNvPr>
          <p:cNvSpPr txBox="1"/>
          <p:nvPr/>
        </p:nvSpPr>
        <p:spPr>
          <a:xfrm>
            <a:off x="364045" y="5842913"/>
            <a:ext cx="4131565" cy="430887"/>
          </a:xfrm>
          <a:prstGeom prst="rect">
            <a:avLst/>
          </a:prstGeom>
          <a:noFill/>
        </p:spPr>
        <p:txBody>
          <a:bodyPr wrap="square" numCol="1" rtlCol="0">
            <a:spAutoFit/>
          </a:bodyPr>
          <a:lstStyle/>
          <a:p>
            <a:r>
              <a:rPr lang="pt-BR" sz="1100" dirty="0">
                <a:latin typeface="Arial" panose="020B0604020202020204" pitchFamily="34" charset="0"/>
                <a:cs typeface="Arial" panose="020B0604020202020204" pitchFamily="34" charset="0"/>
              </a:rPr>
              <a:t>Reunião da Comissão Julgadora para avaliação do projetos. Total de 5 reuniões para avaliação das propostas habilitadas.</a:t>
            </a:r>
            <a:endParaRPr lang="pt-BR" sz="1400" dirty="0">
              <a:latin typeface="Arial" panose="020B0604020202020204" pitchFamily="34" charset="0"/>
              <a:cs typeface="Arial" panose="020B0604020202020204" pitchFamily="34" charset="0"/>
            </a:endParaRPr>
          </a:p>
        </p:txBody>
      </p:sp>
      <p:pic>
        <p:nvPicPr>
          <p:cNvPr id="12" name="Picture 13" descr="Photo by CAU/GO on July 22, 2020. A imagem pode conter: 9 pessoas, texto que diz &quot;Zoom Meeting Lucia Moraes sabel Barea Pastore Sandra inho Haline Gilson Paranhos Fabiana Perini Gerente Projetos. Pedro Frederico Rabelo Priscila Cavalcanti&quot;.">
            <a:extLst>
              <a:ext uri="{FF2B5EF4-FFF2-40B4-BE49-F238E27FC236}">
                <a16:creationId xmlns="" xmlns:a16="http://schemas.microsoft.com/office/drawing/2014/main" id="{7A93BDA0-A9F0-44B0-BFBB-AF3F5D7B1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44453" y="3584265"/>
            <a:ext cx="3137706" cy="2219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Photo by CAU/GO on October 06, 2020. Nenhuma descrição de foto disponível..">
            <a:extLst>
              <a:ext uri="{FF2B5EF4-FFF2-40B4-BE49-F238E27FC236}">
                <a16:creationId xmlns="" xmlns:a16="http://schemas.microsoft.com/office/drawing/2014/main" id="{E8B84170-0262-44B2-9AE9-F53C91EE9A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409" y="1144653"/>
            <a:ext cx="3153169" cy="3153169"/>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 xmlns:a16="http://schemas.microsoft.com/office/drawing/2014/main" id="{DDC495DA-4AEA-446D-ABD1-3BA8431E0AB6}"/>
              </a:ext>
            </a:extLst>
          </p:cNvPr>
          <p:cNvSpPr txBox="1"/>
          <p:nvPr/>
        </p:nvSpPr>
        <p:spPr>
          <a:xfrm>
            <a:off x="5902812" y="4297822"/>
            <a:ext cx="4131565" cy="261610"/>
          </a:xfrm>
          <a:prstGeom prst="rect">
            <a:avLst/>
          </a:prstGeom>
          <a:noFill/>
        </p:spPr>
        <p:txBody>
          <a:bodyPr wrap="square" numCol="1" rtlCol="0">
            <a:spAutoFit/>
          </a:bodyPr>
          <a:lstStyle/>
          <a:p>
            <a:r>
              <a:rPr lang="pt-BR" sz="1100" dirty="0">
                <a:latin typeface="Arial" panose="020B0604020202020204" pitchFamily="34" charset="0"/>
                <a:cs typeface="Arial" panose="020B0604020202020204" pitchFamily="34" charset="0"/>
              </a:rPr>
              <a:t>Imagens do projeto vencedor do 1º lugar.</a:t>
            </a:r>
            <a:endParaRPr lang="pt-B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183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4.9 Política urbana e ambiental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745958"/>
            <a:ext cx="8734891" cy="29029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3"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99726" y="-294373"/>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4"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214778" y="31319"/>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5"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96252" y="443690"/>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6"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96252" y="69783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37" name="Picture 5">
            <a:extLst>
              <a:ext uri="{FF2B5EF4-FFF2-40B4-BE49-F238E27FC236}">
                <a16:creationId xmlns="" xmlns:a16="http://schemas.microsoft.com/office/drawing/2014/main" id="{C5113F65-8607-4D90-B70D-08277AC087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529" y="2691727"/>
            <a:ext cx="2573234" cy="257323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96252" y="69783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1"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96252" y="69783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2"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96252" y="69783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3"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96252" y="69783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44" name="Picture 19" descr="Photo by CAU/GO on March 28, 2020. A imagem pode conter: 10 pessoas, texto que diz &quot;EAOINITE bel Barêa Pastore Elisa França Regina dro Paulo Victor Seixo Janaina meu Jankowski Junior Samsung 8 Fer ernanda anda Mendonça Caíque Maria Eliana JubéR R...&quot;.">
            <a:extLst>
              <a:ext uri="{FF2B5EF4-FFF2-40B4-BE49-F238E27FC236}">
                <a16:creationId xmlns="" xmlns:a16="http://schemas.microsoft.com/office/drawing/2014/main" id="{C50B95E6-554C-4FAD-90EA-0215CAADF7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7562" y="3000246"/>
            <a:ext cx="2542050" cy="254205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96252" y="697830"/>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6" name="CaixaDeTexto 45">
            <a:extLst>
              <a:ext uri="{FF2B5EF4-FFF2-40B4-BE49-F238E27FC236}">
                <a16:creationId xmlns="" xmlns:a16="http://schemas.microsoft.com/office/drawing/2014/main" id="{9F75FAB4-1055-D243-B51E-3115F113B9BC}"/>
              </a:ext>
            </a:extLst>
          </p:cNvPr>
          <p:cNvSpPr txBox="1"/>
          <p:nvPr/>
        </p:nvSpPr>
        <p:spPr>
          <a:xfrm>
            <a:off x="574071" y="1149034"/>
            <a:ext cx="4185208" cy="1815882"/>
          </a:xfrm>
          <a:prstGeom prst="rect">
            <a:avLst/>
          </a:prstGeom>
          <a:noFill/>
        </p:spPr>
        <p:txBody>
          <a:bodyPr wrap="square" numCol="1" rtlCol="0">
            <a:spAutoFit/>
          </a:bodyPr>
          <a:lstStyle/>
          <a:p>
            <a:pPr algn="just"/>
            <a:r>
              <a:rPr lang="pt-BR" sz="1400" dirty="0">
                <a:latin typeface="Arial" panose="020B0604020202020204" pitchFamily="34" charset="0"/>
                <a:cs typeface="Arial" panose="020B0604020202020204" pitchFamily="34" charset="0"/>
              </a:rPr>
              <a:t>A Comissão produziu o Guia de planejamento da cidade, material informativo para cidadãos, gestores públicos e alunos de arquitetura e urbanismo. O material trata, de madeira simples e ilustrada, dos principais pontos de atenção no planejamento urbano dos municípios como ordenamento territorial, meio ambiente e patrimônio histórico.</a:t>
            </a:r>
          </a:p>
        </p:txBody>
      </p:sp>
      <p:sp>
        <p:nvSpPr>
          <p:cNvPr id="47" name="CaixaDeTexto 46">
            <a:extLst>
              <a:ext uri="{FF2B5EF4-FFF2-40B4-BE49-F238E27FC236}">
                <a16:creationId xmlns="" xmlns:a16="http://schemas.microsoft.com/office/drawing/2014/main" id="{DDC495DA-4AEA-446D-ABD1-3BA8431E0AB6}"/>
              </a:ext>
            </a:extLst>
          </p:cNvPr>
          <p:cNvSpPr txBox="1"/>
          <p:nvPr/>
        </p:nvSpPr>
        <p:spPr>
          <a:xfrm>
            <a:off x="1022529" y="5610356"/>
            <a:ext cx="3139439" cy="430887"/>
          </a:xfrm>
          <a:prstGeom prst="rect">
            <a:avLst/>
          </a:prstGeom>
          <a:noFill/>
        </p:spPr>
        <p:txBody>
          <a:bodyPr wrap="square" numCol="1" rtlCol="0">
            <a:spAutoFit/>
          </a:bodyPr>
          <a:lstStyle/>
          <a:p>
            <a:pPr algn="ctr"/>
            <a:r>
              <a:rPr lang="pt-BR" sz="1000" dirty="0">
                <a:latin typeface="Arial" panose="020B0604020202020204" pitchFamily="34" charset="0"/>
                <a:cs typeface="Arial" panose="020B0604020202020204" pitchFamily="34" charset="0"/>
              </a:rPr>
              <a:t>Reuniões para elaboração do Guia de Planejamento da cidade. 10 encontros no total</a:t>
            </a:r>
            <a:r>
              <a:rPr lang="pt-BR" sz="1100" dirty="0">
                <a:latin typeface="Arial" panose="020B0604020202020204" pitchFamily="34" charset="0"/>
                <a:cs typeface="Arial" panose="020B0604020202020204" pitchFamily="34" charset="0"/>
              </a:rPr>
              <a:t>.</a:t>
            </a:r>
          </a:p>
        </p:txBody>
      </p:sp>
      <p:sp>
        <p:nvSpPr>
          <p:cNvPr id="48" name="CaixaDeTexto 47">
            <a:extLst>
              <a:ext uri="{FF2B5EF4-FFF2-40B4-BE49-F238E27FC236}">
                <a16:creationId xmlns="" xmlns:a16="http://schemas.microsoft.com/office/drawing/2014/main" id="{9F75FAB4-1055-D243-B51E-3115F113B9BC}"/>
              </a:ext>
            </a:extLst>
          </p:cNvPr>
          <p:cNvSpPr txBox="1"/>
          <p:nvPr/>
        </p:nvSpPr>
        <p:spPr>
          <a:xfrm>
            <a:off x="5099822" y="1125985"/>
            <a:ext cx="4088649" cy="1815882"/>
          </a:xfrm>
          <a:prstGeom prst="rect">
            <a:avLst/>
          </a:prstGeom>
          <a:noFill/>
        </p:spPr>
        <p:txBody>
          <a:bodyPr wrap="square" numCol="1" rtlCol="0">
            <a:spAutoFit/>
          </a:bodyPr>
          <a:lstStyle/>
          <a:p>
            <a:r>
              <a:rPr lang="pt-BR" sz="1400" dirty="0" smtClean="0">
                <a:latin typeface="Arial" panose="020B0604020202020204" pitchFamily="34" charset="0"/>
                <a:cs typeface="Arial" panose="020B0604020202020204" pitchFamily="34" charset="0"/>
              </a:rPr>
              <a:t>O material está disponível na página do conselho na aba publicações, e foi enviado aos órgãos públicos ligados ao planejamento urbano das cidades goianas e às instituições de ensino superior. Link: </a:t>
            </a:r>
            <a:r>
              <a:rPr lang="pt-BR" sz="1400" dirty="0" smtClean="0">
                <a:latin typeface="Arial" panose="020B0604020202020204" pitchFamily="34" charset="0"/>
                <a:cs typeface="Arial" panose="020B0604020202020204" pitchFamily="34" charset="0"/>
                <a:hlinkClick r:id="rId6"/>
              </a:rPr>
              <a:t>https://www.caugo.gov.br/wp-content/uploads/2020/08/REVISTA_FINAL_REV2.pdf</a:t>
            </a:r>
            <a:endParaRPr lang="pt-BR" sz="1400" dirty="0" smtClean="0">
              <a:latin typeface="Arial" panose="020B0604020202020204" pitchFamily="34" charset="0"/>
              <a:cs typeface="Arial" panose="020B0604020202020204" pitchFamily="34" charset="0"/>
            </a:endParaRPr>
          </a:p>
          <a:p>
            <a:pPr algn="just"/>
            <a:endParaRPr lang="pt-BR" sz="1400" dirty="0">
              <a:latin typeface="Arial" panose="020B0604020202020204" pitchFamily="34" charset="0"/>
              <a:cs typeface="Arial" panose="020B0604020202020204" pitchFamily="34" charset="0"/>
            </a:endParaRPr>
          </a:p>
        </p:txBody>
      </p:sp>
      <p:sp>
        <p:nvSpPr>
          <p:cNvPr id="50" name="CaixaDeTexto 49">
            <a:extLst>
              <a:ext uri="{FF2B5EF4-FFF2-40B4-BE49-F238E27FC236}">
                <a16:creationId xmlns="" xmlns:a16="http://schemas.microsoft.com/office/drawing/2014/main" id="{9F75FAB4-1055-D243-B51E-3115F113B9BC}"/>
              </a:ext>
            </a:extLst>
          </p:cNvPr>
          <p:cNvSpPr txBox="1"/>
          <p:nvPr/>
        </p:nvSpPr>
        <p:spPr>
          <a:xfrm>
            <a:off x="5099822" y="5348745"/>
            <a:ext cx="3994484" cy="954107"/>
          </a:xfrm>
          <a:prstGeom prst="rect">
            <a:avLst/>
          </a:prstGeom>
          <a:noFill/>
        </p:spPr>
        <p:txBody>
          <a:bodyPr wrap="square" numCol="1" rtlCol="0">
            <a:spAutoFit/>
          </a:bodyPr>
          <a:lstStyle/>
          <a:p>
            <a:pPr algn="just"/>
            <a:r>
              <a:rPr lang="pt-BR" sz="1400" dirty="0">
                <a:latin typeface="Arial" panose="020B0604020202020204" pitchFamily="34" charset="0"/>
                <a:cs typeface="Arial" panose="020B0604020202020204" pitchFamily="34" charset="0"/>
              </a:rPr>
              <a:t>O material elaborado com a parceria do BR Cidades, sessão Goiás e de membros convidados da CPUA/GO, especialistas em planejamento urbano.</a:t>
            </a:r>
          </a:p>
        </p:txBody>
      </p:sp>
    </p:spTree>
    <p:extLst>
      <p:ext uri="{BB962C8B-B14F-4D97-AF65-F5344CB8AC3E}">
        <p14:creationId xmlns:p14="http://schemas.microsoft.com/office/powerpoint/2010/main" val="3612777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4.9 Política urbana e ambiental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4"/>
            <a:ext cx="8795947" cy="7558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CaixaDeTexto 5">
            <a:extLst>
              <a:ext uri="{FF2B5EF4-FFF2-40B4-BE49-F238E27FC236}">
                <a16:creationId xmlns="" xmlns:a16="http://schemas.microsoft.com/office/drawing/2014/main" id="{9F75FAB4-1055-D243-B51E-3115F113B9BC}"/>
              </a:ext>
            </a:extLst>
          </p:cNvPr>
          <p:cNvSpPr txBox="1"/>
          <p:nvPr/>
        </p:nvSpPr>
        <p:spPr>
          <a:xfrm>
            <a:off x="552610" y="1100148"/>
            <a:ext cx="3833860" cy="692497"/>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A Comissão também atuou fortemente na discussão sobre o Plano Diretor de Goiânia, que passa por revisão em 2019. </a:t>
            </a:r>
          </a:p>
        </p:txBody>
      </p:sp>
      <p:pic>
        <p:nvPicPr>
          <p:cNvPr id="8" name="Picture 13" descr="Photo by CAU/GO on July 08, 2020. A imagem pode conter: texto que diz &quot;Golania LIVE AUDIÊNCIA PUBLICA ONLINE DO PLANO 09/07 DIRETOR QUI 15H TRANSMITIDA VIA YOUTUBE.COM/CAMARAGYN CAMARAMUNICIPAL_DEGOIANIA&quot;.">
            <a:extLst>
              <a:ext uri="{FF2B5EF4-FFF2-40B4-BE49-F238E27FC236}">
                <a16:creationId xmlns="" xmlns:a16="http://schemas.microsoft.com/office/drawing/2014/main" id="{18DB72A7-CB18-4963-B529-FD4C2F311F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5295" y="1870025"/>
            <a:ext cx="2224897" cy="2224897"/>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 xmlns:a16="http://schemas.microsoft.com/office/drawing/2014/main" id="{9F75FAB4-1055-D243-B51E-3115F113B9BC}"/>
              </a:ext>
            </a:extLst>
          </p:cNvPr>
          <p:cNvSpPr txBox="1"/>
          <p:nvPr/>
        </p:nvSpPr>
        <p:spPr>
          <a:xfrm>
            <a:off x="552610" y="4195680"/>
            <a:ext cx="3833860" cy="1892826"/>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Os membros da comissão participaram de audiências públicas e encaminharam para a Prefeitura Municipal e Câmara de Vereadores um parecer técnico com críticas e sugestões ao projeto de lei. </a:t>
            </a:r>
            <a:r>
              <a:rPr lang="pt-BR" sz="1300" dirty="0">
                <a:latin typeface="Arial" panose="020B0604020202020204" pitchFamily="34" charset="0"/>
                <a:cs typeface="Arial" panose="020B0604020202020204" pitchFamily="34" charset="0"/>
                <a:hlinkClick r:id="rId5"/>
              </a:rPr>
              <a:t>https://</a:t>
            </a:r>
            <a:r>
              <a:rPr lang="pt-BR" sz="1300" dirty="0" smtClean="0">
                <a:latin typeface="Arial" panose="020B0604020202020204" pitchFamily="34" charset="0"/>
                <a:cs typeface="Arial" panose="020B0604020202020204" pitchFamily="34" charset="0"/>
                <a:hlinkClick r:id="rId5"/>
              </a:rPr>
              <a:t>www.caugo.gov.br/wp-content/uploads/2018/06/Parecer_PlanoDiretor.pdf</a:t>
            </a:r>
            <a:r>
              <a:rPr lang="pt-BR" sz="1300" dirty="0" smtClean="0">
                <a:latin typeface="Arial" panose="020B0604020202020204" pitchFamily="34" charset="0"/>
                <a:cs typeface="Arial" panose="020B0604020202020204" pitchFamily="34" charset="0"/>
              </a:rPr>
              <a:t>. O </a:t>
            </a:r>
            <a:r>
              <a:rPr lang="pt-BR" sz="1300" dirty="0">
                <a:latin typeface="Arial" panose="020B0604020202020204" pitchFamily="34" charset="0"/>
                <a:cs typeface="Arial" panose="020B0604020202020204" pitchFamily="34" charset="0"/>
              </a:rPr>
              <a:t>CAU/GO manteve representantes no Conselho Municipal de Política Urbana e no Conselho Municipal de Habitação de Goiânia.</a:t>
            </a:r>
            <a:endParaRPr lang="pt-BR" sz="1300" dirty="0"/>
          </a:p>
        </p:txBody>
      </p:sp>
      <p:pic>
        <p:nvPicPr>
          <p:cNvPr id="11" name="Picture 22" descr="Photo by CAU/GO on July 22, 2020. A imagem pode conter: texto.">
            <a:extLst>
              <a:ext uri="{FF2B5EF4-FFF2-40B4-BE49-F238E27FC236}">
                <a16:creationId xmlns="" xmlns:a16="http://schemas.microsoft.com/office/drawing/2014/main" id="{667AE401-E0A9-42F6-B303-6224027CAA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3084" y="2836481"/>
            <a:ext cx="2321995" cy="2321995"/>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 xmlns:a16="http://schemas.microsoft.com/office/drawing/2014/main" id="{9F75FAB4-1055-D243-B51E-3115F113B9BC}"/>
              </a:ext>
            </a:extLst>
          </p:cNvPr>
          <p:cNvSpPr txBox="1"/>
          <p:nvPr/>
        </p:nvSpPr>
        <p:spPr>
          <a:xfrm>
            <a:off x="4889311" y="1106232"/>
            <a:ext cx="4018206" cy="1692771"/>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Além de participar das audiências públicas realizadas para discussão das propostas, os membros da comissão, com ajuda de convidados especialistas em diversos temas, produziu um parecer contendo críticas e sugestões de melhorias especialmente para temas como densidade, drenagem e mobilidade urbanas</a:t>
            </a:r>
            <a:r>
              <a:rPr lang="pt-BR" sz="1300" dirty="0" smtClean="0">
                <a:latin typeface="Arial" panose="020B0604020202020204" pitchFamily="34" charset="0"/>
                <a:cs typeface="Arial" panose="020B0604020202020204" pitchFamily="34" charset="0"/>
              </a:rPr>
              <a:t>. Essas ações não utilizaram recursos financeiros do CAU/GO.</a:t>
            </a:r>
            <a:endParaRPr lang="pt-BR" sz="1300" dirty="0">
              <a:latin typeface="Arial" panose="020B0604020202020204" pitchFamily="34" charset="0"/>
              <a:cs typeface="Arial" panose="020B0604020202020204" pitchFamily="34" charset="0"/>
            </a:endParaRPr>
          </a:p>
        </p:txBody>
      </p:sp>
      <p:sp>
        <p:nvSpPr>
          <p:cNvPr id="13" name="CaixaDeTexto 12">
            <a:extLst>
              <a:ext uri="{FF2B5EF4-FFF2-40B4-BE49-F238E27FC236}">
                <a16:creationId xmlns="" xmlns:a16="http://schemas.microsoft.com/office/drawing/2014/main" id="{9F75FAB4-1055-D243-B51E-3115F113B9BC}"/>
              </a:ext>
            </a:extLst>
          </p:cNvPr>
          <p:cNvSpPr txBox="1"/>
          <p:nvPr/>
        </p:nvSpPr>
        <p:spPr>
          <a:xfrm>
            <a:off x="4889311" y="5195954"/>
            <a:ext cx="3997663" cy="892552"/>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A falta de cumprimento das diretrizes do Estatuto da Cidade com a tentativa de aprovação do plano durante a pandemia foi alvo de denúncia junto ao Ministério Público do Estado de Goiás.</a:t>
            </a:r>
          </a:p>
        </p:txBody>
      </p:sp>
    </p:spTree>
    <p:extLst>
      <p:ext uri="{BB962C8B-B14F-4D97-AF65-F5344CB8AC3E}">
        <p14:creationId xmlns:p14="http://schemas.microsoft.com/office/powerpoint/2010/main" val="1791548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m 2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4.9 Política urbana e ambiental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4" name="Rectangle 11">
            <a:extLst>
              <a:ext uri="{FF2B5EF4-FFF2-40B4-BE49-F238E27FC236}">
                <a16:creationId xmlns="" xmlns:a16="http://schemas.microsoft.com/office/drawing/2014/main" id="{4CBBA23E-2A35-42C8-AED5-BE7CF8AF2220}"/>
              </a:ext>
            </a:extLst>
          </p:cNvPr>
          <p:cNvSpPr>
            <a:spLocks noChangeArrowheads="1"/>
          </p:cNvSpPr>
          <p:nvPr/>
        </p:nvSpPr>
        <p:spPr bwMode="auto">
          <a:xfrm>
            <a:off x="-1143000" y="4414379"/>
            <a:ext cx="172878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18" name="Picture 2">
            <a:extLst>
              <a:ext uri="{FF2B5EF4-FFF2-40B4-BE49-F238E27FC236}">
                <a16:creationId xmlns="" xmlns:a16="http://schemas.microsoft.com/office/drawing/2014/main" id="{56ECD357-3AB9-4AAE-9745-39FE8299F8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9617" y="3489039"/>
            <a:ext cx="2831532" cy="283153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1" name="Picture 10" descr="Photo by CAU/GO on August 11, 2020. A imagem pode conter: texto.">
            <a:extLst>
              <a:ext uri="{FF2B5EF4-FFF2-40B4-BE49-F238E27FC236}">
                <a16:creationId xmlns="" xmlns:a16="http://schemas.microsoft.com/office/drawing/2014/main" id="{7B20F5BD-14CD-4EF0-B0CD-4D2D99086C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042" y="2740664"/>
            <a:ext cx="3299357" cy="329935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6" name="CaixaDeTexto 25">
            <a:extLst>
              <a:ext uri="{FF2B5EF4-FFF2-40B4-BE49-F238E27FC236}">
                <a16:creationId xmlns="" xmlns:a16="http://schemas.microsoft.com/office/drawing/2014/main" id="{9F75FAB4-1055-D243-B51E-3115F113B9BC}"/>
              </a:ext>
            </a:extLst>
          </p:cNvPr>
          <p:cNvSpPr txBox="1"/>
          <p:nvPr/>
        </p:nvSpPr>
        <p:spPr>
          <a:xfrm>
            <a:off x="574377" y="1140664"/>
            <a:ext cx="4088649" cy="1492716"/>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O Guia de Planejamento foi exposto à sociedade no evento virtual “Cidade com Memória, pessoas com história”, no dia 19 de agosto, que contou com mais de 150 participantes e foi destinado à comemoração do dia do patrimônio, realizado virtualmente em parceria com o MP/GO, Prefeitura de Goiânia e Conselho Municipal de Cultura.</a:t>
            </a:r>
          </a:p>
        </p:txBody>
      </p:sp>
      <p:sp>
        <p:nvSpPr>
          <p:cNvPr id="27" name="CaixaDeTexto 26">
            <a:extLst>
              <a:ext uri="{FF2B5EF4-FFF2-40B4-BE49-F238E27FC236}">
                <a16:creationId xmlns="" xmlns:a16="http://schemas.microsoft.com/office/drawing/2014/main" id="{9F75FAB4-1055-D243-B51E-3115F113B9BC}"/>
              </a:ext>
            </a:extLst>
          </p:cNvPr>
          <p:cNvSpPr txBox="1"/>
          <p:nvPr/>
        </p:nvSpPr>
        <p:spPr>
          <a:xfrm>
            <a:off x="5203078" y="1140664"/>
            <a:ext cx="3843243" cy="2292935"/>
          </a:xfrm>
          <a:prstGeom prst="rect">
            <a:avLst/>
          </a:prstGeom>
          <a:noFill/>
        </p:spPr>
        <p:txBody>
          <a:bodyPr wrap="square" numCol="1" rtlCol="0">
            <a:spAutoFit/>
          </a:bodyPr>
          <a:lstStyle/>
          <a:p>
            <a:pPr algn="just"/>
            <a:r>
              <a:rPr lang="pt-BR" sz="1300" dirty="0">
                <a:latin typeface="Arial" panose="020B0604020202020204" pitchFamily="34" charset="0"/>
                <a:cs typeface="Arial" panose="020B0604020202020204" pitchFamily="34" charset="0"/>
              </a:rPr>
              <a:t>Outra ação relevante foi a atuação junto às associações de bairro do Setor Sul e Jaó, bem como a ativa parceria já firmada com Ministério Público de Goiás, para a manutenção dos índices urbanísticos nos bairros que têm valor histórico e paisagístico para a cidade de Goiânia. </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Para fechar o ano a CPUA promoveu o Happy Hour da Cidade, apresentando um bate papo entre conselheiras sobre as eleições municipais e o planejamento urbano.</a:t>
            </a:r>
          </a:p>
        </p:txBody>
      </p:sp>
    </p:spTree>
    <p:extLst>
      <p:ext uri="{BB962C8B-B14F-4D97-AF65-F5344CB8AC3E}">
        <p14:creationId xmlns:p14="http://schemas.microsoft.com/office/powerpoint/2010/main" val="959184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pPr rtl="0"/>
            <a:fld id="{1B2ACDB5-1E7E-4CBE-B5B1-81ED7F22C8C7}" type="datetime1">
              <a:rPr lang="pt-BR" noProof="0" smtClean="0"/>
              <a:t>01/06/2021</a:t>
            </a:fld>
            <a:endParaRPr lang="pt-BR" noProof="0" dirty="0"/>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77</a:t>
            </a:fld>
            <a:endParaRPr lang="pt-BR" noProof="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40847736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740" y="-6550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5.1 Gestão de Pessoas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28" name="Tabela 27"/>
          <p:cNvGraphicFramePr>
            <a:graphicFrameLocks noGrp="1"/>
          </p:cNvGraphicFramePr>
          <p:nvPr>
            <p:extLst>
              <p:ext uri="{D42A27DB-BD31-4B8C-83A1-F6EECF244321}">
                <p14:modId xmlns:p14="http://schemas.microsoft.com/office/powerpoint/2010/main" val="2870898953"/>
              </p:ext>
            </p:extLst>
          </p:nvPr>
        </p:nvGraphicFramePr>
        <p:xfrm>
          <a:off x="1207363" y="1100693"/>
          <a:ext cx="6911325" cy="1833880"/>
        </p:xfrm>
        <a:graphic>
          <a:graphicData uri="http://schemas.openxmlformats.org/drawingml/2006/table">
            <a:tbl>
              <a:tblPr/>
              <a:tblGrid>
                <a:gridCol w="1658679">
                  <a:extLst>
                    <a:ext uri="{9D8B030D-6E8A-4147-A177-3AD203B41FA5}">
                      <a16:colId xmlns="" xmlns:a16="http://schemas.microsoft.com/office/drawing/2014/main" val="20000"/>
                    </a:ext>
                  </a:extLst>
                </a:gridCol>
                <a:gridCol w="1329070">
                  <a:extLst>
                    <a:ext uri="{9D8B030D-6E8A-4147-A177-3AD203B41FA5}">
                      <a16:colId xmlns="" xmlns:a16="http://schemas.microsoft.com/office/drawing/2014/main" val="20001"/>
                    </a:ext>
                  </a:extLst>
                </a:gridCol>
                <a:gridCol w="1159046">
                  <a:extLst>
                    <a:ext uri="{9D8B030D-6E8A-4147-A177-3AD203B41FA5}">
                      <a16:colId xmlns="" xmlns:a16="http://schemas.microsoft.com/office/drawing/2014/main" val="20002"/>
                    </a:ext>
                  </a:extLst>
                </a:gridCol>
                <a:gridCol w="1382265">
                  <a:extLst>
                    <a:ext uri="{9D8B030D-6E8A-4147-A177-3AD203B41FA5}">
                      <a16:colId xmlns="" xmlns:a16="http://schemas.microsoft.com/office/drawing/2014/main" val="20003"/>
                    </a:ext>
                  </a:extLst>
                </a:gridCol>
                <a:gridCol w="1382265">
                  <a:extLst>
                    <a:ext uri="{9D8B030D-6E8A-4147-A177-3AD203B41FA5}">
                      <a16:colId xmlns="" xmlns:a16="http://schemas.microsoft.com/office/drawing/2014/main" val="20004"/>
                    </a:ext>
                  </a:extLst>
                </a:gridCol>
              </a:tblGrid>
              <a:tr h="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Tipologia de Cargo</a:t>
                      </a:r>
                      <a:endPar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Lotação Autorizada (DP CAU/GO nº 177)</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Lotação Efetiva</a:t>
                      </a:r>
                      <a:endPar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Ingresso no Exercício</a:t>
                      </a:r>
                      <a:endPar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Egressos no Exercício</a:t>
                      </a:r>
                      <a:endPar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extLst>
                  <a:ext uri="{0D108BD9-81ED-4DB2-BD59-A6C34878D82A}">
                    <a16:rowId xmlns="" xmlns:a16="http://schemas.microsoft.com/office/drawing/2014/main" val="10000"/>
                  </a:ext>
                </a:extLst>
              </a:tr>
              <a:tr h="59690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Emprego público efetivo </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15</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09</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0</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0</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1"/>
                  </a:ext>
                </a:extLst>
              </a:tr>
              <a:tr h="59690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Emprego público de livre provimento</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14</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11*</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2</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2"/>
                  </a:ext>
                </a:extLst>
              </a:tr>
            </a:tbl>
          </a:graphicData>
        </a:graphic>
      </p:graphicFrame>
      <p:graphicFrame>
        <p:nvGraphicFramePr>
          <p:cNvPr id="29" name="Tabela 28"/>
          <p:cNvGraphicFramePr>
            <a:graphicFrameLocks noGrp="1"/>
          </p:cNvGraphicFramePr>
          <p:nvPr>
            <p:extLst>
              <p:ext uri="{D42A27DB-BD31-4B8C-83A1-F6EECF244321}">
                <p14:modId xmlns:p14="http://schemas.microsoft.com/office/powerpoint/2010/main" val="367847796"/>
              </p:ext>
            </p:extLst>
          </p:nvPr>
        </p:nvGraphicFramePr>
        <p:xfrm>
          <a:off x="1207363" y="3660565"/>
          <a:ext cx="6911324" cy="2364741"/>
        </p:xfrm>
        <a:graphic>
          <a:graphicData uri="http://schemas.openxmlformats.org/drawingml/2006/table">
            <a:tbl>
              <a:tblPr/>
              <a:tblGrid>
                <a:gridCol w="2274574">
                  <a:extLst>
                    <a:ext uri="{9D8B030D-6E8A-4147-A177-3AD203B41FA5}">
                      <a16:colId xmlns="" xmlns:a16="http://schemas.microsoft.com/office/drawing/2014/main" val="20000"/>
                    </a:ext>
                  </a:extLst>
                </a:gridCol>
                <a:gridCol w="2020978">
                  <a:extLst>
                    <a:ext uri="{9D8B030D-6E8A-4147-A177-3AD203B41FA5}">
                      <a16:colId xmlns="" xmlns:a16="http://schemas.microsoft.com/office/drawing/2014/main" val="20001"/>
                    </a:ext>
                  </a:extLst>
                </a:gridCol>
                <a:gridCol w="2615772">
                  <a:extLst>
                    <a:ext uri="{9D8B030D-6E8A-4147-A177-3AD203B41FA5}">
                      <a16:colId xmlns="" xmlns:a16="http://schemas.microsoft.com/office/drawing/2014/main" val="20002"/>
                    </a:ext>
                  </a:extLst>
                </a:gridCol>
              </a:tblGrid>
              <a:tr h="499223">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Cargos de direção e assessoramento– DAS</a:t>
                      </a: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Lotação Autorizada (DP CAU/GO nº 178)</a:t>
                      </a: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1" strike="noStrike" spc="-1" dirty="0">
                          <a:solidFill>
                            <a:srgbClr val="000000"/>
                          </a:solidFill>
                          <a:uFill>
                            <a:solidFill>
                              <a:srgbClr val="FFFFFF"/>
                            </a:solidFill>
                          </a:uFill>
                          <a:latin typeface="Arial" panose="020B0604020202020204" pitchFamily="34" charset="0"/>
                          <a:cs typeface="Arial" panose="020B0604020202020204" pitchFamily="34" charset="0"/>
                        </a:rPr>
                        <a:t>Lotação Efetiva</a:t>
                      </a:r>
                      <a:endPar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extLst>
                  <a:ext uri="{0D108BD9-81ED-4DB2-BD59-A6C34878D82A}">
                    <a16:rowId xmlns="" xmlns:a16="http://schemas.microsoft.com/office/drawing/2014/main" val="10000"/>
                  </a:ext>
                </a:extLst>
              </a:tr>
              <a:tr h="289024">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DAS 5</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marL="0" marR="0" algn="ctr" rtl="0" eaLnBrk="1" fontAlgn="auto" latinLnBrk="0" hangingPunct="1">
                        <a:lnSpc>
                          <a:spcPct val="100000"/>
                        </a:lnSpc>
                        <a:buNone/>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gn="ctr" rtl="0" eaLnBrk="1" fontAlgn="auto" latinLnBrk="0" hangingPunct="1">
                        <a:lnSpc>
                          <a:spcPct val="100000"/>
                        </a:lnSpc>
                        <a:buNone/>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a:t>
                      </a:r>
                    </a:p>
                  </a:txBody>
                  <a:tcPr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 xmlns:a16="http://schemas.microsoft.com/office/drawing/2014/main" val="10001"/>
                  </a:ext>
                </a:extLst>
              </a:tr>
              <a:tr h="289024">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DAS 4</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6</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3</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 xmlns:a16="http://schemas.microsoft.com/office/drawing/2014/main" val="10002"/>
                  </a:ext>
                </a:extLst>
              </a:tr>
              <a:tr h="499223">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DAS 3</a:t>
                      </a:r>
                    </a:p>
                  </a:txBody>
                  <a:tcPr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4 </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4 (03 empregados efetivos)</a:t>
                      </a:r>
                    </a:p>
                  </a:txBody>
                  <a:tcPr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 xmlns:a16="http://schemas.microsoft.com/office/drawing/2014/main" val="10003"/>
                  </a:ext>
                </a:extLst>
              </a:tr>
              <a:tr h="28902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DAS 2</a:t>
                      </a: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1</a:t>
                      </a:r>
                    </a:p>
                  </a:txBody>
                  <a:tcPr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 xmlns:a16="http://schemas.microsoft.com/office/drawing/2014/main" val="10004"/>
                  </a:ext>
                </a:extLst>
              </a:tr>
              <a:tr h="49922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DAS 1</a:t>
                      </a: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E9ECF3"/>
                    </a:solidFill>
                  </a:tcPr>
                </a:tc>
                <a:tc>
                  <a:txBody>
                    <a:body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2</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pt-BR" sz="1200" b="0" strike="noStrike" spc="-1" dirty="0">
                          <a:solidFill>
                            <a:srgbClr val="000000"/>
                          </a:solidFill>
                          <a:uFill>
                            <a:solidFill>
                              <a:srgbClr val="FFFFFF"/>
                            </a:solidFill>
                          </a:uFill>
                          <a:latin typeface="Arial" panose="020B0604020202020204" pitchFamily="34" charset="0"/>
                          <a:cs typeface="Arial" panose="020B0604020202020204" pitchFamily="34" charset="0"/>
                        </a:rPr>
                        <a:t>2 (02 empregados efetivos)</a:t>
                      </a:r>
                    </a:p>
                  </a:txBody>
                  <a:tcPr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5"/>
                  </a:ext>
                </a:extLst>
              </a:tr>
            </a:tbl>
          </a:graphicData>
        </a:graphic>
      </p:graphicFrame>
      <p:sp>
        <p:nvSpPr>
          <p:cNvPr id="30" name="CaixaDeTexto 29">
            <a:extLst>
              <a:ext uri="{FF2B5EF4-FFF2-40B4-BE49-F238E27FC236}">
                <a16:creationId xmlns="" xmlns:a16="http://schemas.microsoft.com/office/drawing/2014/main" id="{D3AD3C3E-187C-4526-B949-DEF313F60D74}"/>
              </a:ext>
            </a:extLst>
          </p:cNvPr>
          <p:cNvSpPr txBox="1"/>
          <p:nvPr/>
        </p:nvSpPr>
        <p:spPr>
          <a:xfrm>
            <a:off x="1207363" y="3001388"/>
            <a:ext cx="676800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*05 empregados efetivos ocupando cargo de provimento em comissão</a:t>
            </a:r>
          </a:p>
        </p:txBody>
      </p:sp>
    </p:spTree>
    <p:extLst>
      <p:ext uri="{BB962C8B-B14F-4D97-AF65-F5344CB8AC3E}">
        <p14:creationId xmlns:p14="http://schemas.microsoft.com/office/powerpoint/2010/main" val="3588059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m 2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5.1 Gestão de Pessoas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440356"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286967"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336882"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336882"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336882"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336882"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336882"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336882"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336882"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8" name="Retângulo 17"/>
          <p:cNvSpPr/>
          <p:nvPr/>
        </p:nvSpPr>
        <p:spPr>
          <a:xfrm>
            <a:off x="919275" y="4698294"/>
            <a:ext cx="8931383" cy="692497"/>
          </a:xfrm>
          <a:prstGeom prst="rect">
            <a:avLst/>
          </a:prstGeom>
        </p:spPr>
        <p:txBody>
          <a:bodyPr wrap="square">
            <a:spAutoFit/>
          </a:bodyPr>
          <a:lstStyle/>
          <a:p>
            <a:pPr marL="635" marR="0" lvl="0" algn="l" defTabSz="457200" rtl="0" eaLnBrk="1" fontAlgn="auto" latinLnBrk="0" hangingPunct="1">
              <a:lnSpc>
                <a:spcPct val="100000"/>
              </a:lnSpc>
              <a:spcBef>
                <a:spcPts val="0"/>
              </a:spcBef>
              <a:spcAft>
                <a:spcPts val="0"/>
              </a:spcAft>
              <a:buClr>
                <a:srgbClr val="000000"/>
              </a:buClr>
              <a:buSzTx/>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Quantidade de convocações em 2020: 0</a:t>
            </a:r>
          </a:p>
          <a:p>
            <a:pPr marL="635" marR="0" lvl="0" algn="l" defTabSz="457200" rtl="0" eaLnBrk="1" fontAlgn="auto" latinLnBrk="0" hangingPunct="1">
              <a:lnSpc>
                <a:spcPct val="100000"/>
              </a:lnSpc>
              <a:spcBef>
                <a:spcPts val="0"/>
              </a:spcBef>
              <a:spcAft>
                <a:spcPts val="0"/>
              </a:spcAft>
              <a:buClr>
                <a:srgbClr val="000000"/>
              </a:buClr>
              <a:buSzTx/>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Total de funcionários: 20</a:t>
            </a:r>
          </a:p>
          <a:p>
            <a:pPr marL="635" marR="0" lvl="0" algn="l" defTabSz="457200" rtl="0" eaLnBrk="1" fontAlgn="auto" latinLnBrk="0" hangingPunct="1">
              <a:lnSpc>
                <a:spcPct val="100000"/>
              </a:lnSpc>
              <a:spcBef>
                <a:spcPts val="0"/>
              </a:spcBef>
              <a:spcAft>
                <a:spcPts val="0"/>
              </a:spcAft>
              <a:buClr>
                <a:srgbClr val="000000"/>
              </a:buClr>
              <a:buSzTx/>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Total de estagiários: 02 (02 ensino superior – Jornalismo e Arquitetura e Urbanismo)</a:t>
            </a:r>
          </a:p>
        </p:txBody>
      </p:sp>
      <p:sp>
        <p:nvSpPr>
          <p:cNvPr id="21" name="CustomShape 5"/>
          <p:cNvSpPr/>
          <p:nvPr/>
        </p:nvSpPr>
        <p:spPr>
          <a:xfrm>
            <a:off x="874092" y="1493536"/>
            <a:ext cx="3500023" cy="238888"/>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lvl1pPr/>
            <a:lvl2pPr/>
            <a:lvl3pPr/>
            <a:lvl4pPr/>
            <a:lvl5pPr/>
            <a:lvl6pPr/>
            <a:lvl7pPr/>
            <a:lvl8p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Tipologia dos cargos</a:t>
            </a:r>
          </a:p>
        </p:txBody>
      </p:sp>
      <p:sp>
        <p:nvSpPr>
          <p:cNvPr id="26" name="CustomShape 3"/>
          <p:cNvSpPr/>
          <p:nvPr/>
        </p:nvSpPr>
        <p:spPr>
          <a:xfrm>
            <a:off x="5647980" y="1433275"/>
            <a:ext cx="2793762" cy="35941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lvl1pPr/>
            <a:lvl2pPr/>
            <a:lvl3pPr/>
            <a:lvl4pPr/>
            <a:lvl5pPr/>
            <a:lvl6pPr/>
            <a:lvl7pPr/>
            <a:lvl8p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Lotação por  área</a:t>
            </a:r>
          </a:p>
        </p:txBody>
      </p:sp>
      <p:graphicFrame>
        <p:nvGraphicFramePr>
          <p:cNvPr id="27" name="Gráfico 26"/>
          <p:cNvGraphicFramePr/>
          <p:nvPr>
            <p:extLst>
              <p:ext uri="{D42A27DB-BD31-4B8C-83A1-F6EECF244321}">
                <p14:modId xmlns:p14="http://schemas.microsoft.com/office/powerpoint/2010/main" val="3294358576"/>
              </p:ext>
            </p:extLst>
          </p:nvPr>
        </p:nvGraphicFramePr>
        <p:xfrm>
          <a:off x="4434659" y="2758953"/>
          <a:ext cx="5220720" cy="2935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Gráfico 30">
            <a:extLst>
              <a:ext uri="{FF2B5EF4-FFF2-40B4-BE49-F238E27FC236}">
                <a16:creationId xmlns="" xmlns:a16="http://schemas.microsoft.com/office/drawing/2014/main" id="{5C7909E7-B284-4209-9D3B-1027939C8843}"/>
              </a:ext>
            </a:extLst>
          </p:cNvPr>
          <p:cNvGraphicFramePr>
            <a:graphicFrameLocks/>
          </p:cNvGraphicFramePr>
          <p:nvPr>
            <p:extLst>
              <p:ext uri="{D42A27DB-BD31-4B8C-83A1-F6EECF244321}">
                <p14:modId xmlns:p14="http://schemas.microsoft.com/office/powerpoint/2010/main" val="1154795698"/>
              </p:ext>
            </p:extLst>
          </p:nvPr>
        </p:nvGraphicFramePr>
        <p:xfrm>
          <a:off x="4736947" y="1792592"/>
          <a:ext cx="4887315" cy="29354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Gráfico 31">
            <a:extLst>
              <a:ext uri="{FF2B5EF4-FFF2-40B4-BE49-F238E27FC236}">
                <a16:creationId xmlns="" xmlns:a16="http://schemas.microsoft.com/office/drawing/2014/main" id="{95F0FC79-80DC-45CC-A0FD-1F8B072F3941}"/>
              </a:ext>
            </a:extLst>
          </p:cNvPr>
          <p:cNvGraphicFramePr>
            <a:graphicFrameLocks/>
          </p:cNvGraphicFramePr>
          <p:nvPr>
            <p:extLst>
              <p:ext uri="{D42A27DB-BD31-4B8C-83A1-F6EECF244321}">
                <p14:modId xmlns:p14="http://schemas.microsoft.com/office/powerpoint/2010/main" val="837286910"/>
              </p:ext>
            </p:extLst>
          </p:nvPr>
        </p:nvGraphicFramePr>
        <p:xfrm>
          <a:off x="534852" y="1856674"/>
          <a:ext cx="4727646" cy="28072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35126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1.1 Estrutura organizacional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pic>
        <p:nvPicPr>
          <p:cNvPr id="6" name="Picture 6" descr="Resultado de imagem para SIMBOLOS MISSAO, VISAO E VALORES">
            <a:extLst>
              <a:ext uri="{FF2B5EF4-FFF2-40B4-BE49-F238E27FC236}">
                <a16:creationId xmlns="" xmlns:a16="http://schemas.microsoft.com/office/drawing/2014/main" id="{08155DB1-6C37-4884-8785-285EBB0E9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690" y="4688898"/>
            <a:ext cx="1184543" cy="1148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m para SIMBOLOS MISSAO, VISAO E VALORES">
            <a:extLst>
              <a:ext uri="{FF2B5EF4-FFF2-40B4-BE49-F238E27FC236}">
                <a16:creationId xmlns="" xmlns:a16="http://schemas.microsoft.com/office/drawing/2014/main" id="{750AA3F0-A6CB-44DF-AD0A-97E827B45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883" y="2964393"/>
            <a:ext cx="942102" cy="1285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m para SIMBOLOS MISSAO, VISAO E VALORES">
            <a:extLst>
              <a:ext uri="{FF2B5EF4-FFF2-40B4-BE49-F238E27FC236}">
                <a16:creationId xmlns="" xmlns:a16="http://schemas.microsoft.com/office/drawing/2014/main" id="{A394118E-A5F2-40AA-8ED3-6EF2BF31E6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4470" y="1133878"/>
            <a:ext cx="1068906" cy="1317612"/>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 xmlns:a16="http://schemas.microsoft.com/office/drawing/2014/main" id="{671417A8-251E-45F4-B370-1BAD697C989D}"/>
              </a:ext>
            </a:extLst>
          </p:cNvPr>
          <p:cNvSpPr/>
          <p:nvPr/>
        </p:nvSpPr>
        <p:spPr>
          <a:xfrm>
            <a:off x="566405" y="1046412"/>
            <a:ext cx="8761146" cy="784830"/>
          </a:xfrm>
          <a:prstGeom prst="rect">
            <a:avLst/>
          </a:prstGeom>
          <a:noFill/>
        </p:spPr>
        <p:txBody>
          <a:bodyPr wrap="square">
            <a:spAutoFit/>
          </a:bodyPr>
          <a:lstStyle/>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p:txBody>
      </p:sp>
      <p:sp>
        <p:nvSpPr>
          <p:cNvPr id="12" name="Retângulo 11">
            <a:extLst>
              <a:ext uri="{FF2B5EF4-FFF2-40B4-BE49-F238E27FC236}">
                <a16:creationId xmlns="" xmlns:a16="http://schemas.microsoft.com/office/drawing/2014/main" id="{C7CBE179-F917-4DFC-A7E2-B270F86F4366}"/>
              </a:ext>
            </a:extLst>
          </p:cNvPr>
          <p:cNvSpPr/>
          <p:nvPr/>
        </p:nvSpPr>
        <p:spPr>
          <a:xfrm>
            <a:off x="870048" y="1255909"/>
            <a:ext cx="5004540" cy="3170099"/>
          </a:xfrm>
          <a:prstGeom prst="rect">
            <a:avLst/>
          </a:prstGeom>
          <a:noFill/>
        </p:spPr>
        <p:txBody>
          <a:bodyPr wrap="square">
            <a:spAutoFit/>
          </a:bodyPr>
          <a:lstStyle/>
          <a:p>
            <a:pPr algn="ctr">
              <a:lnSpc>
                <a:spcPct val="150000"/>
              </a:lnSpc>
            </a:pPr>
            <a:r>
              <a:rPr lang="pt-BR" sz="1300" dirty="0">
                <a:latin typeface="Arial" panose="020B0604020202020204" pitchFamily="34" charset="0"/>
                <a:cs typeface="Arial" panose="020B0604020202020204" pitchFamily="34" charset="0"/>
              </a:rPr>
              <a:t>O Conselho de Arquitetura e Urbanismo de Goiás, autarquia federal criada pela Lei Federal nº 12.378 de  31 de dezembro de 2010, tem como função: </a:t>
            </a:r>
            <a:r>
              <a:rPr lang="pt-BR" sz="1300" i="1" dirty="0">
                <a:latin typeface="Arial" panose="020B0604020202020204" pitchFamily="34" charset="0"/>
                <a:cs typeface="Arial" panose="020B0604020202020204" pitchFamily="34" charset="0"/>
              </a:rPr>
              <a:t>"orientar, disciplinar e fiscalizar o exercício da profissão de arquitetura e urbanismo, zelar pela fiel observância dos princípios de ética e disciplina da classe em todo o território nacional, bem como pugnar pelo aperfeiçoamento do exercício da arquitetura e urbanismo".</a:t>
            </a:r>
          </a:p>
          <a:p>
            <a:pPr algn="ctr">
              <a:lnSpc>
                <a:spcPct val="150000"/>
              </a:lnSpc>
            </a:pPr>
            <a:endParaRPr lang="pt-BR" sz="13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hlinkClick r:id="rId7"/>
              </a:rPr>
              <a:t>http://www.planalto.gov.br/ccivil_03/_ato2007-2010/2010/lei/l12378.htm</a:t>
            </a:r>
            <a:endParaRPr lang="pt-BR" sz="1200" dirty="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endParaRPr lang="pt-BR" sz="1600" dirty="0"/>
          </a:p>
        </p:txBody>
      </p:sp>
      <p:sp>
        <p:nvSpPr>
          <p:cNvPr id="13" name="Retângulo 12">
            <a:extLst>
              <a:ext uri="{FF2B5EF4-FFF2-40B4-BE49-F238E27FC236}">
                <a16:creationId xmlns="" xmlns:a16="http://schemas.microsoft.com/office/drawing/2014/main" id="{4E703ADD-C57E-4A2A-83CD-2F832D44A8E0}"/>
              </a:ext>
            </a:extLst>
          </p:cNvPr>
          <p:cNvSpPr/>
          <p:nvPr/>
        </p:nvSpPr>
        <p:spPr>
          <a:xfrm>
            <a:off x="6270757" y="2240560"/>
            <a:ext cx="996332" cy="369332"/>
          </a:xfrm>
          <a:prstGeom prst="rect">
            <a:avLst/>
          </a:prstGeom>
        </p:spPr>
        <p:txBody>
          <a:bodyPr wrap="square">
            <a:spAutoFit/>
          </a:bodyPr>
          <a:lstStyle/>
          <a:p>
            <a:r>
              <a:rPr lang="pt-BR" b="1" dirty="0">
                <a:solidFill>
                  <a:srgbClr val="008080"/>
                </a:solidFill>
                <a:latin typeface="Arial" panose="020B0604020202020204" pitchFamily="34" charset="0"/>
                <a:cs typeface="Arial" panose="020B0604020202020204" pitchFamily="34" charset="0"/>
              </a:rPr>
              <a:t>VISÃO</a:t>
            </a:r>
            <a:endParaRPr lang="pt-BR" b="1" dirty="0">
              <a:latin typeface="Arial" panose="020B0604020202020204" pitchFamily="34" charset="0"/>
              <a:cs typeface="Arial" panose="020B0604020202020204" pitchFamily="34" charset="0"/>
            </a:endParaRPr>
          </a:p>
        </p:txBody>
      </p:sp>
      <p:sp>
        <p:nvSpPr>
          <p:cNvPr id="14" name="Espaço Reservado para Conteúdo 2">
            <a:extLst>
              <a:ext uri="{FF2B5EF4-FFF2-40B4-BE49-F238E27FC236}">
                <a16:creationId xmlns="" xmlns:a16="http://schemas.microsoft.com/office/drawing/2014/main" id="{D28D5B2D-80FA-4866-8C64-083D112A9900}"/>
              </a:ext>
            </a:extLst>
          </p:cNvPr>
          <p:cNvSpPr txBox="1">
            <a:spLocks/>
          </p:cNvSpPr>
          <p:nvPr/>
        </p:nvSpPr>
        <p:spPr>
          <a:xfrm>
            <a:off x="7259985" y="1179709"/>
            <a:ext cx="1792362" cy="1331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dirty="0"/>
              <a:t>Ser reconhecido como referência na defesa e fomento das boas práticas da Arquitetura e Urbanismo</a:t>
            </a:r>
          </a:p>
        </p:txBody>
      </p:sp>
      <p:sp>
        <p:nvSpPr>
          <p:cNvPr id="15" name="Retângulo 14">
            <a:extLst>
              <a:ext uri="{FF2B5EF4-FFF2-40B4-BE49-F238E27FC236}">
                <a16:creationId xmlns="" xmlns:a16="http://schemas.microsoft.com/office/drawing/2014/main" id="{910D6816-3F54-4EC6-A352-39AF83754CFF}"/>
              </a:ext>
            </a:extLst>
          </p:cNvPr>
          <p:cNvSpPr/>
          <p:nvPr/>
        </p:nvSpPr>
        <p:spPr>
          <a:xfrm>
            <a:off x="6056245" y="1026983"/>
            <a:ext cx="3039493" cy="1662045"/>
          </a:xfrm>
          <a:prstGeom prst="rect">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a:extLst>
              <a:ext uri="{FF2B5EF4-FFF2-40B4-BE49-F238E27FC236}">
                <a16:creationId xmlns="" xmlns:a16="http://schemas.microsoft.com/office/drawing/2014/main" id="{5AEED6DD-0297-4A81-A404-AA3C23576B81}"/>
              </a:ext>
            </a:extLst>
          </p:cNvPr>
          <p:cNvSpPr/>
          <p:nvPr/>
        </p:nvSpPr>
        <p:spPr>
          <a:xfrm>
            <a:off x="6317176" y="4043546"/>
            <a:ext cx="1095172" cy="369332"/>
          </a:xfrm>
          <a:prstGeom prst="rect">
            <a:avLst/>
          </a:prstGeom>
        </p:spPr>
        <p:txBody>
          <a:bodyPr wrap="none">
            <a:spAutoFit/>
          </a:bodyPr>
          <a:lstStyle/>
          <a:p>
            <a:r>
              <a:rPr lang="pt-BR" b="1" dirty="0">
                <a:solidFill>
                  <a:srgbClr val="008080"/>
                </a:solidFill>
                <a:latin typeface="Arial" panose="020B0604020202020204" pitchFamily="34" charset="0"/>
                <a:cs typeface="Arial" panose="020B0604020202020204" pitchFamily="34" charset="0"/>
              </a:rPr>
              <a:t>MISSÃO</a:t>
            </a:r>
            <a:endParaRPr lang="pt-BR" b="1" dirty="0">
              <a:latin typeface="Arial" panose="020B0604020202020204" pitchFamily="34" charset="0"/>
              <a:cs typeface="Arial" panose="020B0604020202020204" pitchFamily="34" charset="0"/>
            </a:endParaRPr>
          </a:p>
        </p:txBody>
      </p:sp>
      <p:sp>
        <p:nvSpPr>
          <p:cNvPr id="17" name="Espaço Reservado para Conteúdo 2">
            <a:extLst>
              <a:ext uri="{FF2B5EF4-FFF2-40B4-BE49-F238E27FC236}">
                <a16:creationId xmlns="" xmlns:a16="http://schemas.microsoft.com/office/drawing/2014/main" id="{6153FE44-C5DC-4475-A900-BDA5A66583D0}"/>
              </a:ext>
            </a:extLst>
          </p:cNvPr>
          <p:cNvSpPr txBox="1">
            <a:spLocks/>
          </p:cNvSpPr>
          <p:nvPr/>
        </p:nvSpPr>
        <p:spPr>
          <a:xfrm>
            <a:off x="7183785" y="3371624"/>
            <a:ext cx="1988651" cy="11174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dirty="0"/>
              <a:t>Promover a Arquitetura e Urbanismo para todos</a:t>
            </a:r>
          </a:p>
        </p:txBody>
      </p:sp>
      <p:sp>
        <p:nvSpPr>
          <p:cNvPr id="18" name="Retângulo 17">
            <a:extLst>
              <a:ext uri="{FF2B5EF4-FFF2-40B4-BE49-F238E27FC236}">
                <a16:creationId xmlns="" xmlns:a16="http://schemas.microsoft.com/office/drawing/2014/main" id="{5DCBA135-EFFD-49F1-8354-B86967CD0344}"/>
              </a:ext>
            </a:extLst>
          </p:cNvPr>
          <p:cNvSpPr/>
          <p:nvPr/>
        </p:nvSpPr>
        <p:spPr>
          <a:xfrm>
            <a:off x="7459973" y="4760026"/>
            <a:ext cx="1554274" cy="1200329"/>
          </a:xfrm>
          <a:prstGeom prst="rect">
            <a:avLst/>
          </a:prstGeom>
        </p:spPr>
        <p:txBody>
          <a:bodyPr wrap="square">
            <a:spAutoFit/>
          </a:bodyPr>
          <a:lstStyle/>
          <a:p>
            <a:pPr algn="ctr">
              <a:lnSpc>
                <a:spcPct val="150000"/>
              </a:lnSpc>
            </a:pPr>
            <a:r>
              <a:rPr lang="pt-BR" sz="1200" dirty="0">
                <a:latin typeface="Arial" panose="020B0604020202020204" pitchFamily="34" charset="0"/>
                <a:cs typeface="Arial" panose="020B0604020202020204" pitchFamily="34" charset="0"/>
              </a:rPr>
              <a:t>Interlocução da arquitetura e urbanismo na sociedade.</a:t>
            </a:r>
          </a:p>
        </p:txBody>
      </p:sp>
      <p:sp>
        <p:nvSpPr>
          <p:cNvPr id="19" name="Espaço Reservado para Conteúdo 2">
            <a:extLst>
              <a:ext uri="{FF2B5EF4-FFF2-40B4-BE49-F238E27FC236}">
                <a16:creationId xmlns="" xmlns:a16="http://schemas.microsoft.com/office/drawing/2014/main" id="{63C7BA66-9FE0-4787-85E9-59FF9BCCA80C}"/>
              </a:ext>
            </a:extLst>
          </p:cNvPr>
          <p:cNvSpPr txBox="1">
            <a:spLocks/>
          </p:cNvSpPr>
          <p:nvPr/>
        </p:nvSpPr>
        <p:spPr>
          <a:xfrm>
            <a:off x="5995602" y="4967090"/>
            <a:ext cx="1416746" cy="666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dirty="0"/>
              <a:t>Democratização da informação e do conhecimento;</a:t>
            </a:r>
          </a:p>
        </p:txBody>
      </p:sp>
      <p:sp>
        <p:nvSpPr>
          <p:cNvPr id="20" name="Retângulo 19">
            <a:extLst>
              <a:ext uri="{FF2B5EF4-FFF2-40B4-BE49-F238E27FC236}">
                <a16:creationId xmlns="" xmlns:a16="http://schemas.microsoft.com/office/drawing/2014/main" id="{4A60C794-1F7E-4256-A6F9-63A59E612D89}"/>
              </a:ext>
            </a:extLst>
          </p:cNvPr>
          <p:cNvSpPr/>
          <p:nvPr/>
        </p:nvSpPr>
        <p:spPr>
          <a:xfrm>
            <a:off x="1129762" y="5782330"/>
            <a:ext cx="1283236" cy="369332"/>
          </a:xfrm>
          <a:prstGeom prst="rect">
            <a:avLst/>
          </a:prstGeom>
        </p:spPr>
        <p:txBody>
          <a:bodyPr wrap="none">
            <a:spAutoFit/>
          </a:bodyPr>
          <a:lstStyle/>
          <a:p>
            <a:r>
              <a:rPr lang="pt-BR" b="1" dirty="0">
                <a:solidFill>
                  <a:srgbClr val="008080"/>
                </a:solidFill>
                <a:latin typeface="Arial" panose="020B0604020202020204" pitchFamily="34" charset="0"/>
                <a:cs typeface="Arial" panose="020B0604020202020204" pitchFamily="34" charset="0"/>
              </a:rPr>
              <a:t>VALORES</a:t>
            </a:r>
            <a:endParaRPr lang="pt-BR" b="1" dirty="0">
              <a:latin typeface="Arial" panose="020B0604020202020204" pitchFamily="34" charset="0"/>
              <a:cs typeface="Arial" panose="020B0604020202020204" pitchFamily="34" charset="0"/>
            </a:endParaRPr>
          </a:p>
        </p:txBody>
      </p:sp>
      <p:sp>
        <p:nvSpPr>
          <p:cNvPr id="21" name="Espaço Reservado para Conteúdo 2">
            <a:extLst>
              <a:ext uri="{FF2B5EF4-FFF2-40B4-BE49-F238E27FC236}">
                <a16:creationId xmlns="" xmlns:a16="http://schemas.microsoft.com/office/drawing/2014/main" id="{FB04C2E2-C7B9-48FB-8469-9B2316F5BE09}"/>
              </a:ext>
            </a:extLst>
          </p:cNvPr>
          <p:cNvSpPr txBox="1">
            <a:spLocks/>
          </p:cNvSpPr>
          <p:nvPr/>
        </p:nvSpPr>
        <p:spPr>
          <a:xfrm>
            <a:off x="4220836" y="5033765"/>
            <a:ext cx="1660466" cy="89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dirty="0"/>
              <a:t>Comprometimento com a inovação;</a:t>
            </a:r>
          </a:p>
          <a:p>
            <a:pPr marL="0" indent="0" algn="ctr">
              <a:lnSpc>
                <a:spcPct val="150000"/>
              </a:lnSpc>
              <a:buNone/>
            </a:pPr>
            <a:endParaRPr lang="pt-BR" dirty="0"/>
          </a:p>
          <a:p>
            <a:pPr marL="0" indent="0" algn="ctr">
              <a:lnSpc>
                <a:spcPct val="150000"/>
              </a:lnSpc>
              <a:buNone/>
            </a:pPr>
            <a:endParaRPr lang="pt-BR" dirty="0"/>
          </a:p>
        </p:txBody>
      </p:sp>
      <p:sp>
        <p:nvSpPr>
          <p:cNvPr id="22" name="Retângulo 21">
            <a:extLst>
              <a:ext uri="{FF2B5EF4-FFF2-40B4-BE49-F238E27FC236}">
                <a16:creationId xmlns="" xmlns:a16="http://schemas.microsoft.com/office/drawing/2014/main" id="{7AFD2016-6533-4688-A5A3-ACB9D5B97AAA}"/>
              </a:ext>
            </a:extLst>
          </p:cNvPr>
          <p:cNvSpPr/>
          <p:nvPr/>
        </p:nvSpPr>
        <p:spPr>
          <a:xfrm>
            <a:off x="878828" y="4609953"/>
            <a:ext cx="8216909" cy="1541709"/>
          </a:xfrm>
          <a:prstGeom prst="rect">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tângulo 22">
            <a:extLst>
              <a:ext uri="{FF2B5EF4-FFF2-40B4-BE49-F238E27FC236}">
                <a16:creationId xmlns="" xmlns:a16="http://schemas.microsoft.com/office/drawing/2014/main" id="{200D4CA2-8B86-4124-AEEA-DE4120E2E6B7}"/>
              </a:ext>
            </a:extLst>
          </p:cNvPr>
          <p:cNvSpPr/>
          <p:nvPr/>
        </p:nvSpPr>
        <p:spPr>
          <a:xfrm>
            <a:off x="6056244" y="2857092"/>
            <a:ext cx="3039493" cy="1662045"/>
          </a:xfrm>
          <a:prstGeom prst="rect">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Espaço Reservado para Conteúdo 2">
            <a:extLst>
              <a:ext uri="{FF2B5EF4-FFF2-40B4-BE49-F238E27FC236}">
                <a16:creationId xmlns="" xmlns:a16="http://schemas.microsoft.com/office/drawing/2014/main" id="{FB04C2E2-C7B9-48FB-8469-9B2316F5BE09}"/>
              </a:ext>
            </a:extLst>
          </p:cNvPr>
          <p:cNvSpPr txBox="1">
            <a:spLocks/>
          </p:cNvSpPr>
          <p:nvPr/>
        </p:nvSpPr>
        <p:spPr>
          <a:xfrm>
            <a:off x="2412998" y="4804581"/>
            <a:ext cx="1660466" cy="1174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dirty="0"/>
              <a:t>Ética e transparência;</a:t>
            </a:r>
          </a:p>
          <a:p>
            <a:pPr marL="0" indent="0" algn="ctr">
              <a:lnSpc>
                <a:spcPct val="150000"/>
              </a:lnSpc>
              <a:buNone/>
            </a:pPr>
            <a:r>
              <a:rPr lang="pt-BR" dirty="0"/>
              <a:t>Excelência organizacional;</a:t>
            </a:r>
          </a:p>
          <a:p>
            <a:pPr marL="0" indent="0" algn="ctr">
              <a:lnSpc>
                <a:spcPct val="150000"/>
              </a:lnSpc>
              <a:buNone/>
            </a:pPr>
            <a:endParaRPr lang="pt-BR" dirty="0"/>
          </a:p>
        </p:txBody>
      </p:sp>
      <p:sp>
        <p:nvSpPr>
          <p:cNvPr id="25" name="Retângulo 24"/>
          <p:cNvSpPr/>
          <p:nvPr/>
        </p:nvSpPr>
        <p:spPr>
          <a:xfrm>
            <a:off x="878828" y="1046411"/>
            <a:ext cx="5002474" cy="347272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897211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5.1 Gestão de Pessoas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tângulo 12"/>
          <p:cNvSpPr/>
          <p:nvPr/>
        </p:nvSpPr>
        <p:spPr>
          <a:xfrm>
            <a:off x="555189" y="1098689"/>
            <a:ext cx="8572744" cy="5262979"/>
          </a:xfrm>
          <a:prstGeom prst="rect">
            <a:avLst/>
          </a:prstGeom>
        </p:spPr>
        <p:txBody>
          <a:bodyPr wrap="square">
            <a:spAutoFit/>
          </a:bodyPr>
          <a:lstStyle/>
          <a:p>
            <a:pPr algn="just" defTabSz="457200">
              <a:defRPr/>
            </a:pPr>
            <a:r>
              <a:rPr lang="pt-BR" sz="1300" spc="-1" dirty="0">
                <a:solidFill>
                  <a:srgbClr val="000000"/>
                </a:solidFill>
                <a:uFill>
                  <a:solidFill>
                    <a:srgbClr val="FFFFFF"/>
                  </a:solidFill>
                </a:uFill>
                <a:latin typeface="Arial" panose="020B0604020202020204" pitchFamily="34" charset="0"/>
                <a:cs typeface="Arial" panose="020B0604020202020204" pitchFamily="34" charset="0"/>
              </a:rPr>
              <a:t>Para o enfrentamento da pandemia, todos os empregados adotaram o regime remoto de trabalho de forma emergencial em março, seguiram até o início do quarto trimestre, quando foi possível adotar o regime híbrido com escala de revezamento entre as áreas. Além das adaptações ao novo regime de trabalho, as principais ações para o ano foram:</a:t>
            </a:r>
          </a:p>
          <a:p>
            <a:pPr defTabSz="457200">
              <a:defRPr/>
            </a:pPr>
            <a:endParaRPr kumimoji="0" lang="pt-BR" sz="12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endParaRPr>
          </a:p>
          <a:p>
            <a:pPr defTabSz="457200">
              <a:defRPr/>
            </a:pPr>
            <a:r>
              <a:rPr kumimoji="0" lang="pt-BR" sz="14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rPr>
              <a:t>ACORDO COLETIVO </a:t>
            </a:r>
            <a:r>
              <a:rPr lang="pt-BR" sz="1400" spc="-1" dirty="0">
                <a:solidFill>
                  <a:srgbClr val="000000"/>
                </a:solidFill>
                <a:uFill>
                  <a:solidFill>
                    <a:srgbClr val="FFFFFF"/>
                  </a:solidFill>
                </a:uFill>
                <a:latin typeface="Arial" panose="020B0604020202020204" pitchFamily="34" charset="0"/>
                <a:cs typeface="Arial" panose="020B0604020202020204" pitchFamily="34" charset="0"/>
              </a:rPr>
              <a:t>2020/2021</a:t>
            </a:r>
          </a:p>
          <a:p>
            <a:pPr marL="0" marR="0" lvl="0" indent="0" defTabSz="4572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pt-BR" sz="12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charset="0"/>
              <a:buChar char=""/>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rPr>
              <a:t>Principais pontos: vale alimentação, folga de aniversário, licença maternidade (150 dias), licença paternidade (20 dias), bicicleta, horas suplementares, empréstimo consignado, fracionamento de férias.</a:t>
            </a:r>
          </a:p>
          <a:p>
            <a:pPr marR="0" lvl="0" algn="just" defTabSz="457200" rtl="0" eaLnBrk="1" fontAlgn="auto" latinLnBrk="0" hangingPunct="1">
              <a:lnSpc>
                <a:spcPct val="100000"/>
              </a:lnSpc>
              <a:spcBef>
                <a:spcPts val="0"/>
              </a:spcBef>
              <a:spcAft>
                <a:spcPts val="0"/>
              </a:spcAft>
              <a:buClrTx/>
              <a:buSzTx/>
              <a:tabLst/>
              <a:defRPr/>
            </a:pPr>
            <a:endParaRPr lang="pt-BR" sz="1300" spc="-1" dirty="0">
              <a:solidFill>
                <a:srgbClr val="000000"/>
              </a:solidFill>
              <a:uFill>
                <a:solidFill>
                  <a:srgbClr val="FFFFFF"/>
                </a:solidFill>
              </a:uFill>
              <a:latin typeface="Arial" panose="020B0604020202020204" pitchFamily="34" charset="0"/>
              <a:cs typeface="Arial" panose="020B0604020202020204" pitchFamily="34" charset="0"/>
            </a:endParaRPr>
          </a:p>
          <a:p>
            <a:pPr lvl="0" algn="just" defTabSz="457200">
              <a:defRPr/>
            </a:pPr>
            <a:r>
              <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hlinkClick r:id="rId4"/>
              </a:rPr>
              <a:t>https://transparencia.caugo.gov.br/wp-content/uploads/Acordo-Coletivo-de-Trabalho-ACT-2020-2021.pdf</a:t>
            </a:r>
            <a:endPar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lvl="0" algn="just" defTabSz="457200">
              <a:defRPr/>
            </a:pPr>
            <a:endParaRPr lang="pt-BR" sz="12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R="0" lvl="0" algn="just" defTabSz="457200" rtl="0" eaLnBrk="1" fontAlgn="auto" latinLnBrk="0" hangingPunct="1">
              <a:lnSpc>
                <a:spcPct val="100000"/>
              </a:lnSpc>
              <a:spcBef>
                <a:spcPts val="0"/>
              </a:spcBef>
              <a:spcAft>
                <a:spcPts val="0"/>
              </a:spcAft>
              <a:buClrTx/>
              <a:buSzTx/>
              <a:tabLst/>
              <a:defRPr/>
            </a:pPr>
            <a:r>
              <a:rPr kumimoji="0" lang="pt-BR" sz="14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CAPACITAÇÃO PROFISSIONAL</a:t>
            </a:r>
          </a:p>
          <a:p>
            <a:pPr marR="0" lvl="0" algn="just" defTabSz="457200" rtl="0" eaLnBrk="1" fontAlgn="auto" latinLnBrk="0" hangingPunct="1">
              <a:lnSpc>
                <a:spcPct val="100000"/>
              </a:lnSpc>
              <a:spcBef>
                <a:spcPts val="0"/>
              </a:spcBef>
              <a:spcAft>
                <a:spcPts val="0"/>
              </a:spcAft>
              <a:buClrTx/>
              <a:buSzTx/>
              <a:tabLst/>
              <a:defRPr/>
            </a:pPr>
            <a:endParaRPr kumimoji="0" lang="pt-BR" sz="12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215900" marR="0" lvl="0" indent="-215265"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Participação presencial no Encontro Nacional da Comissão de Política Urbana e Ambiental do CAU/BR – CPUA-CAU/BR no primeiro semestre de 2020 e 05 empregados participaram do curso online de capacitação em pregão eletrônico no segundo semestre.</a:t>
            </a: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15900" marR="0" lvl="0" indent="-215265"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
              <a:tabLst/>
              <a:defRPr/>
            </a:pPr>
            <a:endParaRPr lang="pt-BR" sz="1400" dirty="0">
              <a:solidFill>
                <a:prstClr val="black"/>
              </a:solidFill>
              <a:latin typeface="Arial" panose="020B0604020202020204" pitchFamily="34" charset="0"/>
              <a:ea typeface="DejaVu Sans" panose="020B0603030804020204"/>
              <a:cs typeface="Arial" panose="020B0604020202020204" pitchFamily="34" charset="0"/>
              <a:sym typeface="+mn-ea"/>
            </a:endParaRPr>
          </a:p>
          <a:p>
            <a:pPr marL="635" marR="0" lvl="0" algn="just" defTabSz="457200" rtl="0" eaLnBrk="1" fontAlgn="auto" latinLnBrk="0" hangingPunct="1">
              <a:lnSpc>
                <a:spcPct val="100000"/>
              </a:lnSpc>
              <a:spcBef>
                <a:spcPts val="0"/>
              </a:spcBef>
              <a:spcAft>
                <a:spcPts val="0"/>
              </a:spcAft>
              <a:buClr>
                <a:srgbClr val="000000"/>
              </a:buClr>
              <a:buSzPct val="60000"/>
              <a:tabLst/>
              <a:defRPr/>
            </a:pPr>
            <a:r>
              <a:rPr kumimoji="0" lang="pt-BR" sz="14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PLANO DE EMPREGOS, CARREIRAS E SALÁRIOS</a:t>
            </a:r>
          </a:p>
          <a:p>
            <a:pPr marL="635" marR="0" lvl="0" algn="just" defTabSz="457200" rtl="0" eaLnBrk="1" fontAlgn="auto" latinLnBrk="0" hangingPunct="1">
              <a:lnSpc>
                <a:spcPct val="100000"/>
              </a:lnSpc>
              <a:spcBef>
                <a:spcPts val="0"/>
              </a:spcBef>
              <a:spcAft>
                <a:spcPts val="0"/>
              </a:spcAft>
              <a:buClr>
                <a:srgbClr val="000000"/>
              </a:buClr>
              <a:buSzPct val="60000"/>
              <a:tabLst/>
              <a:defRPr/>
            </a:pPr>
            <a:endParaRPr kumimoji="0" lang="pt-BR" sz="12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286385" marR="0" lvl="0" indent="-285750" algn="l"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Aprovado pela Deliberação Plenária CAU/GO nº 180, de 31 de julho de 2020.</a:t>
            </a: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Enquadramento salarial dos empregados será efetuado a partir de 01 de janeiro de 2021 e o primeiro processo de progressão funcional ocorrerá em 2022, sendo os efeitos financeiros a partir de janeiro de 2023.</a:t>
            </a:r>
          </a:p>
          <a:p>
            <a:pPr marL="635" marR="0" lvl="0" algn="just" defTabSz="457200" rtl="0" eaLnBrk="1" fontAlgn="auto" latinLnBrk="0" hangingPunct="1">
              <a:lnSpc>
                <a:spcPct val="100000"/>
              </a:lnSpc>
              <a:spcBef>
                <a:spcPts val="0"/>
              </a:spcBef>
              <a:spcAft>
                <a:spcPts val="0"/>
              </a:spcAft>
              <a:buClr>
                <a:srgbClr val="000000"/>
              </a:buClr>
              <a:buSzPct val="60000"/>
              <a:tabLst/>
              <a:defRPr/>
            </a:pP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635" lvl="0" defTabSz="457200">
              <a:buClr>
                <a:srgbClr val="000000"/>
              </a:buClr>
              <a:buSzPct val="60000"/>
              <a:defRPr/>
            </a:pPr>
            <a:r>
              <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hlinkClick r:id="rId5"/>
              </a:rPr>
              <a:t>https://www.caugo.gov.br/wp-content/uploads/2020/08/DP-no-180-2020-Deliberacao-aprova-PECS.pdf</a:t>
            </a: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p:txBody>
      </p:sp>
    </p:spTree>
    <p:extLst>
      <p:ext uri="{BB962C8B-B14F-4D97-AF65-F5344CB8AC3E}">
        <p14:creationId xmlns:p14="http://schemas.microsoft.com/office/powerpoint/2010/main" val="20380737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5.1 Gestão de Pessoas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tângulo 12"/>
          <p:cNvSpPr/>
          <p:nvPr/>
        </p:nvSpPr>
        <p:spPr>
          <a:xfrm>
            <a:off x="578319" y="1055318"/>
            <a:ext cx="8526483" cy="5370701"/>
          </a:xfrm>
          <a:prstGeom prst="rect">
            <a:avLst/>
          </a:prstGeom>
        </p:spPr>
        <p:txBody>
          <a:bodyPr wrap="square">
            <a:spAutoFit/>
          </a:bodyPr>
          <a:lstStyle/>
          <a:p>
            <a:pPr marL="635" marR="0" lvl="0" indent="0" defTabSz="457200" rtl="0" eaLnBrk="1" fontAlgn="auto" latinLnBrk="0" hangingPunct="1">
              <a:lnSpc>
                <a:spcPct val="100000"/>
              </a:lnSpc>
              <a:spcBef>
                <a:spcPts val="0"/>
              </a:spcBef>
              <a:spcAft>
                <a:spcPts val="0"/>
              </a:spcAft>
              <a:buClr>
                <a:srgbClr val="000000"/>
              </a:buClr>
              <a:buSzPct val="60000"/>
              <a:buFontTx/>
              <a:buNone/>
              <a:tabLst/>
              <a:defRPr/>
            </a:pPr>
            <a:r>
              <a:rPr kumimoji="0" lang="pt-BR" sz="14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AVALIAÇÃO DE DESEMPENHO</a:t>
            </a:r>
          </a:p>
          <a:p>
            <a:pPr marL="635" marR="0" lvl="0" indent="0" defTabSz="457200" rtl="0" eaLnBrk="1" fontAlgn="auto" latinLnBrk="0" hangingPunct="1">
              <a:lnSpc>
                <a:spcPct val="100000"/>
              </a:lnSpc>
              <a:spcBef>
                <a:spcPts val="0"/>
              </a:spcBef>
              <a:spcAft>
                <a:spcPts val="0"/>
              </a:spcAft>
              <a:buClr>
                <a:srgbClr val="000000"/>
              </a:buClr>
              <a:buSzPct val="60000"/>
              <a:buFontTx/>
              <a:buNone/>
              <a:tabLst/>
              <a:defRPr/>
            </a:pPr>
            <a:endParaRPr kumimoji="0" lang="pt-BR" sz="16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Início do processo da avaliação de desempenho em maio/2019 (Portaria nº 06/2019).</a:t>
            </a: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Finalização do primeiro processo da avaliação de desempenho em julho de 2020 -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concessão de uma folga de trabalho para os avaliados que obtiveram nota de desempenho acima de 80%.</a:t>
            </a:r>
          </a:p>
          <a:p>
            <a:pPr marL="635" marR="0" lvl="0" algn="just" defTabSz="457200" rtl="0" eaLnBrk="1" fontAlgn="auto" latinLnBrk="0" hangingPunct="1">
              <a:lnSpc>
                <a:spcPct val="100000"/>
              </a:lnSpc>
              <a:spcBef>
                <a:spcPts val="0"/>
              </a:spcBef>
              <a:spcAft>
                <a:spcPts val="0"/>
              </a:spcAft>
              <a:buClr>
                <a:srgbClr val="000000"/>
              </a:buClr>
              <a:buSzPct val="60000"/>
              <a:tabLst/>
              <a:defRPr/>
            </a:pPr>
            <a:endParaRPr lang="pt-BR" sz="1300" dirty="0">
              <a:solidFill>
                <a:prstClr val="black"/>
              </a:solidFill>
              <a:latin typeface="Arial" panose="020B0604020202020204" pitchFamily="34" charset="0"/>
              <a:cs typeface="Arial" panose="020B0604020202020204" pitchFamily="34" charset="0"/>
            </a:endParaRPr>
          </a:p>
          <a:p>
            <a:pPr marL="635" lvl="0" algn="just" defTabSz="457200">
              <a:buClr>
                <a:srgbClr val="000000"/>
              </a:buClr>
              <a:buSzPct val="60000"/>
              <a:defRPr/>
            </a:pPr>
            <a:r>
              <a:rPr lang="pt-BR" sz="1300" spc="-1" dirty="0">
                <a:solidFill>
                  <a:srgbClr val="FF0000"/>
                </a:solidFill>
                <a:uFill>
                  <a:solidFill>
                    <a:srgbClr val="FFFFFF"/>
                  </a:solidFill>
                </a:uFill>
                <a:latin typeface="Arial" panose="020B0604020202020204" pitchFamily="34" charset="0"/>
                <a:cs typeface="Arial" panose="020B0604020202020204" pitchFamily="34" charset="0"/>
                <a:hlinkClick r:id="rId4"/>
              </a:rPr>
              <a:t>https://www.caugo.gov.br/wp-content/uploads/2019/04/Portaria-n%C2%BA-06-de-26.04.2019.pdf</a:t>
            </a:r>
            <a:endParaRPr lang="pt-BR" sz="1300" spc="-1" dirty="0">
              <a:solidFill>
                <a:srgbClr val="FF0000"/>
              </a:solidFill>
              <a:uFill>
                <a:solidFill>
                  <a:srgbClr val="FFFFFF"/>
                </a:solidFill>
              </a:uFill>
              <a:latin typeface="Arial" panose="020B0604020202020204" pitchFamily="34" charset="0"/>
              <a:cs typeface="Arial" panose="020B0604020202020204" pitchFamily="34" charset="0"/>
            </a:endParaRPr>
          </a:p>
          <a:p>
            <a:pPr marL="635" lvl="0" defTabSz="457200">
              <a:buClr>
                <a:srgbClr val="000000"/>
              </a:buClr>
              <a:buSzPct val="60000"/>
              <a:defRPr/>
            </a:pPr>
            <a:endParaRPr kumimoji="0" lang="pt-BR" sz="13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635" marR="0" lvl="0" indent="0" defTabSz="457200" rtl="0" eaLnBrk="1" fontAlgn="auto" latinLnBrk="0" hangingPunct="1">
              <a:lnSpc>
                <a:spcPct val="100000"/>
              </a:lnSpc>
              <a:spcBef>
                <a:spcPts val="0"/>
              </a:spcBef>
              <a:spcAft>
                <a:spcPts val="0"/>
              </a:spcAft>
              <a:buClr>
                <a:srgbClr val="000000"/>
              </a:buClr>
              <a:buSzPct val="60000"/>
              <a:buFontTx/>
              <a:buNone/>
              <a:tabLst/>
              <a:defRPr/>
            </a:pPr>
            <a:r>
              <a:rPr kumimoji="0" lang="pt-BR" sz="14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REGULAMENTO DISCIPLINAR</a:t>
            </a:r>
          </a:p>
          <a:p>
            <a:pPr marL="635" marR="0" lvl="0" indent="0" defTabSz="457200" rtl="0" eaLnBrk="1" fontAlgn="auto" latinLnBrk="0" hangingPunct="1">
              <a:lnSpc>
                <a:spcPct val="100000"/>
              </a:lnSpc>
              <a:spcBef>
                <a:spcPts val="0"/>
              </a:spcBef>
              <a:spcAft>
                <a:spcPts val="0"/>
              </a:spcAft>
              <a:buClr>
                <a:srgbClr val="000000"/>
              </a:buClr>
              <a:buSzPct val="60000"/>
              <a:buFontTx/>
              <a:buNone/>
              <a:tabLst/>
              <a:defRPr/>
            </a:pPr>
            <a:endParaRPr kumimoji="0" lang="pt-BR" sz="16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Aprovado pela Portaria Normativa nº 03, de 01 de setembro de 2020.</a:t>
            </a: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endPar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635" lvl="0" algn="just" defTabSz="457200">
              <a:buClr>
                <a:srgbClr val="000000"/>
              </a:buClr>
              <a:buSzPct val="60000"/>
              <a:defRPr/>
            </a:pPr>
            <a:r>
              <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hlinkClick r:id="rId5"/>
              </a:rPr>
              <a:t>https://transparencia.caugo.gov.br/wp-content/uploads/Portaria-Normativa-no-03-2020-Institui-o-Regulamento-Disciplinar.pdf</a:t>
            </a:r>
            <a:endPar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286385" marR="0" lvl="0" indent="-285750" algn="l"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635" marR="0" lvl="0" indent="0" defTabSz="457200" rtl="0" eaLnBrk="1" fontAlgn="auto" latinLnBrk="0" hangingPunct="1">
              <a:lnSpc>
                <a:spcPct val="100000"/>
              </a:lnSpc>
              <a:spcBef>
                <a:spcPts val="0"/>
              </a:spcBef>
              <a:spcAft>
                <a:spcPts val="0"/>
              </a:spcAft>
              <a:buClr>
                <a:srgbClr val="000000"/>
              </a:buClr>
              <a:buSzPct val="60000"/>
              <a:buFontTx/>
              <a:buNone/>
              <a:tabLst/>
              <a:defRPr/>
            </a:pPr>
            <a:r>
              <a:rPr lang="pt-BR" sz="1400" b="1"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rPr>
              <a:t>PORTARIAS DO TRABALHO REMOTO E HÍBRIDO</a:t>
            </a:r>
          </a:p>
          <a:p>
            <a:pPr marL="635" marR="0" lvl="0" indent="0" defTabSz="457200" rtl="0" eaLnBrk="1" fontAlgn="auto" latinLnBrk="0" hangingPunct="1">
              <a:lnSpc>
                <a:spcPct val="100000"/>
              </a:lnSpc>
              <a:spcBef>
                <a:spcPts val="0"/>
              </a:spcBef>
              <a:spcAft>
                <a:spcPts val="0"/>
              </a:spcAft>
              <a:buClr>
                <a:srgbClr val="000000"/>
              </a:buClr>
              <a:buSzPct val="60000"/>
              <a:buFontTx/>
              <a:buNone/>
              <a:tabLst/>
              <a:defRPr/>
            </a:pPr>
            <a:endParaRPr kumimoji="0" lang="pt-BR" sz="16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De 16 de março até 18 de outubro de 2020 – trabalho exclusivamente remoto.</a:t>
            </a:r>
          </a:p>
          <a:p>
            <a:pPr marL="286385" marR="0" lvl="0" indent="-285750" algn="just" defTabSz="457200" rtl="0" eaLnBrk="1" fontAlgn="auto" latinLnBrk="0" hangingPunct="1">
              <a:lnSpc>
                <a:spcPct val="100000"/>
              </a:lnSpc>
              <a:spcBef>
                <a:spcPts val="0"/>
              </a:spcBef>
              <a:spcAft>
                <a:spcPts val="0"/>
              </a:spcAft>
              <a:buClr>
                <a:srgbClr val="000000"/>
              </a:buClr>
              <a:buSzPct val="60000"/>
              <a:buFont typeface="Wingdings" panose="05000000000000000000" pitchFamily="2" charset="2"/>
              <a:buChar char="Ø"/>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A partir de 19 de outubro de 2020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Portaria nº 43, de 16 de outubro de 2020)</a:t>
            </a: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 – foi implementado o regime híbrido </a:t>
            </a:r>
            <a:r>
              <a:rPr kumimoji="0" lang="pt-BR"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 trabalho, que alterna teletrabalho e trabalho presencial a todos os empregados e estagiários:</a:t>
            </a:r>
          </a:p>
          <a:p>
            <a:pPr marL="800735" marR="0" lvl="1" indent="-342900" algn="l" defTabSz="457200" rtl="0" eaLnBrk="1" fontAlgn="auto" latinLnBrk="0" hangingPunct="1">
              <a:lnSpc>
                <a:spcPct val="100000"/>
              </a:lnSpc>
              <a:spcBef>
                <a:spcPts val="0"/>
              </a:spcBef>
              <a:spcAft>
                <a:spcPts val="0"/>
              </a:spcAft>
              <a:buClr>
                <a:srgbClr val="000000"/>
              </a:buClr>
              <a:buSzPct val="60000"/>
              <a:buFont typeface="Arial" panose="020B0604020202020204" pitchFamily="34" charset="0"/>
              <a:buChar char="•"/>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retomada dos atendimentos aos profissionais por hora marcada;</a:t>
            </a:r>
          </a:p>
          <a:p>
            <a:pPr marL="800735" lvl="1" indent="-342900" defTabSz="457200">
              <a:buClr>
                <a:srgbClr val="000000"/>
              </a:buClr>
              <a:buSzPct val="60000"/>
              <a:buFont typeface="Arial" panose="020B0604020202020204" pitchFamily="34" charset="0"/>
              <a:buChar char="•"/>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retomada das fiscalizações externas;</a:t>
            </a:r>
            <a:endParaRPr lang="pt-BR" sz="1300" spc="-1" noProof="0" dirty="0">
              <a:solidFill>
                <a:srgbClr val="FF0000"/>
              </a:solidFill>
              <a:uFill>
                <a:solidFill>
                  <a:srgbClr val="FFFFFF"/>
                </a:solidFill>
              </a:uFill>
              <a:latin typeface="Arial" panose="020B0604020202020204" pitchFamily="34" charset="0"/>
              <a:cs typeface="Arial" panose="020B0604020202020204" pitchFamily="34" charset="0"/>
              <a:sym typeface="+mn-ea"/>
            </a:endParaRPr>
          </a:p>
          <a:p>
            <a:pPr marL="800735" lvl="1" indent="-342900" defTabSz="457200">
              <a:buClr>
                <a:srgbClr val="000000"/>
              </a:buClr>
              <a:buSzPct val="60000"/>
              <a:buFont typeface="Arial" panose="020B0604020202020204" pitchFamily="34" charset="0"/>
              <a:buChar char="•"/>
              <a:defRPr/>
            </a:pPr>
            <a:endParaRPr lang="pt-BR" sz="1300" spc="-1" dirty="0">
              <a:solidFill>
                <a:srgbClr val="FF0000"/>
              </a:solidFill>
              <a:uFill>
                <a:solidFill>
                  <a:srgbClr val="FFFFFF"/>
                </a:solidFill>
              </a:uFill>
              <a:latin typeface="Arial" panose="020B0604020202020204" pitchFamily="34" charset="0"/>
              <a:cs typeface="Arial" panose="020B0604020202020204" pitchFamily="34" charset="0"/>
            </a:endParaRPr>
          </a:p>
          <a:p>
            <a:pPr marL="635" lvl="0" defTabSz="457200">
              <a:buClr>
                <a:srgbClr val="000000"/>
              </a:buClr>
              <a:buSzPct val="60000"/>
              <a:defRPr/>
            </a:pPr>
            <a:r>
              <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hlinkClick r:id="rId6"/>
              </a:rPr>
              <a:t>https://www.caugo.gov.br/wp-content/uploads/2020/10/Portaria-43.2020-trabalho-hibrido.pdf</a:t>
            </a:r>
            <a:endParaRPr lang="pt-BR" sz="1300" spc="-1" dirty="0">
              <a:solidFill>
                <a:srgbClr val="000000"/>
              </a:solidFill>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635" lvl="0" defTabSz="457200">
              <a:buClr>
                <a:srgbClr val="000000"/>
              </a:buClr>
              <a:buSzPct val="60000"/>
              <a:defRPr/>
            </a:pPr>
            <a:endParaRPr kumimoji="0" lang="pt-BR" sz="12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p:txBody>
      </p:sp>
    </p:spTree>
    <p:extLst>
      <p:ext uri="{BB962C8B-B14F-4D97-AF65-F5344CB8AC3E}">
        <p14:creationId xmlns:p14="http://schemas.microsoft.com/office/powerpoint/2010/main" val="3734023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 xmlns:a16="http://schemas.microsoft.com/office/drawing/2014/main" id="{F0EB444D-7067-9F45-828D-BDBB89107D38}"/>
              </a:ext>
            </a:extLst>
          </p:cNvPr>
          <p:cNvPicPr>
            <a:picLocks noChangeAspect="1"/>
          </p:cNvPicPr>
          <p:nvPr/>
        </p:nvPicPr>
        <p:blipFill>
          <a:blip r:embed="rId4"/>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5.1 Processos Administrativos - tabela</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13" name="Objeto 12">
            <a:extLst>
              <a:ext uri="{FF2B5EF4-FFF2-40B4-BE49-F238E27FC236}">
                <a16:creationId xmlns="" xmlns:a16="http://schemas.microsoft.com/office/drawing/2014/main" id="{691F7196-9B6B-4F92-8F2F-965135FC4A1D}"/>
              </a:ext>
            </a:extLst>
          </p:cNvPr>
          <p:cNvGraphicFramePr>
            <a:graphicFrameLocks noChangeAspect="1"/>
          </p:cNvGraphicFramePr>
          <p:nvPr>
            <p:extLst>
              <p:ext uri="{D42A27DB-BD31-4B8C-83A1-F6EECF244321}">
                <p14:modId xmlns:p14="http://schemas.microsoft.com/office/powerpoint/2010/main" val="3604998559"/>
              </p:ext>
            </p:extLst>
          </p:nvPr>
        </p:nvGraphicFramePr>
        <p:xfrm>
          <a:off x="477818" y="1085669"/>
          <a:ext cx="8884765" cy="4825962"/>
        </p:xfrm>
        <a:graphic>
          <a:graphicData uri="http://schemas.openxmlformats.org/presentationml/2006/ole">
            <mc:AlternateContent xmlns:mc="http://schemas.openxmlformats.org/markup-compatibility/2006">
              <mc:Choice xmlns:v="urn:schemas-microsoft-com:vml" Requires="v">
                <p:oleObj spid="_x0000_s1115" name="Worksheet" r:id="rId5" imgW="9486793" imgH="5152857" progId="Excel.Sheet.12">
                  <p:embed/>
                </p:oleObj>
              </mc:Choice>
              <mc:Fallback>
                <p:oleObj name="Worksheet" r:id="rId5" imgW="9486793" imgH="5152857"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18" y="1085669"/>
                        <a:ext cx="8884765" cy="4825962"/>
                      </a:xfrm>
                      <a:prstGeom prst="rect">
                        <a:avLst/>
                      </a:prstGeom>
                      <a:noFill/>
                    </p:spPr>
                  </p:pic>
                </p:oleObj>
              </mc:Fallback>
            </mc:AlternateContent>
          </a:graphicData>
        </a:graphic>
      </p:graphicFrame>
      <p:sp>
        <p:nvSpPr>
          <p:cNvPr id="2" name="CaixaDeTexto 1"/>
          <p:cNvSpPr txBox="1"/>
          <p:nvPr/>
        </p:nvSpPr>
        <p:spPr>
          <a:xfrm>
            <a:off x="477818" y="5911631"/>
            <a:ext cx="5481437" cy="292388"/>
          </a:xfrm>
          <a:prstGeom prst="rect">
            <a:avLst/>
          </a:prstGeom>
          <a:noFill/>
        </p:spPr>
        <p:txBody>
          <a:bodyPr wrap="none" rtlCol="0">
            <a:spAutoFit/>
          </a:bodyPr>
          <a:lstStyle/>
          <a:p>
            <a:r>
              <a:rPr lang="pt-BR" sz="1300" dirty="0">
                <a:latin typeface="Arial" panose="020B0604020202020204" pitchFamily="34" charset="0"/>
                <a:cs typeface="Arial" panose="020B0604020202020204" pitchFamily="34" charset="0"/>
              </a:rPr>
              <a:t>Os patrocínios serão liquidados em janeiro de 2021, em restos a pagar.</a:t>
            </a:r>
          </a:p>
        </p:txBody>
      </p:sp>
    </p:spTree>
    <p:extLst>
      <p:ext uri="{BB962C8B-B14F-4D97-AF65-F5344CB8AC3E}">
        <p14:creationId xmlns:p14="http://schemas.microsoft.com/office/powerpoint/2010/main" val="6232213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5.1 Processos Administrativos - tabela</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649704"/>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3" name="Retângulo 12"/>
          <p:cNvSpPr/>
          <p:nvPr/>
        </p:nvSpPr>
        <p:spPr>
          <a:xfrm>
            <a:off x="0" y="1803400"/>
            <a:ext cx="9906000"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1" normalizeH="0" baseline="0" noProof="0" dirty="0">
              <a:ln>
                <a:noFill/>
              </a:ln>
              <a:solidFill>
                <a:srgbClr val="000000"/>
              </a:solidFill>
              <a:effectLst/>
              <a:uLnTx/>
              <a:uFill>
                <a:solidFill>
                  <a:srgbClr val="FFFFFF"/>
                </a:solidFill>
              </a:uFill>
              <a:latin typeface="Dax"/>
              <a:ea typeface="DejaVu Sans" panose="020B0603030804020204"/>
              <a:cs typeface="+mn-cs"/>
              <a:sym typeface="+mn-ea"/>
            </a:endParaRPr>
          </a:p>
        </p:txBody>
      </p:sp>
      <p:graphicFrame>
        <p:nvGraphicFramePr>
          <p:cNvPr id="14" name="Tabela 13"/>
          <p:cNvGraphicFramePr>
            <a:graphicFrameLocks noGrp="1"/>
          </p:cNvGraphicFramePr>
          <p:nvPr>
            <p:extLst>
              <p:ext uri="{D42A27DB-BD31-4B8C-83A1-F6EECF244321}">
                <p14:modId xmlns:p14="http://schemas.microsoft.com/office/powerpoint/2010/main" val="3348212082"/>
              </p:ext>
            </p:extLst>
          </p:nvPr>
        </p:nvGraphicFramePr>
        <p:xfrm>
          <a:off x="5047498" y="1345257"/>
          <a:ext cx="3606358" cy="2316480"/>
        </p:xfrm>
        <a:graphic>
          <a:graphicData uri="http://schemas.openxmlformats.org/drawingml/2006/table">
            <a:tbl>
              <a:tblPr/>
              <a:tblGrid>
                <a:gridCol w="1803179">
                  <a:extLst>
                    <a:ext uri="{9D8B030D-6E8A-4147-A177-3AD203B41FA5}">
                      <a16:colId xmlns="" xmlns:a16="http://schemas.microsoft.com/office/drawing/2014/main" val="20000"/>
                    </a:ext>
                  </a:extLst>
                </a:gridCol>
                <a:gridCol w="1803179">
                  <a:extLst>
                    <a:ext uri="{9D8B030D-6E8A-4147-A177-3AD203B41FA5}">
                      <a16:colId xmlns="" xmlns:a16="http://schemas.microsoft.com/office/drawing/2014/main" val="20001"/>
                    </a:ext>
                  </a:extLst>
                </a:gridCol>
              </a:tblGrid>
              <a:tr h="36576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1" strike="noStrike" spc="-1" dirty="0">
                          <a:solidFill>
                            <a:srgbClr val="000000"/>
                          </a:solidFill>
                          <a:uFill>
                            <a:solidFill>
                              <a:srgbClr val="FFFFFF"/>
                            </a:solidFill>
                          </a:uFill>
                          <a:latin typeface="Arial" panose="020B0604020202020204" pitchFamily="34" charset="0"/>
                          <a:cs typeface="Arial" panose="020B0604020202020204" pitchFamily="34" charset="0"/>
                        </a:rPr>
                        <a:t>Processos</a:t>
                      </a:r>
                      <a:endPar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1" strike="noStrike" spc="-1" dirty="0">
                          <a:solidFill>
                            <a:srgbClr val="000000"/>
                          </a:solidFill>
                          <a:uFill>
                            <a:solidFill>
                              <a:srgbClr val="FFFFFF"/>
                            </a:solidFill>
                          </a:uFill>
                          <a:latin typeface="Arial" panose="020B0604020202020204" pitchFamily="34" charset="0"/>
                          <a:cs typeface="Arial" panose="020B0604020202020204" pitchFamily="34" charset="0"/>
                        </a:rPr>
                        <a:t>Quantidade</a:t>
                      </a:r>
                      <a:endPar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extLst>
                  <a:ext uri="{0D108BD9-81ED-4DB2-BD59-A6C34878D82A}">
                    <a16:rowId xmlns="" xmlns:a16="http://schemas.microsoft.com/office/drawing/2014/main" val="10000"/>
                  </a:ext>
                </a:extLst>
              </a:tr>
              <a:tr h="36576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Pregão</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06</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1"/>
                  </a:ext>
                </a:extLst>
              </a:tr>
              <a:tr h="365760">
                <a:tc>
                  <a:txBody>
                    <a:bodyPr/>
                    <a:lstStyle/>
                    <a:p>
                      <a:pPr marL="0" algn="ctr" defTabSz="914400" rtl="0" eaLnBrk="1" latinLnBrk="0" hangingPunct="1">
                        <a:lnSpc>
                          <a:spcPct val="100000"/>
                        </a:lnSpc>
                      </a:pPr>
                      <a:r>
                        <a:rPr lang="pt-BR" sz="1300" b="0" strike="noStrike" kern="1200" spc="-1" dirty="0">
                          <a:solidFill>
                            <a:srgbClr val="000000"/>
                          </a:solidFill>
                          <a:uFill>
                            <a:solidFill>
                              <a:srgbClr val="FFFFFF"/>
                            </a:solidFill>
                          </a:uFill>
                          <a:latin typeface="Arial" panose="020B0604020202020204" pitchFamily="34" charset="0"/>
                          <a:ea typeface="+mn-ea"/>
                          <a:cs typeface="Arial" panose="020B0604020202020204" pitchFamily="34" charset="0"/>
                        </a:rPr>
                        <a:t>Convite</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marL="0" algn="ctr" defTabSz="914400" rtl="0" eaLnBrk="1" latinLnBrk="0" hangingPunct="1">
                        <a:lnSpc>
                          <a:spcPct val="100000"/>
                        </a:lnSpc>
                      </a:pPr>
                      <a:r>
                        <a:rPr lang="pt-BR" sz="1300" b="0" strike="noStrike" kern="1200" spc="-1" dirty="0">
                          <a:solidFill>
                            <a:srgbClr val="000000"/>
                          </a:solidFill>
                          <a:uFill>
                            <a:solidFill>
                              <a:srgbClr val="FFFFFF"/>
                            </a:solidFill>
                          </a:uFill>
                          <a:latin typeface="Arial" panose="020B0604020202020204" pitchFamily="34" charset="0"/>
                          <a:ea typeface="+mn-ea"/>
                          <a:cs typeface="Arial" panose="020B0604020202020204" pitchFamily="34" charset="0"/>
                        </a:rPr>
                        <a:t>02</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 xmlns:a16="http://schemas.microsoft.com/office/drawing/2014/main" val="3321912483"/>
                  </a:ext>
                </a:extLst>
              </a:tr>
              <a:tr h="36576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Concurso</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gn="ctr" rtl="0" eaLnBrk="1" fontAlgn="auto" latinLnBrk="0" hangingPunct="1">
                        <a:lnSpc>
                          <a:spcPct val="100000"/>
                        </a:lnSpc>
                        <a:buNone/>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1 </a:t>
                      </a:r>
                    </a:p>
                    <a:p>
                      <a:pPr marL="0" marR="0" algn="ctr" rtl="0" eaLnBrk="1" fontAlgn="auto" latinLnBrk="0" hangingPunct="1">
                        <a:lnSpc>
                          <a:spcPct val="100000"/>
                        </a:lnSpc>
                        <a:buNone/>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(iniciado em 2019)</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2"/>
                  </a:ext>
                </a:extLst>
              </a:tr>
              <a:tr h="36576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Compras diretas</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26</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 xmlns:a16="http://schemas.microsoft.com/office/drawing/2014/main" val="10003"/>
                  </a:ext>
                </a:extLst>
              </a:tr>
              <a:tr h="36576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Inexigibilidade</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gn="ctr" rtl="0" eaLnBrk="1" fontAlgn="auto" latinLnBrk="0" hangingPunct="1">
                        <a:lnSpc>
                          <a:spcPct val="100000"/>
                        </a:lnSpc>
                        <a:buNone/>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04</a:t>
                      </a: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4"/>
                  </a:ext>
                </a:extLst>
              </a:tr>
            </a:tbl>
          </a:graphicData>
        </a:graphic>
      </p:graphicFrame>
      <p:graphicFrame>
        <p:nvGraphicFramePr>
          <p:cNvPr id="18" name="Tabela 17"/>
          <p:cNvGraphicFramePr>
            <a:graphicFrameLocks noGrp="1"/>
          </p:cNvGraphicFramePr>
          <p:nvPr>
            <p:extLst>
              <p:ext uri="{D42A27DB-BD31-4B8C-83A1-F6EECF244321}">
                <p14:modId xmlns:p14="http://schemas.microsoft.com/office/powerpoint/2010/main" val="137384807"/>
              </p:ext>
            </p:extLst>
          </p:nvPr>
        </p:nvGraphicFramePr>
        <p:xfrm>
          <a:off x="5062925" y="3800455"/>
          <a:ext cx="3586038" cy="1275080"/>
        </p:xfrm>
        <a:graphic>
          <a:graphicData uri="http://schemas.openxmlformats.org/drawingml/2006/table">
            <a:tbl>
              <a:tblPr/>
              <a:tblGrid>
                <a:gridCol w="1793019">
                  <a:extLst>
                    <a:ext uri="{9D8B030D-6E8A-4147-A177-3AD203B41FA5}">
                      <a16:colId xmlns="" xmlns:a16="http://schemas.microsoft.com/office/drawing/2014/main" val="20000"/>
                    </a:ext>
                  </a:extLst>
                </a:gridCol>
                <a:gridCol w="1793019">
                  <a:extLst>
                    <a:ext uri="{9D8B030D-6E8A-4147-A177-3AD203B41FA5}">
                      <a16:colId xmlns="" xmlns:a16="http://schemas.microsoft.com/office/drawing/2014/main" val="20001"/>
                    </a:ext>
                  </a:extLst>
                </a:gridCol>
              </a:tblGrid>
              <a:tr h="39370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1" strike="noStrike" spc="-1" dirty="0">
                          <a:solidFill>
                            <a:srgbClr val="000000"/>
                          </a:solidFill>
                          <a:uFill>
                            <a:solidFill>
                              <a:srgbClr val="FFFFFF"/>
                            </a:solidFill>
                          </a:uFill>
                          <a:latin typeface="Arial" panose="020B0604020202020204" pitchFamily="34" charset="0"/>
                          <a:cs typeface="Arial" panose="020B0604020202020204" pitchFamily="34" charset="0"/>
                        </a:rPr>
                        <a:t>Contratos</a:t>
                      </a:r>
                      <a:endPar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1" strike="noStrike" spc="-1" dirty="0">
                          <a:solidFill>
                            <a:srgbClr val="000000"/>
                          </a:solidFill>
                          <a:uFill>
                            <a:solidFill>
                              <a:srgbClr val="FFFFFF"/>
                            </a:solidFill>
                          </a:uFill>
                          <a:latin typeface="Arial" panose="020B0604020202020204" pitchFamily="34" charset="0"/>
                          <a:cs typeface="Arial" panose="020B0604020202020204" pitchFamily="34" charset="0"/>
                        </a:rPr>
                        <a:t>Quantidade</a:t>
                      </a:r>
                      <a:endPar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extLst>
                  <a:ext uri="{0D108BD9-81ED-4DB2-BD59-A6C34878D82A}">
                    <a16:rowId xmlns="" xmlns:a16="http://schemas.microsoft.com/office/drawing/2014/main" val="10000"/>
                  </a:ext>
                </a:extLst>
              </a:tr>
              <a:tr h="39370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Novos contratos</a:t>
                      </a: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gn="ctr" rtl="0" eaLnBrk="1" fontAlgn="auto" latinLnBrk="0" hangingPunct="1">
                        <a:lnSpc>
                          <a:spcPct val="100000"/>
                        </a:lnSpc>
                        <a:buNone/>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20</a:t>
                      </a: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1"/>
                  </a:ext>
                </a:extLst>
              </a:tr>
              <a:tr h="393700">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ct val="100000"/>
                        </a:lnSpc>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Prorrogação de contratos</a:t>
                      </a: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algn="ctr" rtl="0" eaLnBrk="1" fontAlgn="auto" latinLnBrk="0" hangingPunct="1">
                        <a:lnSpc>
                          <a:spcPct val="100000"/>
                        </a:lnSpc>
                        <a:buNone/>
                      </a:pPr>
                      <a:r>
                        <a:rPr lang="pt-BR" sz="1300" b="0" strike="noStrike" spc="-1" dirty="0">
                          <a:solidFill>
                            <a:srgbClr val="000000"/>
                          </a:solidFill>
                          <a:uFill>
                            <a:solidFill>
                              <a:srgbClr val="FFFFFF"/>
                            </a:solidFill>
                          </a:uFill>
                          <a:latin typeface="Arial" panose="020B0604020202020204" pitchFamily="34" charset="0"/>
                          <a:cs typeface="Arial" panose="020B0604020202020204" pitchFamily="34" charset="0"/>
                        </a:rPr>
                        <a:t>03</a:t>
                      </a: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 xmlns:a16="http://schemas.microsoft.com/office/drawing/2014/main" val="10002"/>
                  </a:ext>
                </a:extLst>
              </a:tr>
            </a:tbl>
          </a:graphicData>
        </a:graphic>
      </p:graphicFrame>
      <p:sp>
        <p:nvSpPr>
          <p:cNvPr id="27" name="Text Box 4"/>
          <p:cNvSpPr txBox="1"/>
          <p:nvPr/>
        </p:nvSpPr>
        <p:spPr>
          <a:xfrm>
            <a:off x="634635" y="1209041"/>
            <a:ext cx="4165965" cy="5278368"/>
          </a:xfrm>
          <a:prstGeom prst="rect">
            <a:avLst/>
          </a:prstGeom>
          <a:noFill/>
        </p:spPr>
        <p:txBody>
          <a:bodyPr wrap="square" rtlCol="0" anchor="t">
            <a:spAutoFit/>
          </a:bodyPr>
          <a:lstStyle/>
          <a:p>
            <a:pPr lvl="0" algn="just"/>
            <a:r>
              <a:rPr lang="pt-BR" sz="1300" dirty="0">
                <a:solidFill>
                  <a:prstClr val="black"/>
                </a:solidFill>
                <a:latin typeface="Arial" panose="020B0604020202020204" pitchFamily="34" charset="0"/>
                <a:cs typeface="Arial" panose="020B0604020202020204" pitchFamily="34" charset="0"/>
              </a:rPr>
              <a:t>Para a manutenção da sede e o eficiente funcionamento das atividades do CAU/GO são abertos anualmente um grande volume de processos. A meta para o futuro é fazer a gestão de processos de forma digital, sem geração de processos físicos, garantindo agilidade e acesso fácil aos dados, especialmente de forma remota.</a:t>
            </a:r>
          </a:p>
          <a:p>
            <a:pPr lvl="0" algn="just"/>
            <a:endParaRPr lang="pt-BR" sz="1300" dirty="0">
              <a:solidFill>
                <a:prstClr val="black"/>
              </a:solidFill>
              <a:latin typeface="Arial" panose="020B0604020202020204" pitchFamily="34" charset="0"/>
              <a:cs typeface="Arial" panose="020B0604020202020204" pitchFamily="34" charset="0"/>
            </a:endParaRPr>
          </a:p>
          <a:p>
            <a:pPr algn="just"/>
            <a:r>
              <a:rPr lang="pt-BR" sz="1300" dirty="0">
                <a:latin typeface="Arial" panose="020B0604020202020204" pitchFamily="34" charset="0"/>
                <a:ea typeface="SimSun" panose="02010600030101010101" pitchFamily="2" charset="-122"/>
                <a:cs typeface="Arial" panose="020B0604020202020204" pitchFamily="34" charset="0"/>
              </a:rPr>
              <a:t>O maior desafio na realização dos processos administrativos é a dificuldade em conseguir orçamentos e em garantir a participação dos fornecedores nos processos de licitação. Por se tratar de órgão com pequeno volume de compras, para a maioria dos itens, e exigir toda a documentação legal, temos dificuldade de gerar interesse nas empresas atuantes no mercado.</a:t>
            </a:r>
          </a:p>
          <a:p>
            <a:pPr lvl="0" algn="just"/>
            <a:endParaRPr lang="pt-BR" sz="1300" dirty="0">
              <a:solidFill>
                <a:prstClr val="black"/>
              </a:solidFill>
              <a:latin typeface="Arial" panose="020B0604020202020204" pitchFamily="34" charset="0"/>
              <a:cs typeface="Arial" panose="020B0604020202020204" pitchFamily="34" charset="0"/>
            </a:endParaRPr>
          </a:p>
          <a:p>
            <a:pPr lvl="0" algn="just"/>
            <a:r>
              <a:rPr lang="pt-BR" sz="1300" dirty="0">
                <a:solidFill>
                  <a:prstClr val="black"/>
                </a:solidFill>
                <a:latin typeface="Arial" panose="020B0604020202020204" pitchFamily="34" charset="0"/>
                <a:cs typeface="Arial" panose="020B0604020202020204" pitchFamily="34" charset="0"/>
              </a:rPr>
              <a:t>Em 2020 destacamos os processos: medidas para o combate ao contágio da Covid-19 (reforma e aquisição de material), </a:t>
            </a:r>
            <a:r>
              <a:rPr lang="pt-BR" sz="1300" dirty="0">
                <a:solidFill>
                  <a:srgbClr val="000000"/>
                </a:solidFill>
                <a:latin typeface="Arial" panose="020B0604020202020204" pitchFamily="34" charset="0"/>
                <a:cs typeface="Arial" panose="020B0604020202020204" pitchFamily="34" charset="0"/>
              </a:rPr>
              <a:t>prestação de serviços contábeis, Vale Refeição e Vale Alimentação. </a:t>
            </a:r>
            <a:r>
              <a:rPr lang="pt-BR" sz="1300" dirty="0">
                <a:solidFill>
                  <a:srgbClr val="000000"/>
                </a:solidFill>
                <a:latin typeface="Arial" panose="020B0604020202020204" pitchFamily="34" charset="0"/>
                <a:ea typeface="SimSun" panose="02010600030101010101" pitchFamily="2" charset="-122"/>
                <a:cs typeface="Arial" panose="020B0604020202020204" pitchFamily="34" charset="0"/>
              </a:rPr>
              <a:t>Em 2021 precisamos i</a:t>
            </a:r>
            <a:r>
              <a:rPr lang="pt-BR" sz="1300" dirty="0">
                <a:solidFill>
                  <a:prstClr val="black"/>
                </a:solidFill>
                <a:latin typeface="Arial" panose="020B0604020202020204" pitchFamily="34" charset="0"/>
                <a:cs typeface="Arial" panose="020B0604020202020204" pitchFamily="34" charset="0"/>
              </a:rPr>
              <a:t>nvestir em capacitação dos empregados; implementar o Plano de Empregos, Cargos e Salários e contratar plano de saúde subsidiado para os empregados.</a:t>
            </a:r>
            <a:endParaRPr lang="pt-BR" sz="1200"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022150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1400" b="1" dirty="0">
                <a:solidFill>
                  <a:schemeClr val="tx2">
                    <a:lumMod val="50000"/>
                  </a:schemeClr>
                </a:solidFill>
                <a:latin typeface="Arial" panose="020B0604020202020204" pitchFamily="34" charset="0"/>
                <a:cs typeface="Arial" panose="020B0604020202020204" pitchFamily="34" charset="0"/>
              </a:rPr>
              <a:t> </a:t>
            </a:r>
            <a:r>
              <a:rPr lang="pt-BR" sz="3200" b="1" dirty="0">
                <a:solidFill>
                  <a:schemeClr val="tx2">
                    <a:lumMod val="50000"/>
                  </a:schemeClr>
                </a:solidFill>
                <a:latin typeface="Arial" panose="020B0604020202020204" pitchFamily="34" charset="0"/>
                <a:cs typeface="Arial" panose="020B0604020202020204" pitchFamily="34" charset="0"/>
              </a:rPr>
              <a:t>5.2 Reduções significativas</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899885"/>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sz="1400" dirty="0">
              <a:solidFill>
                <a:srgbClr val="455F51">
                  <a:lumMod val="50000"/>
                </a:srgb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280944"/>
            <a:ext cx="59938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44748"/>
            <a:ext cx="5445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174811" y="1058415"/>
            <a:ext cx="4778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0" y="434260"/>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0" y="434260"/>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0" y="434260"/>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0" y="434260"/>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0" y="434260"/>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0" y="434260"/>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pt-BR" altLang="pt-B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tângulo 12"/>
          <p:cNvSpPr/>
          <p:nvPr/>
        </p:nvSpPr>
        <p:spPr>
          <a:xfrm>
            <a:off x="174811" y="1398495"/>
            <a:ext cx="990600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p:txBody>
      </p:sp>
      <p:sp>
        <p:nvSpPr>
          <p:cNvPr id="14" name="CustomShape 2"/>
          <p:cNvSpPr/>
          <p:nvPr/>
        </p:nvSpPr>
        <p:spPr>
          <a:xfrm rot="16200">
            <a:off x="1111786" y="1120456"/>
            <a:ext cx="2332996" cy="454674"/>
          </a:xfrm>
          <a:prstGeom prst="rect">
            <a:avLst/>
          </a:prstGeom>
          <a:noFill/>
          <a:ln>
            <a:noFill/>
          </a:ln>
        </p:spPr>
        <p:style>
          <a:lnRef idx="0">
            <a:srgbClr val="FFFFFF"/>
          </a:lnRef>
          <a:fillRef idx="0">
            <a:srgbClr val="FFFFFF"/>
          </a:fillRef>
          <a:effectRef idx="0">
            <a:srgbClr val="FFFFFF"/>
          </a:effectRef>
          <a:fontRef idx="minor"/>
        </p:style>
        <p:txBody>
          <a:bodyPr lIns="0" tIns="0" rIns="0" bIns="0" anchor="ctr"/>
          <a:lstStyle>
            <a:lvl1pPr/>
            <a:lvl2pPr/>
            <a:lvl3pPr/>
            <a:lvl4pPr/>
            <a:lvl5pPr/>
            <a:lvl6pPr/>
            <a:lvl7pPr/>
            <a:lvl8p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Passagens aéreas</a:t>
            </a:r>
          </a:p>
        </p:txBody>
      </p:sp>
      <p:sp>
        <p:nvSpPr>
          <p:cNvPr id="18" name="CustomShape 1"/>
          <p:cNvSpPr/>
          <p:nvPr/>
        </p:nvSpPr>
        <p:spPr>
          <a:xfrm>
            <a:off x="4837837" y="1238479"/>
            <a:ext cx="3261815" cy="375553"/>
          </a:xfrm>
          <a:prstGeom prst="rect">
            <a:avLst/>
          </a:prstGeom>
          <a:noFill/>
          <a:ln>
            <a:noFill/>
          </a:ln>
        </p:spPr>
        <p:style>
          <a:lnRef idx="0">
            <a:srgbClr val="FFFFFF"/>
          </a:lnRef>
          <a:fillRef idx="0">
            <a:srgbClr val="FFFFFF"/>
          </a:fillRef>
          <a:effectRef idx="0">
            <a:srgbClr val="FFFFFF"/>
          </a:effectRef>
          <a:fontRef idx="minor"/>
        </p:style>
        <p:txBody>
          <a:bodyPr lIns="0" tIns="0" rIns="0" bIns="0" anchor="ctr"/>
          <a:lstStyle>
            <a:lvl1pPr/>
            <a:lvl2pPr/>
            <a:lvl3pPr/>
            <a:lvl4pPr/>
            <a:lvl5pPr/>
            <a:lvl6pPr/>
            <a:lvl7pPr/>
            <a:lvl8p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            </a:t>
            </a:r>
            <a:r>
              <a:rPr kumimoji="0" lang="pt-BR"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rPr>
              <a:t>Diárias e ajuda de custo</a:t>
            </a:r>
            <a:endParaRPr kumimoji="0" lang="pt-BR"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endParaRPr>
          </a:p>
        </p:txBody>
      </p:sp>
      <p:sp>
        <p:nvSpPr>
          <p:cNvPr id="21" name="Retângulo 20"/>
          <p:cNvSpPr/>
          <p:nvPr/>
        </p:nvSpPr>
        <p:spPr>
          <a:xfrm>
            <a:off x="-115163" y="3953133"/>
            <a:ext cx="4953000" cy="1092607"/>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Valor Total 2020: R$ 4.912,22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Quantidade: 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Valor Total 2019: R$ 52.442,94                                      </a:t>
            </a: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  Redução de 90,63% em relação ao ano anterior </a:t>
            </a:r>
          </a:p>
        </p:txBody>
      </p:sp>
      <p:graphicFrame>
        <p:nvGraphicFramePr>
          <p:cNvPr id="27" name="Gráfico 26">
            <a:extLst>
              <a:ext uri="{FF2B5EF4-FFF2-40B4-BE49-F238E27FC236}">
                <a16:creationId xmlns="" xmlns:a16="http://schemas.microsoft.com/office/drawing/2014/main" id="{6EC1DEAA-2177-42C9-95D3-E5CD540E65EB}"/>
              </a:ext>
            </a:extLst>
          </p:cNvPr>
          <p:cNvGraphicFramePr>
            <a:graphicFrameLocks/>
          </p:cNvGraphicFramePr>
          <p:nvPr>
            <p:extLst>
              <p:ext uri="{D42A27DB-BD31-4B8C-83A1-F6EECF244321}">
                <p14:modId xmlns:p14="http://schemas.microsoft.com/office/powerpoint/2010/main" val="1119395149"/>
              </p:ext>
            </p:extLst>
          </p:nvPr>
        </p:nvGraphicFramePr>
        <p:xfrm>
          <a:off x="5208647" y="1482423"/>
          <a:ext cx="3921109" cy="2602230"/>
        </p:xfrm>
        <a:graphic>
          <a:graphicData uri="http://schemas.openxmlformats.org/drawingml/2006/chart">
            <c:chart xmlns:c="http://schemas.openxmlformats.org/drawingml/2006/chart" xmlns:r="http://schemas.openxmlformats.org/officeDocument/2006/relationships" r:id="rId4"/>
          </a:graphicData>
        </a:graphic>
      </p:graphicFrame>
      <p:sp>
        <p:nvSpPr>
          <p:cNvPr id="26" name="Caixa de Texto 7"/>
          <p:cNvSpPr txBox="1"/>
          <p:nvPr/>
        </p:nvSpPr>
        <p:spPr>
          <a:xfrm>
            <a:off x="4770708" y="3981221"/>
            <a:ext cx="3992245" cy="1092607"/>
          </a:xfrm>
          <a:prstGeom prst="rect">
            <a:avLst/>
          </a:prstGeom>
          <a:noFill/>
        </p:spPr>
        <p:txBody>
          <a:bodyPr wrap="square" rtlCol="0">
            <a:spAutoFit/>
          </a:bodyPr>
          <a:lstStyle>
            <a:lvl1pPr/>
            <a:lvl2pPr/>
            <a:lvl3pPr/>
            <a:lvl4pPr/>
            <a:lvl5pPr/>
            <a:lvl6pPr/>
            <a:lvl7pPr/>
            <a:lvl8p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Valor Total 2020: R$ 8.217,50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Quantidade: 5</a:t>
            </a: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Valor Total 2019: R$ 104.886,75                                    </a:t>
            </a:r>
            <a:endPar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ea typeface="DejaVu Sans" panose="020B0603030804020204"/>
                <a:cs typeface="Arial" panose="020B0604020202020204" pitchFamily="34" charset="0"/>
                <a:sym typeface="+mn-ea"/>
              </a:rPr>
              <a:t> Redução de 92,16 % em relação ao ano anterior                  </a:t>
            </a:r>
            <a:endParaRPr kumimoji="0" lang="pt-BR" alt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CaixaDeTexto 27">
            <a:extLst>
              <a:ext uri="{FF2B5EF4-FFF2-40B4-BE49-F238E27FC236}">
                <a16:creationId xmlns="" xmlns:a16="http://schemas.microsoft.com/office/drawing/2014/main" id="{4B142B3D-DC73-409B-B343-1287BDA141F8}"/>
              </a:ext>
            </a:extLst>
          </p:cNvPr>
          <p:cNvSpPr txBox="1"/>
          <p:nvPr/>
        </p:nvSpPr>
        <p:spPr>
          <a:xfrm>
            <a:off x="515933" y="5313946"/>
            <a:ext cx="873318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sym typeface="+mn-ea"/>
              </a:rPr>
              <a:t>Não houve participação ou realização de eventos a partir de 16 de março de 2020, devido a Covid-19, portanto</a:t>
            </a:r>
            <a:r>
              <a:rPr kumimoji="0" lang="pt-BR" sz="1300" b="0" i="0" u="none" strike="noStrike" kern="1200" cap="none" spc="-1" normalizeH="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sym typeface="+mn-ea"/>
              </a:rPr>
              <a:t> os gastos com passagens e diárias reduziram significativamente em 2020. </a:t>
            </a: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29" name="Gráfico 28">
            <a:extLst>
              <a:ext uri="{FF2B5EF4-FFF2-40B4-BE49-F238E27FC236}">
                <a16:creationId xmlns="" xmlns:a16="http://schemas.microsoft.com/office/drawing/2014/main" id="{D0EDE367-1645-4112-B875-554E4657533B}"/>
              </a:ext>
            </a:extLst>
          </p:cNvPr>
          <p:cNvGraphicFramePr>
            <a:graphicFrameLocks/>
          </p:cNvGraphicFramePr>
          <p:nvPr>
            <p:extLst>
              <p:ext uri="{D42A27DB-BD31-4B8C-83A1-F6EECF244321}">
                <p14:modId xmlns:p14="http://schemas.microsoft.com/office/powerpoint/2010/main" val="216778680"/>
              </p:ext>
            </p:extLst>
          </p:nvPr>
        </p:nvGraphicFramePr>
        <p:xfrm>
          <a:off x="986588" y="1492006"/>
          <a:ext cx="3748447" cy="24915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05055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77818" y="395564"/>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5.3 Gestão da Tecnologia da Informação</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593931" y="979398"/>
            <a:ext cx="8768652" cy="8267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33" name="Diagrama 32">
            <a:extLst>
              <a:ext uri="{FF2B5EF4-FFF2-40B4-BE49-F238E27FC236}">
                <a16:creationId xmlns="" xmlns:a16="http://schemas.microsoft.com/office/drawing/2014/main" id="{32996300-F509-4CF3-B438-02D515055F20}"/>
              </a:ext>
            </a:extLst>
          </p:cNvPr>
          <p:cNvGraphicFramePr/>
          <p:nvPr>
            <p:extLst>
              <p:ext uri="{D42A27DB-BD31-4B8C-83A1-F6EECF244321}">
                <p14:modId xmlns:p14="http://schemas.microsoft.com/office/powerpoint/2010/main" val="2678936180"/>
              </p:ext>
            </p:extLst>
          </p:nvPr>
        </p:nvGraphicFramePr>
        <p:xfrm>
          <a:off x="213482" y="302837"/>
          <a:ext cx="4261428" cy="6515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CaixaDeTexto 33">
            <a:extLst>
              <a:ext uri="{FF2B5EF4-FFF2-40B4-BE49-F238E27FC236}">
                <a16:creationId xmlns="" xmlns:a16="http://schemas.microsoft.com/office/drawing/2014/main" id="{926983EE-3592-44EB-A4D3-8E267F03F595}"/>
              </a:ext>
            </a:extLst>
          </p:cNvPr>
          <p:cNvSpPr txBox="1"/>
          <p:nvPr/>
        </p:nvSpPr>
        <p:spPr>
          <a:xfrm>
            <a:off x="4118526" y="1232743"/>
            <a:ext cx="5075582" cy="528606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 Centro de Serviços Compartilhados  - CSC disponibiliza diversos serviços e é gerido pelo CAU/BR. In</a:t>
            </a:r>
            <a:r>
              <a:rPr kumimoji="0" lang="pt-BR" sz="125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clui os seguintes sistemas</a:t>
            </a: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lvl="1" indent="-171450" algn="just" defTabSz="457200">
              <a:buFont typeface="Wingdings" panose="05000000000000000000" pitchFamily="2" charset="2"/>
              <a:buChar char="Ø"/>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Sistema de Comunicação e Informação do CAU (SICCAU)</a:t>
            </a:r>
          </a:p>
          <a:p>
            <a:pPr marL="628650" lvl="1" indent="-171450" algn="just" defTabSz="457200">
              <a:buFont typeface="Wingdings" panose="05000000000000000000" pitchFamily="2" charset="2"/>
              <a:buChar char="Ø"/>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Sistema de Inteligência Geográfica (IGEO)</a:t>
            </a:r>
          </a:p>
          <a:p>
            <a:pPr marL="628650" lvl="1" indent="-171450" algn="just" defTabSz="457200">
              <a:buFont typeface="Wingdings" panose="05000000000000000000" pitchFamily="2" charset="2"/>
              <a:buChar char="Ø"/>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Domínio do website do CAU/GO</a:t>
            </a:r>
          </a:p>
          <a:p>
            <a:pPr marL="628650" lvl="1" indent="-171450" algn="just" defTabSz="457200">
              <a:buFont typeface="Wingdings" panose="05000000000000000000" pitchFamily="2" charset="2"/>
              <a:buChar char="Ø"/>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Portal da Transparência</a:t>
            </a:r>
          </a:p>
          <a:p>
            <a:pPr marL="628650" lvl="1" indent="-171450" algn="just" defTabSz="457200">
              <a:buFont typeface="Wingdings" panose="05000000000000000000" pitchFamily="2" charset="2"/>
              <a:buChar char="Ø"/>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Sistemas para informações contábeis e gerenciais internas do CAU – Sistema Implanta</a:t>
            </a:r>
          </a:p>
          <a:p>
            <a:pPr marL="628650" lvl="1" indent="-171450" algn="just" defTabSz="457200">
              <a:buFont typeface="Wingdings" panose="05000000000000000000" pitchFamily="2" charset="2"/>
              <a:buChar char="Ø"/>
              <a:defRPr/>
            </a:pPr>
            <a:r>
              <a:rPr lang="pt-BR" sz="1250" dirty="0">
                <a:solidFill>
                  <a:prstClr val="black"/>
                </a:solidFill>
                <a:latin typeface="Arial" panose="020B0604020202020204" pitchFamily="34" charset="0"/>
                <a:cs typeface="Arial" panose="020B0604020202020204" pitchFamily="34" charset="0"/>
              </a:rPr>
              <a:t>Siscont</a:t>
            </a:r>
          </a:p>
          <a:p>
            <a:pPr marL="628650" lvl="1" indent="-171450" algn="just" defTabSz="457200">
              <a:buFont typeface="Wingdings" panose="05000000000000000000" pitchFamily="2" charset="2"/>
              <a:buChar char="Ø"/>
              <a:defRPr/>
            </a:pPr>
            <a:r>
              <a:rPr kumimoji="0" lang="pt-BR" sz="12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Sispat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sz="1250" dirty="0">
              <a:solidFill>
                <a:prstClr val="black"/>
              </a:solidFill>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Já o Portal da Transparência do CAU/GO permite ao cidadão o acesso transparente e integral a informações diversas sobre a autarquia federal. A ferramenta atende à </a:t>
            </a:r>
            <a:r>
              <a:rPr lang="pt-BR" sz="1250" u="sng" dirty="0">
                <a:latin typeface="Arial" panose="020B0604020202020204" pitchFamily="34" charset="0"/>
                <a:cs typeface="Arial" panose="020B0604020202020204" pitchFamily="34" charset="0"/>
                <a:hlinkClick r:id="rId9"/>
              </a:rPr>
              <a:t>Lei nº 12.527/2011</a:t>
            </a:r>
            <a:r>
              <a:rPr lang="pt-BR" sz="1250" dirty="0">
                <a:latin typeface="Arial" panose="020B0604020202020204" pitchFamily="34" charset="0"/>
                <a:cs typeface="Arial" panose="020B0604020202020204" pitchFamily="34" charset="0"/>
              </a:rPr>
              <a:t>, denominada Lei de Acesso à Informação, que normatiza os artigos 5º e 37 da Constituição Federal ao estabelecer que todas as informações disponíveis em qualquer entidade pública sejam disponibilizadas na internet, com exceção apenas de documentos oficialmente declarados como sigilosos. </a:t>
            </a:r>
          </a:p>
          <a:p>
            <a:endParaRPr lang="pt-BR" sz="1250" dirty="0">
              <a:latin typeface="Arial" panose="020B0604020202020204" pitchFamily="34" charset="0"/>
              <a:cs typeface="Arial" panose="020B0604020202020204" pitchFamily="34" charset="0"/>
            </a:endParaRPr>
          </a:p>
          <a:p>
            <a:pPr algn="just"/>
            <a:r>
              <a:rPr lang="pt-BR" sz="1250" dirty="0">
                <a:latin typeface="Arial" panose="020B0604020202020204" pitchFamily="34" charset="0"/>
                <a:cs typeface="Arial" panose="020B0604020202020204" pitchFamily="34" charset="0"/>
              </a:rPr>
              <a:t>Os procedimentos para o cumprimento da legislação são detalhadas no âmbito do Conselho de Arquitetura e Urbanismo de Goiás pela </a:t>
            </a:r>
            <a:r>
              <a:rPr lang="pt-BR" sz="1250" u="sng" dirty="0">
                <a:latin typeface="Arial" panose="020B0604020202020204" pitchFamily="34" charset="0"/>
                <a:cs typeface="Arial" panose="020B0604020202020204" pitchFamily="34" charset="0"/>
                <a:hlinkClick r:id="rId10"/>
              </a:rPr>
              <a:t>Portaria CAU/GO nº 9/2016</a:t>
            </a:r>
            <a:r>
              <a:rPr lang="pt-BR" sz="1250" dirty="0">
                <a:latin typeface="Arial" panose="020B0604020202020204" pitchFamily="34" charset="0"/>
                <a:cs typeface="Arial" panose="020B0604020202020204" pitchFamily="34" charset="0"/>
              </a:rPr>
              <a:t> (alterada pela </a:t>
            </a:r>
            <a:r>
              <a:rPr lang="pt-BR" sz="1250" u="sng" dirty="0">
                <a:latin typeface="Arial" panose="020B0604020202020204" pitchFamily="34" charset="0"/>
                <a:cs typeface="Arial" panose="020B0604020202020204" pitchFamily="34" charset="0"/>
                <a:hlinkClick r:id="rId11"/>
              </a:rPr>
              <a:t>Portaria CAU/GO nº 2/2017</a:t>
            </a:r>
            <a:r>
              <a:rPr lang="pt-BR" sz="1250" dirty="0">
                <a:latin typeface="Arial" panose="020B0604020202020204" pitchFamily="34" charset="0"/>
                <a:cs typeface="Arial" panose="020B0604020202020204" pitchFamily="34" charset="0"/>
              </a:rPr>
              <a:t>).</a:t>
            </a:r>
          </a:p>
          <a:p>
            <a:endParaRPr lang="pt-BR" sz="1250" dirty="0">
              <a:latin typeface="Arial" panose="020B0604020202020204" pitchFamily="34" charset="0"/>
              <a:cs typeface="Arial" panose="020B0604020202020204" pitchFamily="34" charset="0"/>
            </a:endParaRPr>
          </a:p>
          <a:p>
            <a:r>
              <a:rPr lang="pt-BR" sz="1250" dirty="0">
                <a:latin typeface="Arial" panose="020B0604020202020204" pitchFamily="34" charset="0"/>
                <a:cs typeface="Arial" panose="020B0604020202020204" pitchFamily="34" charset="0"/>
                <a:hlinkClick r:id="rId12"/>
              </a:rPr>
              <a:t>https://transparencia.caugo.gov.br/</a:t>
            </a:r>
            <a:endParaRPr kumimoji="0" lang="pt-BR" sz="12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14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477818" y="395564"/>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5.4 Gestão Patrimonial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593931" y="979397"/>
            <a:ext cx="8631956" cy="834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Rectangle 14">
            <a:extLst>
              <a:ext uri="{FF2B5EF4-FFF2-40B4-BE49-F238E27FC236}">
                <a16:creationId xmlns="" xmlns:a16="http://schemas.microsoft.com/office/drawing/2014/main" id="{B297899C-08C0-423B-95D1-675F07EC7418}"/>
              </a:ext>
            </a:extLst>
          </p:cNvPr>
          <p:cNvSpPr>
            <a:spLocks noChangeArrowheads="1"/>
          </p:cNvSpPr>
          <p:nvPr/>
        </p:nvSpPr>
        <p:spPr bwMode="auto">
          <a:xfrm flipV="1">
            <a:off x="2103474" y="-342499"/>
            <a:ext cx="5993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6" name="Rectangle 17">
            <a:extLst>
              <a:ext uri="{FF2B5EF4-FFF2-40B4-BE49-F238E27FC236}">
                <a16:creationId xmlns="" xmlns:a16="http://schemas.microsoft.com/office/drawing/2014/main" id="{BFC0254A-EF1D-42B1-8EFC-07F3D8D2EF39}"/>
              </a:ext>
            </a:extLst>
          </p:cNvPr>
          <p:cNvSpPr>
            <a:spLocks noChangeArrowheads="1"/>
          </p:cNvSpPr>
          <p:nvPr/>
        </p:nvSpPr>
        <p:spPr bwMode="auto">
          <a:xfrm flipV="1">
            <a:off x="4118526" y="-16807"/>
            <a:ext cx="544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8B57E171-DAE0-41D5-AF80-7670AA10F20A}"/>
              </a:ext>
            </a:extLst>
          </p:cNvPr>
          <p:cNvSpPr>
            <a:spLocks noChangeArrowheads="1"/>
          </p:cNvSpPr>
          <p:nvPr/>
        </p:nvSpPr>
        <p:spPr bwMode="auto">
          <a:xfrm flipV="1">
            <a:off x="0" y="395564"/>
            <a:ext cx="47781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 xmlns:a16="http://schemas.microsoft.com/office/drawing/2014/main" id="{B78F6C10-2283-4D29-A208-91C155244ED4}"/>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Rectangle 11">
            <a:extLst>
              <a:ext uri="{FF2B5EF4-FFF2-40B4-BE49-F238E27FC236}">
                <a16:creationId xmlns="" xmlns:a16="http://schemas.microsoft.com/office/drawing/2014/main" id="{6DCF124C-1C04-4175-8CE0-3C2C22DC7BCC}"/>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 xmlns:a16="http://schemas.microsoft.com/office/drawing/2014/main" id="{6C39FCCF-4358-43D4-BDD4-353631AC5E96}"/>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Rectangle 17">
            <a:extLst>
              <a:ext uri="{FF2B5EF4-FFF2-40B4-BE49-F238E27FC236}">
                <a16:creationId xmlns="" xmlns:a16="http://schemas.microsoft.com/office/drawing/2014/main" id="{6553D72C-0D9F-4848-A364-301DBB272DE1}"/>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ctangle 20">
            <a:extLst>
              <a:ext uri="{FF2B5EF4-FFF2-40B4-BE49-F238E27FC236}">
                <a16:creationId xmlns="" xmlns:a16="http://schemas.microsoft.com/office/drawing/2014/main" id="{33AAD0AD-3023-46A6-84CA-8853233C3E20}"/>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 xmlns:a16="http://schemas.microsoft.com/office/drawing/2014/main" id="{2747A0DA-8A4E-40FD-8145-B0069A5ADFAE}"/>
              </a:ext>
            </a:extLst>
          </p:cNvPr>
          <p:cNvSpPr>
            <a:spLocks noChangeArrowheads="1"/>
          </p:cNvSpPr>
          <p:nvPr/>
        </p:nvSpPr>
        <p:spPr bwMode="auto">
          <a:xfrm>
            <a:off x="136696" y="729217"/>
            <a:ext cx="1728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 name="Retângulo 1"/>
          <p:cNvSpPr/>
          <p:nvPr/>
        </p:nvSpPr>
        <p:spPr>
          <a:xfrm>
            <a:off x="913153" y="1259247"/>
            <a:ext cx="8312734" cy="4847481"/>
          </a:xfrm>
          <a:prstGeom prst="rect">
            <a:avLst/>
          </a:prstGeom>
        </p:spPr>
        <p:txBody>
          <a:bodyPr wrap="square">
            <a:spAutoFit/>
          </a:bodyPr>
          <a:lstStyle/>
          <a:p>
            <a:pPr lvl="0" algn="just" defTabSz="457200">
              <a:spcAft>
                <a:spcPts val="600"/>
              </a:spcAft>
              <a:defRPr/>
            </a:pPr>
            <a:r>
              <a:rPr lang="pt-BR" sz="1400" b="1" dirty="0">
                <a:solidFill>
                  <a:prstClr val="black"/>
                </a:solidFill>
                <a:latin typeface="Arial" panose="020B0604020202020204" pitchFamily="34" charset="0"/>
                <a:cs typeface="Arial" panose="020B0604020202020204" pitchFamily="34" charset="0"/>
              </a:rPr>
              <a:t>PRINCIPAIS BENS DO CAU/GO</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Sede própria com 400 metros quadrados, acessível;</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Dois veículos ano 2014; em bom estado de conservação;</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Equipamentos de informática para todos os empregados;</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Servidor de dados;</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Móveis e utensílios.</a:t>
            </a:r>
          </a:p>
          <a:p>
            <a:pPr lvl="0" algn="just" defTabSz="457200">
              <a:defRPr/>
            </a:pPr>
            <a:endParaRPr lang="pt-BR" sz="1400" dirty="0">
              <a:solidFill>
                <a:prstClr val="black"/>
              </a:solidFill>
              <a:latin typeface="Arial" panose="020B0604020202020204" pitchFamily="34" charset="0"/>
              <a:cs typeface="Arial" panose="020B0604020202020204" pitchFamily="34" charset="0"/>
            </a:endParaRPr>
          </a:p>
          <a:p>
            <a:pPr algn="just" defTabSz="457200">
              <a:spcAft>
                <a:spcPts val="600"/>
              </a:spcAft>
              <a:defRPr/>
            </a:pPr>
            <a:r>
              <a:rPr lang="pt-BR" sz="1400" b="1" dirty="0">
                <a:solidFill>
                  <a:prstClr val="black"/>
                </a:solidFill>
                <a:latin typeface="Arial" panose="020B0604020202020204" pitchFamily="34" charset="0"/>
                <a:cs typeface="Arial" panose="020B0604020202020204" pitchFamily="34" charset="0"/>
              </a:rPr>
              <a:t>ADAPTAÇÕES E MELHORIAS NA SEDE</a:t>
            </a:r>
          </a:p>
          <a:p>
            <a:pPr lvl="0" algn="just" defTabSz="457200">
              <a:defRPr/>
            </a:pPr>
            <a:r>
              <a:rPr lang="pt-BR" sz="1400" dirty="0">
                <a:solidFill>
                  <a:prstClr val="black"/>
                </a:solidFill>
                <a:latin typeface="Arial" panose="020B0604020202020204" pitchFamily="34" charset="0"/>
                <a:cs typeface="Arial" panose="020B0604020202020204" pitchFamily="34" charset="0"/>
              </a:rPr>
              <a:t>Em 2020 foram realizadas obras de adaptação para garantia da segurança do usuários durante a pandemia. Porta automática e torneiras cirúrgicas foram instaladas e realizamos a compra de dispositivos de álcool para a sede. Foram adquiridas persianas para as salas de plenário e para o atendimento, e feita a reforma e adequação da parte elétrica da sede para a integração dos 9 medidores de energia originais em um só medidor e uma só conta.</a:t>
            </a:r>
          </a:p>
          <a:p>
            <a:pPr lvl="0" algn="just" defTabSz="457200">
              <a:defRPr/>
            </a:pPr>
            <a:endParaRPr lang="pt-BR" sz="1400" dirty="0">
              <a:solidFill>
                <a:prstClr val="black"/>
              </a:solidFill>
              <a:latin typeface="Arial" panose="020B0604020202020204" pitchFamily="34" charset="0"/>
              <a:cs typeface="Arial" panose="020B0604020202020204" pitchFamily="34" charset="0"/>
            </a:endParaRPr>
          </a:p>
          <a:p>
            <a:pPr lvl="0" algn="just" defTabSz="457200">
              <a:spcAft>
                <a:spcPts val="600"/>
              </a:spcAft>
              <a:defRPr/>
            </a:pPr>
            <a:r>
              <a:rPr lang="pt-BR" sz="1400" b="1" dirty="0">
                <a:solidFill>
                  <a:prstClr val="black"/>
                </a:solidFill>
                <a:latin typeface="Arial" panose="020B0604020202020204" pitchFamily="34" charset="0"/>
                <a:cs typeface="Arial" panose="020B0604020202020204" pitchFamily="34" charset="0"/>
              </a:rPr>
              <a:t>DESAFIOS E PERSPECTIVAS PARA 2021</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Implementar gestão digital dos processos;</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Renovar a frota de veículos;</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Modernização e ampliação do parque de equipamentos de informática e comunicação;</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Móveis para a sala da presidência e diretoria;</a:t>
            </a:r>
          </a:p>
          <a:p>
            <a:pPr marL="285750" lvl="0" indent="-285750" algn="just" defTabSz="457200">
              <a:buFont typeface="Arial" panose="020B0604020202020204" pitchFamily="34" charset="0"/>
              <a:buChar char="•"/>
              <a:defRPr/>
            </a:pPr>
            <a:r>
              <a:rPr lang="pt-BR" sz="1400" dirty="0">
                <a:solidFill>
                  <a:prstClr val="black"/>
                </a:solidFill>
                <a:latin typeface="Arial" panose="020B0604020202020204" pitchFamily="34" charset="0"/>
                <a:cs typeface="Arial" panose="020B0604020202020204" pitchFamily="34" charset="0"/>
              </a:rPr>
              <a:t> Aquisição das demais persianas.</a:t>
            </a:r>
          </a:p>
          <a:p>
            <a:pPr lvl="0" algn="just" defTabSz="457200">
              <a:defRPr/>
            </a:pPr>
            <a:endParaRPr lang="pt-BR"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2611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 xmlns:a16="http://schemas.microsoft.com/office/drawing/2014/main" id="{F0EB444D-7067-9F45-828D-BDBB89107D38}"/>
              </a:ext>
            </a:extLst>
          </p:cNvPr>
          <p:cNvPicPr>
            <a:picLocks noChangeAspect="1"/>
          </p:cNvPicPr>
          <p:nvPr/>
        </p:nvPicPr>
        <p:blipFill>
          <a:blip r:embed="rId3"/>
          <a:stretch>
            <a:fillRect/>
          </a:stretch>
        </p:blipFill>
        <p:spPr>
          <a:xfrm>
            <a:off x="0" y="0"/>
            <a:ext cx="9906000" cy="6858000"/>
          </a:xfrm>
          <a:prstGeom prst="rect">
            <a:avLst/>
          </a:prstGeom>
        </p:spPr>
      </p:pic>
      <p:sp>
        <p:nvSpPr>
          <p:cNvPr id="42" name="Título 4">
            <a:extLst>
              <a:ext uri="{FF2B5EF4-FFF2-40B4-BE49-F238E27FC236}">
                <a16:creationId xmlns="" xmlns:a16="http://schemas.microsoft.com/office/drawing/2014/main" id="{BC321A7D-7281-49A4-B261-89C0B5835C05}"/>
              </a:ext>
            </a:extLst>
          </p:cNvPr>
          <p:cNvSpPr>
            <a:spLocks noGrp="1"/>
          </p:cNvSpPr>
          <p:nvPr>
            <p:ph type="title"/>
          </p:nvPr>
        </p:nvSpPr>
        <p:spPr>
          <a:xfrm>
            <a:off x="544025" y="391826"/>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5.5 Sustentabilidade ambiental</a:t>
            </a:r>
          </a:p>
        </p:txBody>
      </p:sp>
      <p:sp>
        <p:nvSpPr>
          <p:cNvPr id="43" name="objeto 7" descr="Retângulo bege">
            <a:extLst>
              <a:ext uri="{FF2B5EF4-FFF2-40B4-BE49-F238E27FC236}">
                <a16:creationId xmlns="" xmlns:a16="http://schemas.microsoft.com/office/drawing/2014/main" id="{B9484C17-CACD-4152-B06A-9DE058DC4A01}"/>
              </a:ext>
            </a:extLst>
          </p:cNvPr>
          <p:cNvSpPr/>
          <p:nvPr/>
        </p:nvSpPr>
        <p:spPr bwMode="white">
          <a:xfrm flipV="1">
            <a:off x="609172" y="979883"/>
            <a:ext cx="870815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endParaRPr>
          </a:p>
        </p:txBody>
      </p:sp>
      <p:sp>
        <p:nvSpPr>
          <p:cNvPr id="20" name="CaixaDeTexto 19">
            <a:extLst>
              <a:ext uri="{FF2B5EF4-FFF2-40B4-BE49-F238E27FC236}">
                <a16:creationId xmlns="" xmlns:a16="http://schemas.microsoft.com/office/drawing/2014/main"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prstClr val="white"/>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 xmlns:a16="http://schemas.microsoft.com/office/drawing/2014/main"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prstClr val="white"/>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 xmlns:a16="http://schemas.microsoft.com/office/drawing/2014/main" id="{A5D173E8-C2DF-46D4-99DF-87A962AA4BF5}"/>
              </a:ext>
            </a:extLst>
          </p:cNvPr>
          <p:cNvSpPr txBox="1">
            <a:spLocks/>
          </p:cNvSpPr>
          <p:nvPr/>
        </p:nvSpPr>
        <p:spPr>
          <a:xfrm>
            <a:off x="544025" y="1223785"/>
            <a:ext cx="4087352"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O CAU/GO realiza a separação dos resíduos orgânicos e recicláveis. O material reciclável é armazenado em local apropriado no edifício para a coleta seletiva realizada na capital.</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O papel e o papelão são armazenados e uma cooperativa faz a coleta conforme demanda.</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Campanhas internas orientam para a redução do consumos de papel, seja no banheiro, copa ou estações de trabalho.</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A oferta de garrafas aos empregados reduziu o consumo dos copos plásticos e campanhas internas orientam para a adoção dos copos e xícaras de vidro e louça durante o expediente.</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 A locação de uma impressora de grande porte com diversas bandejas de papel para toda área administrativa e financeira garante economia na aquisição de equipamentos e redução das impressões.</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O controle, cuidado e a manutenção rotineira dos equipamentos e móveis garante a durabilidade e menor consumo deste itens. </a:t>
            </a:r>
          </a:p>
        </p:txBody>
      </p:sp>
      <p:sp>
        <p:nvSpPr>
          <p:cNvPr id="21" name="Espaço Reservado para Texto 3">
            <a:extLst>
              <a:ext uri="{FF2B5EF4-FFF2-40B4-BE49-F238E27FC236}">
                <a16:creationId xmlns="" xmlns:a16="http://schemas.microsoft.com/office/drawing/2014/main" id="{6D7C5ECD-62B9-4973-8203-2DC407E774B2}"/>
              </a:ext>
            </a:extLst>
          </p:cNvPr>
          <p:cNvSpPr txBox="1">
            <a:spLocks/>
          </p:cNvSpPr>
          <p:nvPr/>
        </p:nvSpPr>
        <p:spPr>
          <a:xfrm>
            <a:off x="5218259" y="1223785"/>
            <a:ext cx="4047835"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O incentivo ao uso de veículos não motorizados para o acesso ao trabalho foi normatizado e os empregados que realizarem mais de 20 dias de uso da bicicleta tem direito a uma folga por mês.</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Além de inibir o uso de veículos motorizados a proposta incentiva também o exercício físico entre os empregados. O CAU/GO possui vestiário onde o pessoal pode tomar banho e se preparar para o expediente de forma adequada.</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incentivo à manutenção das janelas abertas, especialmente durante a pandemia, também contribuiu para a redução significativa do uso dos refrigeradores de ar.</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maior desafio rumo à sustentabilidade ambiental está na conversão dos processos para o sistema digital de forma integral, evitando impressões, gastos com papel e montagem de processos físicos, além de dispensa de espaço armários e salas de arquivo. Para tanto é preciso realizar o mapeamento dos processos da AFIN, ADM e ASJUR e iniciar a conversão, Os processos ATEC e AFISC já são digitais. </a:t>
            </a:r>
          </a:p>
          <a:p>
            <a:pPr marL="0" indent="0" algn="just">
              <a:lnSpc>
                <a:spcPct val="100000"/>
              </a:lnSpc>
              <a:buFont typeface="Arial" panose="020B0604020202020204" pitchFamily="34" charset="0"/>
              <a:buNone/>
              <a:defRPr/>
            </a:pP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defRPr/>
            </a:pP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defRPr/>
            </a:pPr>
            <a:endParaRPr lang="pt-BR" sz="1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295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5</a:t>
            </a:r>
            <a:r>
              <a:rPr lang="pt-BR" sz="3200" b="1" dirty="0" smtClean="0">
                <a:solidFill>
                  <a:schemeClr val="tx2">
                    <a:lumMod val="50000"/>
                  </a:schemeClr>
                </a:solidFill>
                <a:latin typeface="Arial" panose="020B0604020202020204" pitchFamily="34" charset="0"/>
                <a:cs typeface="Arial" panose="020B0604020202020204" pitchFamily="34" charset="0"/>
              </a:rPr>
              <a:t>.6 Sustentabilidade Financeira</a:t>
            </a:r>
            <a:endParaRPr lang="pt-BR" sz="3200" b="1" dirty="0">
              <a:solidFill>
                <a:schemeClr val="tx2">
                  <a:lumMod val="50000"/>
                </a:schemeClr>
              </a:solidFill>
              <a:latin typeface="Arial" panose="020B0604020202020204" pitchFamily="34" charset="0"/>
              <a:cs typeface="Arial" panose="020B0604020202020204" pitchFamily="34" charset="0"/>
            </a:endParaRP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47" name="CaixaDeTexto 46">
            <a:extLst>
              <a:ext uri="{FF2B5EF4-FFF2-40B4-BE49-F238E27FC236}">
                <a16:creationId xmlns="" xmlns:a16="http://schemas.microsoft.com/office/drawing/2014/main" id="{29104C87-4DE3-2E49-9E0F-DF883596EDA8}"/>
              </a:ext>
            </a:extLst>
          </p:cNvPr>
          <p:cNvSpPr txBox="1"/>
          <p:nvPr/>
        </p:nvSpPr>
        <p:spPr>
          <a:xfrm>
            <a:off x="585243" y="1139342"/>
            <a:ext cx="5642135" cy="338554"/>
          </a:xfrm>
          <a:prstGeom prst="rect">
            <a:avLst/>
          </a:prstGeom>
          <a:noFill/>
        </p:spPr>
        <p:txBody>
          <a:bodyPr wrap="square" rtlCol="0">
            <a:spAutoFit/>
          </a:bodyPr>
          <a:lstStyle/>
          <a:p>
            <a:r>
              <a:rPr lang="pt-BR" sz="1600" b="1" dirty="0">
                <a:latin typeface="Arial" panose="020B0604020202020204" pitchFamily="34" charset="0"/>
                <a:cs typeface="Arial" panose="020B0604020202020204" pitchFamily="34" charset="0"/>
              </a:rPr>
              <a:t>PANDEMIA E CRISE ECONÔMICA</a:t>
            </a:r>
          </a:p>
        </p:txBody>
      </p:sp>
      <p:pic>
        <p:nvPicPr>
          <p:cNvPr id="8" name="Picture 5" descr="Photo by CAU/GO on April 07, 2020. A imagem pode conter: texto que diz &quot;PACOTE DE CRÉDITO ESPECIAL PARA ARQUITETOS E URBANISTAS Apoio no combate aos impactos do Covid-19 BANCO DO BRASIL CAU/BR Urbanismo&quot;.">
            <a:extLst>
              <a:ext uri="{FF2B5EF4-FFF2-40B4-BE49-F238E27FC236}">
                <a16:creationId xmlns="" xmlns:a16="http://schemas.microsoft.com/office/drawing/2014/main" id="{2B5FFCFE-5E94-41A6-A2F0-313D729BF3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725" y="2733466"/>
            <a:ext cx="1515459" cy="1515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Photo by CAU/GO on June 26, 2020. A imagem pode conter: texto que diz &quot;REFIS E URBANISTAS PARA ARQUITETOS ARQUI Anuidades em atraso podem ser parceladas em até 25x CAU/BR APROVEITE!&quot;.">
            <a:extLst>
              <a:ext uri="{FF2B5EF4-FFF2-40B4-BE49-F238E27FC236}">
                <a16:creationId xmlns="" xmlns:a16="http://schemas.microsoft.com/office/drawing/2014/main" id="{A0A35D72-F3B6-4276-A291-FFB7BA0A14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6725" y="4311583"/>
            <a:ext cx="1497691" cy="14976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Photo by CAU/GO on March 23, 2020. A imagem pode conter: texto que diz &quot;ANUIDADE DO CAU 2020 PRAZO DE VENCIMENTO PRORROGADO ATÉ 31 DE JULHO&quot;.">
            <a:extLst>
              <a:ext uri="{FF2B5EF4-FFF2-40B4-BE49-F238E27FC236}">
                <a16:creationId xmlns="" xmlns:a16="http://schemas.microsoft.com/office/drawing/2014/main" id="{FC0DEA0B-D7F3-4CF1-B2D8-AC3164DE93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7918" y="1156542"/>
            <a:ext cx="1514266" cy="1514266"/>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 xmlns:a16="http://schemas.microsoft.com/office/drawing/2014/main" id="{9F75FAB4-1055-D243-B51E-3115F113B9BC}"/>
              </a:ext>
            </a:extLst>
          </p:cNvPr>
          <p:cNvSpPr txBox="1"/>
          <p:nvPr/>
        </p:nvSpPr>
        <p:spPr>
          <a:xfrm>
            <a:off x="602126" y="1527740"/>
            <a:ext cx="3360274" cy="4524315"/>
          </a:xfrm>
          <a:prstGeom prst="rect">
            <a:avLst/>
          </a:prstGeom>
          <a:noFill/>
        </p:spPr>
        <p:txBody>
          <a:bodyPr wrap="square" numCol="1" rtlCol="0">
            <a:spAutoFit/>
          </a:bodyPr>
          <a:lstStyle/>
          <a:p>
            <a:pPr algn="just"/>
            <a:r>
              <a:rPr lang="pt-BR" sz="1200" dirty="0">
                <a:latin typeface="Arial" panose="020B0604020202020204" pitchFamily="34" charset="0"/>
                <a:cs typeface="Arial" panose="020B0604020202020204" pitchFamily="34" charset="0"/>
              </a:rPr>
              <a:t>Os impactos econômicos da pandemia começaram a afetar a arrecadação prevista para o CAU/GO logo após o início da pandemia. </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Com o fechamento dos escritórios e paralisação das obras no estado, a receita do Conselho começou a cair de forma significativa e foi preciso repensar o plano de ação do ano. </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Em maio a redução foi de 40% da receita prevista para o mês. Naquele momento foi preciso traçar um plano para contingenciar os gastos.</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PRINCIPAIS AÇÕES DE ENFRENTAMENTO E SUPORTE AO PROFISSIONAL</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Os contratos de serviços não essenciais foram paralisados e os projetos foram suspensos entre maio e outubro de 2020. No final do ano, com a receita recuperada, os projetos seguiram sua execução normal.</a:t>
            </a:r>
          </a:p>
        </p:txBody>
      </p:sp>
      <p:sp>
        <p:nvSpPr>
          <p:cNvPr id="12" name="CaixaDeTexto 11">
            <a:extLst>
              <a:ext uri="{FF2B5EF4-FFF2-40B4-BE49-F238E27FC236}">
                <a16:creationId xmlns="" xmlns:a16="http://schemas.microsoft.com/office/drawing/2014/main" id="{9F75FAB4-1055-D243-B51E-3115F113B9BC}"/>
              </a:ext>
            </a:extLst>
          </p:cNvPr>
          <p:cNvSpPr txBox="1"/>
          <p:nvPr/>
        </p:nvSpPr>
        <p:spPr>
          <a:xfrm>
            <a:off x="5906509" y="1101666"/>
            <a:ext cx="3320222" cy="5262979"/>
          </a:xfrm>
          <a:prstGeom prst="rect">
            <a:avLst/>
          </a:prstGeom>
          <a:noFill/>
        </p:spPr>
        <p:txBody>
          <a:bodyPr wrap="square" numCol="1" rtlCol="0">
            <a:spAutoFit/>
          </a:bodyPr>
          <a:lstStyle/>
          <a:p>
            <a:pPr algn="just"/>
            <a:r>
              <a:rPr lang="pt-BR" sz="1200" dirty="0">
                <a:latin typeface="Arial" panose="020B0604020202020204" pitchFamily="34" charset="0"/>
                <a:cs typeface="Arial" panose="020B0604020202020204" pitchFamily="34" charset="0"/>
              </a:rPr>
              <a:t>O reajuste salarial programado para o ano foi cancelado e a Comissão de Administração e Finanças realizou estudos para os diferentes cenários possíveis para 2020.</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Nenhum novo empregado foi contratado após o início da pandemia, apesar de necessidade de ampliação do quadro funcional, para que os gastos com pessoal não extrapolassem o limite orçamentário de 55%.</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Em maio foi aprovado e enviado ao Conselho de Arquitetura do Brasil o plano geral de contingenciamento, reduzindo as despesas previstas para o ano em 25%. </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Para apoio aos profissionais durante a crise o prazo para o pagamento das anuidades foi ampliado, foi realizado o REFIS para o pagamento de anuidades atrasadas com parcelamento das dívidas.</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Outra ação importante foi a oferta de financiamento com crédito especial para os profissional através de parceria com o Banco do Brasil, para apoio à recuperação financeira no momento de crise econômica.</a:t>
            </a:r>
          </a:p>
          <a:p>
            <a:pPr algn="just"/>
            <a:endParaRPr lang="pt-B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565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pPr rtl="0"/>
            <a:fld id="{04545A8C-9CCF-4345-970A-00D172E9775D}" type="datetime1">
              <a:rPr lang="pt-BR" noProof="0" smtClean="0"/>
              <a:t>01/06/2021</a:t>
            </a:fld>
            <a:endParaRPr lang="pt-BR" noProof="0" dirty="0"/>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89</a:t>
            </a:fld>
            <a:endParaRPr lang="pt-BR" noProof="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215277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 xmlns:a16="http://schemas.microsoft.com/office/drawing/2014/main" id="{B9FEE037-8843-1846-BC72-93B1F4A75E0A}"/>
              </a:ext>
            </a:extLst>
          </p:cNvPr>
          <p:cNvPicPr>
            <a:picLocks noChangeAspect="1"/>
          </p:cNvPicPr>
          <p:nvPr/>
        </p:nvPicPr>
        <p:blipFill>
          <a:blip r:embed="rId3"/>
          <a:stretch>
            <a:fillRect/>
          </a:stretch>
        </p:blipFill>
        <p:spPr>
          <a:xfrm>
            <a:off x="-9525" y="0"/>
            <a:ext cx="9906000" cy="6858000"/>
          </a:xfrm>
          <a:prstGeom prst="rect">
            <a:avLst/>
          </a:prstGeom>
        </p:spPr>
      </p:pic>
      <p:sp>
        <p:nvSpPr>
          <p:cNvPr id="38" name="Título 4">
            <a:extLst>
              <a:ext uri="{FF2B5EF4-FFF2-40B4-BE49-F238E27FC236}">
                <a16:creationId xmlns=""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1.1 Estrutura organizacional</a:t>
            </a:r>
          </a:p>
        </p:txBody>
      </p:sp>
      <p:sp>
        <p:nvSpPr>
          <p:cNvPr id="39" name="objeto 7" descr="Retângulo bege">
            <a:extLst>
              <a:ext uri="{FF2B5EF4-FFF2-40B4-BE49-F238E27FC236}">
                <a16:creationId xmlns=""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34" name="Retângulo 33">
            <a:extLst>
              <a:ext uri="{FF2B5EF4-FFF2-40B4-BE49-F238E27FC236}">
                <a16:creationId xmlns="" xmlns:a16="http://schemas.microsoft.com/office/drawing/2014/main" id="{671417A8-251E-45F4-B370-1BAD697C989D}"/>
              </a:ext>
            </a:extLst>
          </p:cNvPr>
          <p:cNvSpPr/>
          <p:nvPr/>
        </p:nvSpPr>
        <p:spPr>
          <a:xfrm>
            <a:off x="578451" y="1338847"/>
            <a:ext cx="8761146" cy="4585871"/>
          </a:xfrm>
          <a:prstGeom prst="rect">
            <a:avLst/>
          </a:prstGeom>
          <a:noFill/>
        </p:spPr>
        <p:txBody>
          <a:bodyPr wrap="square">
            <a:spAutoFit/>
          </a:bodyPr>
          <a:lstStyle/>
          <a:p>
            <a:pPr algn="just"/>
            <a:endParaRPr lang="pt-BR" sz="1500" b="1" dirty="0">
              <a:latin typeface="Arial" panose="020B0604020202020204" pitchFamily="34" charset="0"/>
              <a:cs typeface="Arial" panose="020B0604020202020204" pitchFamily="34" charset="0"/>
            </a:endParaRPr>
          </a:p>
          <a:p>
            <a:pPr algn="just"/>
            <a:r>
              <a:rPr lang="pt-BR" b="1" dirty="0">
                <a:latin typeface="Arial" panose="020B0604020202020204" pitchFamily="34" charset="0"/>
                <a:cs typeface="Arial" panose="020B0604020202020204" pitchFamily="34" charset="0"/>
              </a:rPr>
              <a:t>        	CONSELHO DE ARQUITETURA E URBANISMO DE GOIÁS – CAU/GO</a:t>
            </a:r>
          </a:p>
          <a:p>
            <a:pPr algn="just"/>
            <a:r>
              <a:rPr lang="pt-BR" sz="1500" b="1" dirty="0">
                <a:latin typeface="Arial" panose="020B0604020202020204" pitchFamily="34" charset="0"/>
                <a:cs typeface="Arial" panose="020B0604020202020204" pitchFamily="34" charset="0"/>
              </a:rPr>
              <a:t>         	CNPJ: 14.896.563/0001-14</a:t>
            </a: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600" b="1" dirty="0">
              <a:latin typeface="Arial" panose="020B0604020202020204" pitchFamily="34" charset="0"/>
              <a:cs typeface="Arial" panose="020B0604020202020204" pitchFamily="34" charset="0"/>
            </a:endParaRPr>
          </a:p>
          <a:p>
            <a:pPr algn="just"/>
            <a:endParaRPr lang="pt-BR" sz="1600" b="1" dirty="0">
              <a:latin typeface="Arial" panose="020B0604020202020204" pitchFamily="34" charset="0"/>
              <a:cs typeface="Arial" panose="020B0604020202020204" pitchFamily="34" charset="0"/>
            </a:endParaRPr>
          </a:p>
          <a:p>
            <a:pPr algn="just"/>
            <a:r>
              <a:rPr lang="pt-BR" sz="1600" b="1" dirty="0">
                <a:latin typeface="Arial" panose="020B0604020202020204" pitchFamily="34" charset="0"/>
                <a:cs typeface="Arial" panose="020B0604020202020204" pitchFamily="34" charset="0"/>
              </a:rPr>
              <a:t>             	Avenida Engenheiro Eurico Viana, nº 25, Ed. Concept Office, 3º andar, </a:t>
            </a:r>
          </a:p>
          <a:p>
            <a:pPr algn="just"/>
            <a:r>
              <a:rPr lang="pt-BR" sz="1600" b="1" dirty="0">
                <a:latin typeface="Arial" panose="020B0604020202020204" pitchFamily="34" charset="0"/>
                <a:cs typeface="Arial" panose="020B0604020202020204" pitchFamily="34" charset="0"/>
              </a:rPr>
              <a:t>                salas 301 a 309, Vila Maria José, Goiânia, Goiás.</a:t>
            </a:r>
          </a:p>
          <a:p>
            <a:pPr algn="just"/>
            <a:r>
              <a:rPr lang="pt-BR" sz="1200" b="1" dirty="0">
                <a:solidFill>
                  <a:schemeClr val="bg1">
                    <a:lumMod val="50000"/>
                  </a:schemeClr>
                </a:solidFill>
                <a:latin typeface="Arial" panose="020B0604020202020204" pitchFamily="34" charset="0"/>
                <a:cs typeface="Arial" panose="020B0604020202020204" pitchFamily="34" charset="0"/>
              </a:rPr>
              <a:t>            	ENDEREÇO</a:t>
            </a:r>
          </a:p>
          <a:p>
            <a:pPr algn="just"/>
            <a:endParaRPr lang="pt-BR" sz="1200" b="1" dirty="0">
              <a:solidFill>
                <a:schemeClr val="bg1">
                  <a:lumMod val="50000"/>
                </a:schemeClr>
              </a:solidFill>
              <a:latin typeface="Arial" panose="020B0604020202020204" pitchFamily="34" charset="0"/>
              <a:cs typeface="Arial" panose="020B0604020202020204" pitchFamily="34" charset="0"/>
            </a:endParaRPr>
          </a:p>
          <a:p>
            <a:pPr algn="just"/>
            <a:endParaRPr lang="pt-BR" sz="1200" b="1" dirty="0">
              <a:solidFill>
                <a:schemeClr val="bg1">
                  <a:lumMod val="50000"/>
                </a:schemeClr>
              </a:solidFill>
              <a:latin typeface="Arial" panose="020B0604020202020204" pitchFamily="34" charset="0"/>
              <a:cs typeface="Arial" panose="020B0604020202020204" pitchFamily="34" charset="0"/>
            </a:endParaRPr>
          </a:p>
          <a:p>
            <a:pPr algn="just"/>
            <a:endParaRPr lang="pt-BR" sz="1200" b="1" dirty="0">
              <a:solidFill>
                <a:schemeClr val="bg1">
                  <a:lumMod val="50000"/>
                </a:schemeClr>
              </a:solidFill>
              <a:latin typeface="Arial" panose="020B0604020202020204" pitchFamily="34" charset="0"/>
              <a:cs typeface="Arial" panose="020B0604020202020204" pitchFamily="34" charset="0"/>
            </a:endParaRPr>
          </a:p>
          <a:p>
            <a:pPr algn="just"/>
            <a:endParaRPr lang="pt-BR" sz="1200" dirty="0">
              <a:solidFill>
                <a:schemeClr val="bg1">
                  <a:lumMod val="50000"/>
                </a:schemeClr>
              </a:solidFill>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a:p>
            <a:pPr algn="just"/>
            <a:endParaRPr lang="pt-BR" sz="1500" b="1" dirty="0">
              <a:latin typeface="Arial" panose="020B0604020202020204" pitchFamily="34" charset="0"/>
              <a:cs typeface="Arial" panose="020B0604020202020204" pitchFamily="34" charset="0"/>
            </a:endParaRPr>
          </a:p>
        </p:txBody>
      </p:sp>
      <p:graphicFrame>
        <p:nvGraphicFramePr>
          <p:cNvPr id="35" name="Tabela 34"/>
          <p:cNvGraphicFramePr>
            <a:graphicFrameLocks noGrp="1"/>
          </p:cNvGraphicFramePr>
          <p:nvPr>
            <p:extLst>
              <p:ext uri="{D42A27DB-BD31-4B8C-83A1-F6EECF244321}">
                <p14:modId xmlns:p14="http://schemas.microsoft.com/office/powerpoint/2010/main" val="2930738442"/>
              </p:ext>
            </p:extLst>
          </p:nvPr>
        </p:nvGraphicFramePr>
        <p:xfrm>
          <a:off x="1612152" y="2908452"/>
          <a:ext cx="7715397" cy="590740"/>
        </p:xfrm>
        <a:graphic>
          <a:graphicData uri="http://schemas.openxmlformats.org/drawingml/2006/table">
            <a:tbl>
              <a:tblPr firstRow="1" bandRow="1">
                <a:tableStyleId>{5C22544A-7EE6-4342-B048-85BDC9FD1C3A}</a:tableStyleId>
              </a:tblPr>
              <a:tblGrid>
                <a:gridCol w="2983911">
                  <a:extLst>
                    <a:ext uri="{9D8B030D-6E8A-4147-A177-3AD203B41FA5}">
                      <a16:colId xmlns="" xmlns:a16="http://schemas.microsoft.com/office/drawing/2014/main" val="20000"/>
                    </a:ext>
                  </a:extLst>
                </a:gridCol>
                <a:gridCol w="2767263">
                  <a:extLst>
                    <a:ext uri="{9D8B030D-6E8A-4147-A177-3AD203B41FA5}">
                      <a16:colId xmlns="" xmlns:a16="http://schemas.microsoft.com/office/drawing/2014/main" val="20001"/>
                    </a:ext>
                  </a:extLst>
                </a:gridCol>
                <a:gridCol w="1964223">
                  <a:extLst>
                    <a:ext uri="{9D8B030D-6E8A-4147-A177-3AD203B41FA5}">
                      <a16:colId xmlns="" xmlns:a16="http://schemas.microsoft.com/office/drawing/2014/main" val="20002"/>
                    </a:ext>
                  </a:extLst>
                </a:gridCol>
              </a:tblGrid>
              <a:tr h="590740">
                <a:tc>
                  <a:txBody>
                    <a:bodyPr/>
                    <a:lstStyle/>
                    <a:p>
                      <a:r>
                        <a:rPr lang="pt-BR" sz="1600" dirty="0">
                          <a:solidFill>
                            <a:schemeClr val="tx1"/>
                          </a:solidFill>
                          <a:latin typeface="Arial" panose="020B0604020202020204" pitchFamily="34" charset="0"/>
                          <a:cs typeface="Arial" panose="020B0604020202020204" pitchFamily="34" charset="0"/>
                        </a:rPr>
                        <a:t>Autarquia Federal</a:t>
                      </a:r>
                    </a:p>
                    <a:p>
                      <a:r>
                        <a:rPr lang="pt-BR" sz="1200" dirty="0">
                          <a:solidFill>
                            <a:schemeClr val="bg1">
                              <a:lumMod val="50000"/>
                            </a:schemeClr>
                          </a:solidFill>
                          <a:latin typeface="Arial" panose="020B0604020202020204" pitchFamily="34" charset="0"/>
                          <a:cs typeface="Arial" panose="020B0604020202020204" pitchFamily="34" charset="0"/>
                        </a:rPr>
                        <a:t>NATUREZA JURÍDICA</a:t>
                      </a:r>
                    </a:p>
                  </a:txBody>
                  <a:tcPr>
                    <a:noFill/>
                  </a:tcPr>
                </a:tc>
                <a:tc>
                  <a:txBody>
                    <a:bodyPr/>
                    <a:lstStyle/>
                    <a:p>
                      <a:r>
                        <a:rPr lang="pt-BR" sz="1600" dirty="0">
                          <a:solidFill>
                            <a:schemeClr val="tx1"/>
                          </a:solidFill>
                          <a:latin typeface="Arial" panose="020B0604020202020204" pitchFamily="34" charset="0"/>
                          <a:cs typeface="Arial" panose="020B0604020202020204" pitchFamily="34" charset="0"/>
                        </a:rPr>
                        <a:t>(62) 3095-4655</a:t>
                      </a:r>
                    </a:p>
                    <a:p>
                      <a:r>
                        <a:rPr lang="pt-BR" sz="1200" dirty="0">
                          <a:solidFill>
                            <a:schemeClr val="bg1">
                              <a:lumMod val="50000"/>
                            </a:schemeClr>
                          </a:solidFill>
                          <a:latin typeface="Arial" panose="020B0604020202020204" pitchFamily="34" charset="0"/>
                          <a:cs typeface="Arial" panose="020B0604020202020204" pitchFamily="34" charset="0"/>
                        </a:rPr>
                        <a:t>TELEFONE</a:t>
                      </a:r>
                    </a:p>
                  </a:txBody>
                  <a:tcPr>
                    <a:noFill/>
                  </a:tcPr>
                </a:tc>
                <a:tc>
                  <a:txBody>
                    <a:bodyPr/>
                    <a:lstStyle/>
                    <a:p>
                      <a:r>
                        <a:rPr lang="pt-BR" sz="1600" dirty="0">
                          <a:solidFill>
                            <a:schemeClr val="tx1"/>
                          </a:solidFill>
                          <a:latin typeface="Arial" panose="020B0604020202020204" pitchFamily="34" charset="0"/>
                          <a:cs typeface="Arial" panose="020B0604020202020204" pitchFamily="34" charset="0"/>
                        </a:rPr>
                        <a:t>84.11-6-00</a:t>
                      </a:r>
                    </a:p>
                    <a:p>
                      <a:r>
                        <a:rPr lang="pt-BR" sz="1200" dirty="0">
                          <a:solidFill>
                            <a:schemeClr val="bg1">
                              <a:lumMod val="50000"/>
                            </a:schemeClr>
                          </a:solidFill>
                          <a:latin typeface="Arial" panose="020B0604020202020204" pitchFamily="34" charset="0"/>
                          <a:cs typeface="Arial" panose="020B0604020202020204" pitchFamily="34" charset="0"/>
                        </a:rPr>
                        <a:t>CÓDIGO CNAE</a:t>
                      </a:r>
                    </a:p>
                  </a:txBody>
                  <a:tcPr>
                    <a:noFill/>
                  </a:tcPr>
                </a:tc>
                <a:extLst>
                  <a:ext uri="{0D108BD9-81ED-4DB2-BD59-A6C34878D82A}">
                    <a16:rowId xmlns="" xmlns:a16="http://schemas.microsoft.com/office/drawing/2014/main" val="10000"/>
                  </a:ext>
                </a:extLst>
              </a:tr>
            </a:tbl>
          </a:graphicData>
        </a:graphic>
      </p:graphicFrame>
      <p:graphicFrame>
        <p:nvGraphicFramePr>
          <p:cNvPr id="36" name="Tabela 35"/>
          <p:cNvGraphicFramePr>
            <a:graphicFrameLocks noGrp="1"/>
          </p:cNvGraphicFramePr>
          <p:nvPr>
            <p:extLst>
              <p:ext uri="{D42A27DB-BD31-4B8C-83A1-F6EECF244321}">
                <p14:modId xmlns:p14="http://schemas.microsoft.com/office/powerpoint/2010/main" val="4068836194"/>
              </p:ext>
            </p:extLst>
          </p:nvPr>
        </p:nvGraphicFramePr>
        <p:xfrm>
          <a:off x="1612152" y="5138241"/>
          <a:ext cx="8293848" cy="588094"/>
        </p:xfrm>
        <a:graphic>
          <a:graphicData uri="http://schemas.openxmlformats.org/drawingml/2006/table">
            <a:tbl>
              <a:tblPr firstRow="1" bandRow="1">
                <a:tableStyleId>{5C22544A-7EE6-4342-B048-85BDC9FD1C3A}</a:tableStyleId>
              </a:tblPr>
              <a:tblGrid>
                <a:gridCol w="4146924">
                  <a:extLst>
                    <a:ext uri="{9D8B030D-6E8A-4147-A177-3AD203B41FA5}">
                      <a16:colId xmlns="" xmlns:a16="http://schemas.microsoft.com/office/drawing/2014/main" val="20000"/>
                    </a:ext>
                  </a:extLst>
                </a:gridCol>
                <a:gridCol w="4146924">
                  <a:extLst>
                    <a:ext uri="{9D8B030D-6E8A-4147-A177-3AD203B41FA5}">
                      <a16:colId xmlns="" xmlns:a16="http://schemas.microsoft.com/office/drawing/2014/main" val="20001"/>
                    </a:ext>
                  </a:extLst>
                </a:gridCol>
              </a:tblGrid>
              <a:tr h="588094">
                <a:tc>
                  <a:txBody>
                    <a:bodyPr/>
                    <a:lstStyle/>
                    <a:p>
                      <a:r>
                        <a:rPr lang="pt-BR" sz="1600" dirty="0">
                          <a:solidFill>
                            <a:schemeClr val="tx1"/>
                          </a:solidFill>
                          <a:latin typeface="Arial" panose="020B0604020202020204" pitchFamily="34" charset="0"/>
                          <a:cs typeface="Arial" panose="020B0604020202020204" pitchFamily="34" charset="0"/>
                        </a:rPr>
                        <a:t>www.caugo.gov.br</a:t>
                      </a:r>
                    </a:p>
                    <a:p>
                      <a:r>
                        <a:rPr lang="pt-BR" sz="1200" dirty="0">
                          <a:solidFill>
                            <a:schemeClr val="bg1">
                              <a:lumMod val="50000"/>
                            </a:schemeClr>
                          </a:solidFill>
                          <a:latin typeface="Arial" panose="020B0604020202020204" pitchFamily="34" charset="0"/>
                          <a:cs typeface="Arial" panose="020B0604020202020204" pitchFamily="34" charset="0"/>
                        </a:rPr>
                        <a:t>SITE</a:t>
                      </a:r>
                    </a:p>
                  </a:txBody>
                  <a:tcPr>
                    <a:noFill/>
                  </a:tcPr>
                </a:tc>
                <a:tc>
                  <a:txBody>
                    <a:bodyPr/>
                    <a:lstStyle/>
                    <a:p>
                      <a:r>
                        <a:rPr lang="pt-BR" sz="1600" dirty="0">
                          <a:solidFill>
                            <a:schemeClr val="tx1"/>
                          </a:solidFill>
                          <a:latin typeface="Arial" panose="020B0604020202020204" pitchFamily="34" charset="0"/>
                          <a:cs typeface="Arial" panose="020B0604020202020204" pitchFamily="34" charset="0"/>
                        </a:rPr>
                        <a:t>secretariageral@caugo.gov.br</a:t>
                      </a:r>
                    </a:p>
                    <a:p>
                      <a:r>
                        <a:rPr lang="pt-BR" sz="1200" dirty="0">
                          <a:solidFill>
                            <a:schemeClr val="bg1">
                              <a:lumMod val="50000"/>
                            </a:schemeClr>
                          </a:solidFill>
                          <a:latin typeface="Arial" panose="020B0604020202020204" pitchFamily="34" charset="0"/>
                          <a:cs typeface="Arial" panose="020B0604020202020204" pitchFamily="34" charset="0"/>
                        </a:rPr>
                        <a:t>E-MAIL</a:t>
                      </a:r>
                    </a:p>
                  </a:txBody>
                  <a:tcPr>
                    <a:noFill/>
                  </a:tcPr>
                </a:tc>
                <a:extLst>
                  <a:ext uri="{0D108BD9-81ED-4DB2-BD59-A6C34878D82A}">
                    <a16:rowId xmlns="" xmlns:a16="http://schemas.microsoft.com/office/drawing/2014/main" val="10000"/>
                  </a:ext>
                </a:extLst>
              </a:tr>
            </a:tbl>
          </a:graphicData>
        </a:graphic>
      </p:graphicFrame>
      <p:pic>
        <p:nvPicPr>
          <p:cNvPr id="37" name="Gráfico 18" descr="Email">
            <a:extLst>
              <a:ext uri="{FF2B5EF4-FFF2-40B4-BE49-F238E27FC236}">
                <a16:creationId xmlns="" xmlns:a16="http://schemas.microsoft.com/office/drawing/2014/main" id="{8CF5DF57-71E6-4BC0-961C-8BB173A3E0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045844" y="4922317"/>
            <a:ext cx="713232" cy="713232"/>
          </a:xfrm>
          <a:prstGeom prst="rect">
            <a:avLst/>
          </a:prstGeom>
        </p:spPr>
      </p:pic>
      <p:pic>
        <p:nvPicPr>
          <p:cNvPr id="40" name="Gráfico 20" descr="Telefone">
            <a:extLst>
              <a:ext uri="{FF2B5EF4-FFF2-40B4-BE49-F238E27FC236}">
                <a16:creationId xmlns="" xmlns:a16="http://schemas.microsoft.com/office/drawing/2014/main" id="{749C2617-3ACD-4666-A1FE-C9FD5EB8F0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956951" y="2717282"/>
            <a:ext cx="777240" cy="777240"/>
          </a:xfrm>
          <a:prstGeom prst="rect">
            <a:avLst/>
          </a:prstGeom>
        </p:spPr>
      </p:pic>
      <p:pic>
        <p:nvPicPr>
          <p:cNvPr id="41" name="Gráfico 22" descr="Casa">
            <a:extLst>
              <a:ext uri="{FF2B5EF4-FFF2-40B4-BE49-F238E27FC236}">
                <a16:creationId xmlns="" xmlns:a16="http://schemas.microsoft.com/office/drawing/2014/main" id="{63FE02D1-E322-4560-8DD7-47D9AF200A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41867" y="1401151"/>
            <a:ext cx="777240" cy="777240"/>
          </a:xfrm>
          <a:prstGeom prst="rect">
            <a:avLst/>
          </a:prstGeom>
        </p:spPr>
      </p:pic>
      <p:pic>
        <p:nvPicPr>
          <p:cNvPr id="42" name="Gráfico 24" descr="Marcador">
            <a:extLst>
              <a:ext uri="{FF2B5EF4-FFF2-40B4-BE49-F238E27FC236}">
                <a16:creationId xmlns="" xmlns:a16="http://schemas.microsoft.com/office/drawing/2014/main" id="{2476E934-8BC7-4459-AAB3-BF7B4D8CED7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751392" y="3890265"/>
            <a:ext cx="777240" cy="777240"/>
          </a:xfrm>
          <a:prstGeom prst="rect">
            <a:avLst/>
          </a:prstGeom>
        </p:spPr>
      </p:pic>
      <p:pic>
        <p:nvPicPr>
          <p:cNvPr id="43" name="Gráfico 26" descr="Balança da justiça">
            <a:extLst>
              <a:ext uri="{FF2B5EF4-FFF2-40B4-BE49-F238E27FC236}">
                <a16:creationId xmlns="" xmlns:a16="http://schemas.microsoft.com/office/drawing/2014/main" id="{9CB015BD-1DD8-41B6-AF7A-2C07B85F540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822155" y="2634494"/>
            <a:ext cx="777240" cy="777240"/>
          </a:xfrm>
          <a:prstGeom prst="rect">
            <a:avLst/>
          </a:prstGeom>
        </p:spPr>
      </p:pic>
      <p:pic>
        <p:nvPicPr>
          <p:cNvPr id="44" name="Gráfico 30" descr="Globo Terrestre: Américas">
            <a:extLst>
              <a:ext uri="{FF2B5EF4-FFF2-40B4-BE49-F238E27FC236}">
                <a16:creationId xmlns="" xmlns:a16="http://schemas.microsoft.com/office/drawing/2014/main" id="{541D5915-B143-4EF5-847B-D551103E2B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822155" y="4934509"/>
            <a:ext cx="777240" cy="777240"/>
          </a:xfrm>
          <a:prstGeom prst="rect">
            <a:avLst/>
          </a:prstGeom>
        </p:spPr>
      </p:pic>
      <p:pic>
        <p:nvPicPr>
          <p:cNvPr id="45" name="Gráfico 34" descr="Pasta">
            <a:extLst>
              <a:ext uri="{FF2B5EF4-FFF2-40B4-BE49-F238E27FC236}">
                <a16:creationId xmlns="" xmlns:a16="http://schemas.microsoft.com/office/drawing/2014/main" id="{B3DA01AB-F1F5-49FF-9F80-B5A71E65E5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6553826" y="2741189"/>
            <a:ext cx="777240" cy="777240"/>
          </a:xfrm>
          <a:prstGeom prst="rect">
            <a:avLst/>
          </a:prstGeom>
        </p:spPr>
      </p:pic>
    </p:spTree>
    <p:extLst>
      <p:ext uri="{BB962C8B-B14F-4D97-AF65-F5344CB8AC3E}">
        <p14:creationId xmlns:p14="http://schemas.microsoft.com/office/powerpoint/2010/main" val="2974680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0" y="0"/>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502195" y="989609"/>
            <a:ext cx="3987918" cy="5605923"/>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300" b="1" dirty="0">
                <a:solidFill>
                  <a:prstClr val="black"/>
                </a:solidFill>
                <a:latin typeface="Arial" panose="020B0604020202020204" pitchFamily="34" charset="0"/>
                <a:cs typeface="Arial" panose="020B0604020202020204" pitchFamily="34" charset="0"/>
              </a:rPr>
              <a:t>Considerações</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O conjunto autárquico formado pelo CAU/BR e pelos CAU/UF utiliza um mesmo sistema informatizado de contabilidade integrado a diversos sistemas de controle administrativo possibilitando, assim, um acompanhamento da gestão contábil do conjunto em tempo real, tanto pelas áreas técnicas do CAU/BR como por sua assessoria contábil terceirizada que presta consultoria e emite relatórios contábeis a todos os entes do CAU. </a:t>
            </a:r>
          </a:p>
          <a:p>
            <a:pPr marL="0" indent="0" algn="just">
              <a:lnSpc>
                <a:spcPct val="100000"/>
              </a:lnSpc>
              <a:buFont typeface="Arial" panose="020B0604020202020204" pitchFamily="34" charset="0"/>
              <a:buNone/>
              <a:defRPr/>
            </a:pPr>
            <a:r>
              <a:rPr lang="pt-BR" sz="1300" b="1" dirty="0">
                <a:solidFill>
                  <a:prstClr val="black"/>
                </a:solidFill>
                <a:latin typeface="Arial" panose="020B0604020202020204" pitchFamily="34" charset="0"/>
                <a:cs typeface="Arial" panose="020B0604020202020204" pitchFamily="34" charset="0"/>
              </a:rPr>
              <a:t>Norma interna</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Além da Lei n° 4320/1964, das Normas Brasileiras de Contabilidade Aplicadas ao Setor Público (NBCASP) e do manual correspondente (MCASP) seguidas integralmente pela Contadoria do CAU/GO, a Resolução CAU/BR nº 200/2020 dispõe sobre procedimentos orçamentários, contábeis e de prestação de contas a serem adotados pelo CAU/BR e pelos CAU/UF (</a:t>
            </a:r>
            <a:r>
              <a:rPr lang="pt-BR" sz="1300" dirty="0">
                <a:solidFill>
                  <a:prstClr val="black"/>
                </a:solidFill>
                <a:latin typeface="Arial" panose="020B0604020202020204" pitchFamily="34" charset="0"/>
                <a:cs typeface="Arial" panose="020B0604020202020204" pitchFamily="34" charset="0"/>
                <a:hlinkClick r:id="rId4"/>
              </a:rPr>
              <a:t>https://transparencia.caubr.gov.br/resolucao200/</a:t>
            </a:r>
            <a:r>
              <a:rPr lang="pt-BR" sz="1300" dirty="0">
                <a:solidFill>
                  <a:prstClr val="black"/>
                </a:solidFill>
                <a:latin typeface="Arial" panose="020B0604020202020204" pitchFamily="34" charset="0"/>
                <a:cs typeface="Arial" panose="020B0604020202020204" pitchFamily="34" charset="0"/>
              </a:rPr>
              <a:t>). Tal norma propicia ao CAU/BR, dentre outros, de exercer acompanhamento por meio de orientações e proposições de melhorias das informações contábeis.</a:t>
            </a: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502195" y="233419"/>
            <a:ext cx="8312734"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rgbClr val="44546A">
                    <a:lumMod val="50000"/>
                  </a:srgbClr>
                </a:solidFill>
                <a:latin typeface="Arial" panose="020B0604020202020204" pitchFamily="34" charset="0"/>
                <a:cs typeface="Arial" panose="020B0604020202020204" pitchFamily="34" charset="0"/>
              </a:rPr>
              <a:t>6.1 GESTÃO CONTÁBIL</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580404"/>
            <a:ext cx="879504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sp>
        <p:nvSpPr>
          <p:cNvPr id="16" name="Espaço Reservado para Texto 3">
            <a:extLst>
              <a:ext uri="{FF2B5EF4-FFF2-40B4-BE49-F238E27FC236}">
                <a16:creationId xmlns="" xmlns:a16="http://schemas.microsoft.com/office/drawing/2014/main" id="{88BBAA8A-B838-4E79-AC88-0B8954C35C27}"/>
              </a:ext>
            </a:extLst>
          </p:cNvPr>
          <p:cNvSpPr txBox="1">
            <a:spLocks/>
          </p:cNvSpPr>
          <p:nvPr/>
        </p:nvSpPr>
        <p:spPr>
          <a:xfrm>
            <a:off x="5061874" y="1051043"/>
            <a:ext cx="4190410" cy="5409406"/>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300" b="1" dirty="0">
                <a:solidFill>
                  <a:prstClr val="black"/>
                </a:solidFill>
                <a:latin typeface="Arial" panose="020B0604020202020204" pitchFamily="34" charset="0"/>
                <a:cs typeface="Arial" panose="020B0604020202020204" pitchFamily="34" charset="0"/>
              </a:rPr>
              <a:t>Auditoria Interna do CAU/BR</a:t>
            </a: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A Contadoria do CAU/GO conta ainda com a Auditoria (interna) do CAU/BR a qual incumbe manifestar-se acerca das informações contábeis mensais por meio de relatórios, segundo os artigos 10 e 12, da referida Resolução CAU/BR nº 200/2020. </a:t>
            </a:r>
          </a:p>
          <a:p>
            <a:pPr marL="0" indent="0" algn="just">
              <a:lnSpc>
                <a:spcPct val="100000"/>
              </a:lnSpc>
              <a:buFont typeface="Arial" panose="020B0604020202020204" pitchFamily="34" charset="0"/>
              <a:buNone/>
              <a:defRPr/>
            </a:pPr>
            <a:r>
              <a:rPr lang="pt-BR" sz="1300" b="1" dirty="0">
                <a:solidFill>
                  <a:prstClr val="black"/>
                </a:solidFill>
                <a:latin typeface="Arial" panose="020B0604020202020204" pitchFamily="34" charset="0"/>
                <a:cs typeface="Arial" panose="020B0604020202020204" pitchFamily="34" charset="0"/>
              </a:rPr>
              <a:t>Declaração do Contador do CAU/GO</a:t>
            </a:r>
            <a:endParaRPr lang="pt-BR" sz="1300" b="1" dirty="0">
              <a:solidFill>
                <a:srgbClr val="FF0000"/>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Declaro que as informações constantes das Demonstrações Contábeis: Balanço Patrimonial, Balanço Orçamentário, Balanço Financeiro, Demonstração de Fluxos de Caixa e Demonstração das Variações Patrimoniais, regidos pela Lei nº 4.320/1964, pelas Normas Brasileiras de Contabilidade Aplicadas ao Setor Público (NBCASP) e pelo respectivo manual (MCASP), referentes ao exercício de 2020, refletem nos seus aspectos mais relevantes a situação orçamentária, financeira e patrimonial do Conselho de Arquitetura e Urbanismo de Goiás – CAU/GO.</a:t>
            </a:r>
          </a:p>
          <a:p>
            <a:pPr marL="0" indent="0" algn="ctr">
              <a:lnSpc>
                <a:spcPct val="100000"/>
              </a:lnSpc>
              <a:buFont typeface="Arial" panose="020B0604020202020204" pitchFamily="34" charset="0"/>
              <a:buNone/>
              <a:defRPr/>
            </a:pPr>
            <a:endParaRPr lang="pt-BR" sz="1300" b="1" dirty="0" smtClean="0">
              <a:solidFill>
                <a:prstClr val="black"/>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defRPr/>
            </a:pPr>
            <a:r>
              <a:rPr lang="pt-BR" sz="1300" b="1" dirty="0" smtClean="0">
                <a:solidFill>
                  <a:prstClr val="black"/>
                </a:solidFill>
                <a:latin typeface="Arial" panose="020B0604020202020204" pitchFamily="34" charset="0"/>
                <a:cs typeface="Arial" panose="020B0604020202020204" pitchFamily="34" charset="0"/>
              </a:rPr>
              <a:t>Weder </a:t>
            </a:r>
            <a:r>
              <a:rPr lang="pt-BR" sz="1300" b="1" dirty="0">
                <a:solidFill>
                  <a:prstClr val="black"/>
                </a:solidFill>
                <a:latin typeface="Arial" panose="020B0604020202020204" pitchFamily="34" charset="0"/>
                <a:cs typeface="Arial" panose="020B0604020202020204" pitchFamily="34" charset="0"/>
              </a:rPr>
              <a:t>Cardoso Gomes</a:t>
            </a:r>
          </a:p>
          <a:p>
            <a:pPr marL="0" indent="0" algn="ctr">
              <a:lnSpc>
                <a:spcPct val="100000"/>
              </a:lnSpc>
              <a:spcBef>
                <a:spcPts val="0"/>
              </a:spcBef>
              <a:buFont typeface="Arial" panose="020B0604020202020204" pitchFamily="34" charset="0"/>
              <a:buNone/>
              <a:defRPr/>
            </a:pPr>
            <a:r>
              <a:rPr lang="pt-BR" sz="1300" dirty="0">
                <a:solidFill>
                  <a:prstClr val="black"/>
                </a:solidFill>
                <a:latin typeface="Arial" panose="020B0604020202020204" pitchFamily="34" charset="0"/>
                <a:cs typeface="Arial" panose="020B0604020202020204" pitchFamily="34" charset="0"/>
              </a:rPr>
              <a:t>Contador CRC/GO 14168 </a:t>
            </a:r>
          </a:p>
        </p:txBody>
      </p:sp>
    </p:spTree>
    <p:extLst>
      <p:ext uri="{BB962C8B-B14F-4D97-AF65-F5344CB8AC3E}">
        <p14:creationId xmlns:p14="http://schemas.microsoft.com/office/powerpoint/2010/main" val="31432145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0" y="0"/>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50510" y="5972083"/>
            <a:ext cx="8999615" cy="314969"/>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100" b="1" dirty="0">
                <a:solidFill>
                  <a:prstClr val="black"/>
                </a:solidFill>
                <a:latin typeface="Arial" panose="020B0604020202020204" pitchFamily="34" charset="0"/>
                <a:cs typeface="Arial" panose="020B0604020202020204" pitchFamily="34" charset="0"/>
              </a:rPr>
              <a:t>Demonstração contábil completa disponível em: </a:t>
            </a:r>
            <a:r>
              <a:rPr lang="pt-BR" sz="1100" b="1" dirty="0">
                <a:solidFill>
                  <a:prstClr val="black"/>
                </a:solidFill>
                <a:latin typeface="Arial" panose="020B0604020202020204" pitchFamily="34" charset="0"/>
                <a:cs typeface="Arial" panose="020B0604020202020204" pitchFamily="34" charset="0"/>
                <a:hlinkClick r:id="rId4"/>
              </a:rPr>
              <a:t>https://transparencia.caugo.gov.br/balanco-patrimonial/</a:t>
            </a:r>
            <a:endParaRPr lang="pt-BR" sz="1100" b="1" dirty="0">
              <a:solidFill>
                <a:prstClr val="black"/>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defRPr/>
            </a:pPr>
            <a:r>
              <a:rPr lang="pt-BR" sz="1100" b="1" dirty="0">
                <a:solidFill>
                  <a:prstClr val="black"/>
                </a:solidFill>
                <a:latin typeface="Arial" panose="020B0604020202020204" pitchFamily="34" charset="0"/>
                <a:cs typeface="Arial" panose="020B0604020202020204" pitchFamily="34" charset="0"/>
              </a:rPr>
              <a:t> </a:t>
            </a:r>
            <a:endParaRPr lang="pt-BR" sz="1100" b="1" dirty="0">
              <a:solidFill>
                <a:srgbClr val="FF0000"/>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502195" y="139900"/>
            <a:ext cx="8312734"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rgbClr val="44546A">
                    <a:lumMod val="50000"/>
                  </a:srgbClr>
                </a:solidFill>
                <a:latin typeface="Arial" panose="020B0604020202020204" pitchFamily="34" charset="0"/>
                <a:cs typeface="Arial" panose="020B0604020202020204" pitchFamily="34" charset="0"/>
              </a:rPr>
              <a:t>6.2 BALANÇO PATRIMONIAL</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507667"/>
            <a:ext cx="879504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graphicFrame>
        <p:nvGraphicFramePr>
          <p:cNvPr id="2" name="Tabela 1"/>
          <p:cNvGraphicFramePr>
            <a:graphicFrameLocks noGrp="1"/>
          </p:cNvGraphicFramePr>
          <p:nvPr/>
        </p:nvGraphicFramePr>
        <p:xfrm>
          <a:off x="290757" y="1175994"/>
          <a:ext cx="4676051" cy="3168000"/>
        </p:xfrm>
        <a:graphic>
          <a:graphicData uri="http://schemas.openxmlformats.org/drawingml/2006/table">
            <a:tbl>
              <a:tblPr firstRow="1" bandRow="1">
                <a:tableStyleId>{46F890A9-2807-4EBB-B81D-B2AA78EC7F39}</a:tableStyleId>
              </a:tblPr>
              <a:tblGrid>
                <a:gridCol w="1928847">
                  <a:extLst>
                    <a:ext uri="{9D8B030D-6E8A-4147-A177-3AD203B41FA5}">
                      <a16:colId xmlns="" xmlns:a16="http://schemas.microsoft.com/office/drawing/2014/main" val="20000"/>
                    </a:ext>
                  </a:extLst>
                </a:gridCol>
                <a:gridCol w="905361">
                  <a:extLst>
                    <a:ext uri="{9D8B030D-6E8A-4147-A177-3AD203B41FA5}">
                      <a16:colId xmlns="" xmlns:a16="http://schemas.microsoft.com/office/drawing/2014/main" val="20001"/>
                    </a:ext>
                  </a:extLst>
                </a:gridCol>
                <a:gridCol w="926919">
                  <a:extLst>
                    <a:ext uri="{9D8B030D-6E8A-4147-A177-3AD203B41FA5}">
                      <a16:colId xmlns="" xmlns:a16="http://schemas.microsoft.com/office/drawing/2014/main" val="20002"/>
                    </a:ext>
                  </a:extLst>
                </a:gridCol>
                <a:gridCol w="914924">
                  <a:extLst>
                    <a:ext uri="{9D8B030D-6E8A-4147-A177-3AD203B41FA5}">
                      <a16:colId xmlns="" xmlns:a16="http://schemas.microsoft.com/office/drawing/2014/main" val="20003"/>
                    </a:ext>
                  </a:extLst>
                </a:gridCol>
              </a:tblGrid>
              <a:tr h="288000">
                <a:tc>
                  <a:txBody>
                    <a:bodyPr/>
                    <a:lstStyle/>
                    <a:p>
                      <a:pPr algn="ctr"/>
                      <a:r>
                        <a:rPr lang="pt-BR" sz="1100" dirty="0">
                          <a:latin typeface="Arial" panose="020B0604020202020204" pitchFamily="34" charset="0"/>
                          <a:cs typeface="Arial" panose="020B0604020202020204" pitchFamily="34" charset="0"/>
                        </a:rPr>
                        <a:t>Ativo</a:t>
                      </a:r>
                    </a:p>
                  </a:txBody>
                  <a:tcP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solidFill>
                      <a:srgbClr val="17747D"/>
                    </a:solidFill>
                  </a:tcPr>
                </a:tc>
                <a:extLst>
                  <a:ext uri="{0D108BD9-81ED-4DB2-BD59-A6C34878D82A}">
                    <a16:rowId xmlns="" xmlns:a16="http://schemas.microsoft.com/office/drawing/2014/main" val="10000"/>
                  </a:ext>
                </a:extLst>
              </a:tr>
              <a:tr h="288000">
                <a:tc>
                  <a:txBody>
                    <a:bodyPr/>
                    <a:lstStyle/>
                    <a:p>
                      <a:r>
                        <a:rPr lang="pt-BR" sz="1100" b="1" dirty="0">
                          <a:latin typeface="Arial" panose="020B0604020202020204" pitchFamily="34" charset="0"/>
                          <a:cs typeface="Arial" panose="020B0604020202020204" pitchFamily="34" charset="0"/>
                        </a:rPr>
                        <a:t>Ativo</a:t>
                      </a:r>
                      <a:r>
                        <a:rPr lang="pt-BR" sz="1100" b="1" baseline="0" dirty="0">
                          <a:latin typeface="Arial" panose="020B0604020202020204" pitchFamily="34" charset="0"/>
                          <a:cs typeface="Arial" panose="020B0604020202020204" pitchFamily="34" charset="0"/>
                        </a:rPr>
                        <a:t> Circulante</a:t>
                      </a:r>
                      <a:endParaRPr lang="pt-BR" sz="1100" b="1" dirty="0">
                        <a:latin typeface="Arial" panose="020B0604020202020204" pitchFamily="34" charset="0"/>
                        <a:cs typeface="Arial" panose="020B0604020202020204" pitchFamily="34" charset="0"/>
                      </a:endParaRPr>
                    </a:p>
                  </a:txBody>
                  <a:tcPr/>
                </a:tc>
                <a:tc>
                  <a:txBody>
                    <a:bodyPr/>
                    <a:lstStyle/>
                    <a:p>
                      <a:pPr algn="ctr"/>
                      <a:r>
                        <a:rPr lang="pt-BR" sz="1100" b="1" dirty="0">
                          <a:latin typeface="Arial" panose="020B0604020202020204" pitchFamily="34" charset="0"/>
                          <a:cs typeface="Arial" panose="020B0604020202020204" pitchFamily="34" charset="0"/>
                        </a:rPr>
                        <a:t>3.787.031</a:t>
                      </a:r>
                    </a:p>
                  </a:txBody>
                  <a:tcPr/>
                </a:tc>
                <a:tc>
                  <a:txBody>
                    <a:bodyPr/>
                    <a:lstStyle/>
                    <a:p>
                      <a:pPr algn="ctr"/>
                      <a:r>
                        <a:rPr lang="pt-BR" sz="1100" b="1" dirty="0">
                          <a:latin typeface="Arial" panose="020B0604020202020204" pitchFamily="34" charset="0"/>
                          <a:cs typeface="Arial" panose="020B0604020202020204" pitchFamily="34" charset="0"/>
                        </a:rPr>
                        <a:t>2.431.038</a:t>
                      </a:r>
                    </a:p>
                  </a:txBody>
                  <a:tcPr/>
                </a:tc>
                <a:tc>
                  <a:txBody>
                    <a:bodyPr/>
                    <a:lstStyle/>
                    <a:p>
                      <a:pPr algn="ctr"/>
                      <a:r>
                        <a:rPr lang="pt-BR" sz="1100" b="1" dirty="0">
                          <a:latin typeface="Arial" panose="020B0604020202020204" pitchFamily="34" charset="0"/>
                          <a:cs typeface="Arial" panose="020B0604020202020204" pitchFamily="34" charset="0"/>
                        </a:rPr>
                        <a:t>1.691.784</a:t>
                      </a:r>
                    </a:p>
                  </a:txBody>
                  <a:tcP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Disponibilidade de bancos</a:t>
                      </a:r>
                    </a:p>
                  </a:txBody>
                  <a:tcPr/>
                </a:tc>
                <a:tc>
                  <a:txBody>
                    <a:bodyPr/>
                    <a:lstStyle/>
                    <a:p>
                      <a:pPr algn="ctr"/>
                      <a:r>
                        <a:rPr lang="pt-BR" sz="1100" dirty="0">
                          <a:latin typeface="Arial" panose="020B0604020202020204" pitchFamily="34" charset="0"/>
                          <a:cs typeface="Arial" panose="020B0604020202020204" pitchFamily="34" charset="0"/>
                        </a:rPr>
                        <a:t>2.472.301</a:t>
                      </a:r>
                    </a:p>
                  </a:txBody>
                  <a:tcPr/>
                </a:tc>
                <a:tc>
                  <a:txBody>
                    <a:bodyPr/>
                    <a:lstStyle/>
                    <a:p>
                      <a:pPr algn="ctr"/>
                      <a:r>
                        <a:rPr lang="pt-BR" sz="1100" dirty="0">
                          <a:latin typeface="Arial" panose="020B0604020202020204" pitchFamily="34" charset="0"/>
                          <a:cs typeface="Arial" panose="020B0604020202020204" pitchFamily="34" charset="0"/>
                        </a:rPr>
                        <a:t>1.189.699</a:t>
                      </a:r>
                    </a:p>
                  </a:txBody>
                  <a:tcPr/>
                </a:tc>
                <a:tc>
                  <a:txBody>
                    <a:bodyPr/>
                    <a:lstStyle/>
                    <a:p>
                      <a:pPr algn="ctr"/>
                      <a:r>
                        <a:rPr lang="pt-BR" sz="1100" dirty="0">
                          <a:latin typeface="Arial" panose="020B0604020202020204" pitchFamily="34" charset="0"/>
                          <a:cs typeface="Arial" panose="020B0604020202020204" pitchFamily="34" charset="0"/>
                        </a:rPr>
                        <a:t>688.277</a:t>
                      </a:r>
                    </a:p>
                  </a:txBody>
                  <a:tcP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Anuidades a receber</a:t>
                      </a:r>
                    </a:p>
                  </a:txBody>
                  <a:tcPr/>
                </a:tc>
                <a:tc>
                  <a:txBody>
                    <a:bodyPr/>
                    <a:lstStyle/>
                    <a:p>
                      <a:pPr algn="ctr"/>
                      <a:r>
                        <a:rPr lang="pt-BR" sz="1100" dirty="0">
                          <a:latin typeface="Arial" panose="020B0604020202020204" pitchFamily="34" charset="0"/>
                          <a:cs typeface="Arial" panose="020B0604020202020204" pitchFamily="34" charset="0"/>
                        </a:rPr>
                        <a:t>3.585.562</a:t>
                      </a:r>
                    </a:p>
                  </a:txBody>
                  <a:tcPr/>
                </a:tc>
                <a:tc>
                  <a:txBody>
                    <a:bodyPr/>
                    <a:lstStyle/>
                    <a:p>
                      <a:pPr algn="ctr"/>
                      <a:r>
                        <a:rPr lang="pt-BR" sz="1100" dirty="0">
                          <a:latin typeface="Arial" panose="020B0604020202020204" pitchFamily="34" charset="0"/>
                          <a:cs typeface="Arial" panose="020B0604020202020204" pitchFamily="34" charset="0"/>
                        </a:rPr>
                        <a:t>2.806.009</a:t>
                      </a:r>
                    </a:p>
                  </a:txBody>
                  <a:tcPr/>
                </a:tc>
                <a:tc>
                  <a:txBody>
                    <a:bodyPr/>
                    <a:lstStyle/>
                    <a:p>
                      <a:pPr algn="ctr"/>
                      <a:r>
                        <a:rPr lang="pt-BR" sz="1100" dirty="0">
                          <a:latin typeface="Arial" panose="020B0604020202020204" pitchFamily="34" charset="0"/>
                          <a:cs typeface="Arial" panose="020B0604020202020204" pitchFamily="34" charset="0"/>
                        </a:rPr>
                        <a:t>2.248.831</a:t>
                      </a:r>
                    </a:p>
                  </a:txBody>
                  <a:tcPr/>
                </a:tc>
                <a:extLst>
                  <a:ext uri="{0D108BD9-81ED-4DB2-BD59-A6C34878D82A}">
                    <a16:rowId xmlns="" xmlns:a16="http://schemas.microsoft.com/office/drawing/2014/main" val="10003"/>
                  </a:ext>
                </a:extLst>
              </a:tr>
              <a:tr h="288000">
                <a:tc>
                  <a:txBody>
                    <a:bodyPr/>
                    <a:lstStyle/>
                    <a:p>
                      <a:r>
                        <a:rPr lang="pt-BR" sz="1100" dirty="0">
                          <a:latin typeface="Arial" panose="020B0604020202020204" pitchFamily="34" charset="0"/>
                          <a:cs typeface="Arial" panose="020B0604020202020204" pitchFamily="34" charset="0"/>
                        </a:rPr>
                        <a:t>(-) Provisões para perdas</a:t>
                      </a:r>
                    </a:p>
                  </a:txBody>
                  <a:tcPr/>
                </a:tc>
                <a:tc>
                  <a:txBody>
                    <a:bodyPr/>
                    <a:lstStyle/>
                    <a:p>
                      <a:pPr algn="ctr"/>
                      <a:r>
                        <a:rPr lang="pt-BR" sz="1100" dirty="0">
                          <a:latin typeface="Arial" panose="020B0604020202020204" pitchFamily="34" charset="0"/>
                          <a:cs typeface="Arial" panose="020B0604020202020204" pitchFamily="34" charset="0"/>
                        </a:rPr>
                        <a:t>(2.285.229)</a:t>
                      </a:r>
                    </a:p>
                  </a:txBody>
                  <a:tcPr/>
                </a:tc>
                <a:tc>
                  <a:txBody>
                    <a:bodyPr/>
                    <a:lstStyle/>
                    <a:p>
                      <a:pPr algn="ctr"/>
                      <a:r>
                        <a:rPr lang="pt-BR" sz="1100" dirty="0">
                          <a:latin typeface="Arial" panose="020B0604020202020204" pitchFamily="34" charset="0"/>
                          <a:cs typeface="Arial" panose="020B0604020202020204" pitchFamily="34" charset="0"/>
                        </a:rPr>
                        <a:t>(1.670.337)</a:t>
                      </a:r>
                    </a:p>
                  </a:txBody>
                  <a:tcPr/>
                </a:tc>
                <a:tc>
                  <a:txBody>
                    <a:bodyPr/>
                    <a:lstStyle/>
                    <a:p>
                      <a:pPr algn="ctr"/>
                      <a:r>
                        <a:rPr lang="pt-BR" sz="1100" dirty="0">
                          <a:latin typeface="Arial" panose="020B0604020202020204" pitchFamily="34" charset="0"/>
                          <a:cs typeface="Arial" panose="020B0604020202020204" pitchFamily="34" charset="0"/>
                        </a:rPr>
                        <a:t>(1.352.389)</a:t>
                      </a:r>
                    </a:p>
                  </a:txBody>
                  <a:tcPr/>
                </a:tc>
                <a:extLst>
                  <a:ext uri="{0D108BD9-81ED-4DB2-BD59-A6C34878D82A}">
                    <a16:rowId xmlns="" xmlns:a16="http://schemas.microsoft.com/office/drawing/2014/main" val="10004"/>
                  </a:ext>
                </a:extLst>
              </a:tr>
              <a:tr h="288000">
                <a:tc>
                  <a:txBody>
                    <a:bodyPr/>
                    <a:lstStyle/>
                    <a:p>
                      <a:r>
                        <a:rPr lang="pt-BR" sz="1100" dirty="0">
                          <a:latin typeface="Arial" panose="020B0604020202020204" pitchFamily="34" charset="0"/>
                          <a:cs typeface="Arial" panose="020B0604020202020204" pitchFamily="34" charset="0"/>
                        </a:rPr>
                        <a:t>Outros créditos</a:t>
                      </a:r>
                    </a:p>
                  </a:txBody>
                  <a:tcPr/>
                </a:tc>
                <a:tc>
                  <a:txBody>
                    <a:bodyPr/>
                    <a:lstStyle/>
                    <a:p>
                      <a:pPr algn="ctr"/>
                      <a:r>
                        <a:rPr lang="pt-BR" sz="1100" dirty="0">
                          <a:latin typeface="Arial" panose="020B0604020202020204" pitchFamily="34" charset="0"/>
                          <a:cs typeface="Arial" panose="020B0604020202020204" pitchFamily="34" charset="0"/>
                        </a:rPr>
                        <a:t>14.396</a:t>
                      </a:r>
                    </a:p>
                  </a:txBody>
                  <a:tcPr/>
                </a:tc>
                <a:tc>
                  <a:txBody>
                    <a:bodyPr/>
                    <a:lstStyle/>
                    <a:p>
                      <a:pPr algn="ctr"/>
                      <a:r>
                        <a:rPr lang="pt-BR" sz="1100" dirty="0">
                          <a:latin typeface="Arial" panose="020B0604020202020204" pitchFamily="34" charset="0"/>
                          <a:cs typeface="Arial" panose="020B0604020202020204" pitchFamily="34" charset="0"/>
                        </a:rPr>
                        <a:t>105.667</a:t>
                      </a:r>
                    </a:p>
                  </a:txBody>
                  <a:tcPr/>
                </a:tc>
                <a:tc>
                  <a:txBody>
                    <a:bodyPr/>
                    <a:lstStyle/>
                    <a:p>
                      <a:pPr algn="ctr"/>
                      <a:r>
                        <a:rPr lang="pt-BR" sz="1100" dirty="0">
                          <a:latin typeface="Arial" panose="020B0604020202020204" pitchFamily="34" charset="0"/>
                          <a:cs typeface="Arial" panose="020B0604020202020204" pitchFamily="34" charset="0"/>
                        </a:rPr>
                        <a:t>107.060</a:t>
                      </a:r>
                    </a:p>
                  </a:txBody>
                  <a:tcPr/>
                </a:tc>
                <a:extLst>
                  <a:ext uri="{0D108BD9-81ED-4DB2-BD59-A6C34878D82A}">
                    <a16:rowId xmlns="" xmlns:a16="http://schemas.microsoft.com/office/drawing/2014/main" val="10005"/>
                  </a:ext>
                </a:extLst>
              </a:tr>
              <a:tr h="288000">
                <a:tc>
                  <a:txBody>
                    <a:bodyPr/>
                    <a:lstStyle/>
                    <a:p>
                      <a:r>
                        <a:rPr lang="pt-BR" sz="1100" b="1" dirty="0">
                          <a:latin typeface="Arial" panose="020B0604020202020204" pitchFamily="34" charset="0"/>
                          <a:cs typeface="Arial" panose="020B0604020202020204" pitchFamily="34" charset="0"/>
                        </a:rPr>
                        <a:t>Ativo Não Circulante</a:t>
                      </a:r>
                    </a:p>
                  </a:txBody>
                  <a:tcPr/>
                </a:tc>
                <a:tc>
                  <a:txBody>
                    <a:bodyPr/>
                    <a:lstStyle/>
                    <a:p>
                      <a:pPr algn="ctr"/>
                      <a:r>
                        <a:rPr lang="pt-BR" sz="1100" b="1" dirty="0">
                          <a:latin typeface="Arial" panose="020B0604020202020204" pitchFamily="34" charset="0"/>
                          <a:cs typeface="Arial" panose="020B0604020202020204" pitchFamily="34" charset="0"/>
                        </a:rPr>
                        <a:t>2.329.826</a:t>
                      </a:r>
                    </a:p>
                  </a:txBody>
                  <a:tcPr/>
                </a:tc>
                <a:tc>
                  <a:txBody>
                    <a:bodyPr/>
                    <a:lstStyle/>
                    <a:p>
                      <a:pPr algn="ctr"/>
                      <a:r>
                        <a:rPr lang="pt-BR" sz="1100" b="1" dirty="0">
                          <a:latin typeface="Arial" panose="020B0604020202020204" pitchFamily="34" charset="0"/>
                          <a:cs typeface="Arial" panose="020B0604020202020204" pitchFamily="34" charset="0"/>
                        </a:rPr>
                        <a:t>2.406.880</a:t>
                      </a:r>
                    </a:p>
                  </a:txBody>
                  <a:tcPr/>
                </a:tc>
                <a:tc>
                  <a:txBody>
                    <a:bodyPr/>
                    <a:lstStyle/>
                    <a:p>
                      <a:pPr algn="ctr"/>
                      <a:r>
                        <a:rPr lang="pt-BR" sz="1100" b="1" dirty="0">
                          <a:latin typeface="Arial" panose="020B0604020202020204" pitchFamily="34" charset="0"/>
                          <a:cs typeface="Arial" panose="020B0604020202020204" pitchFamily="34" charset="0"/>
                        </a:rPr>
                        <a:t>2.399.074</a:t>
                      </a:r>
                    </a:p>
                  </a:txBody>
                  <a:tcPr/>
                </a:tc>
                <a:extLst>
                  <a:ext uri="{0D108BD9-81ED-4DB2-BD59-A6C34878D82A}">
                    <a16:rowId xmlns="" xmlns:a16="http://schemas.microsoft.com/office/drawing/2014/main" val="10006"/>
                  </a:ext>
                </a:extLst>
              </a:tr>
              <a:tr h="288000">
                <a:tc>
                  <a:txBody>
                    <a:bodyPr/>
                    <a:lstStyle/>
                    <a:p>
                      <a:r>
                        <a:rPr lang="pt-BR" sz="1100" dirty="0">
                          <a:latin typeface="Arial" panose="020B0604020202020204" pitchFamily="34" charset="0"/>
                          <a:cs typeface="Arial" panose="020B0604020202020204" pitchFamily="34" charset="0"/>
                        </a:rPr>
                        <a:t>Créditos a longo prazo</a:t>
                      </a:r>
                    </a:p>
                  </a:txBody>
                  <a:tcPr/>
                </a:tc>
                <a:tc>
                  <a:txBody>
                    <a:bodyPr/>
                    <a:lstStyle/>
                    <a:p>
                      <a:pPr algn="ctr"/>
                      <a:r>
                        <a:rPr lang="pt-BR" sz="1100" dirty="0">
                          <a:latin typeface="Arial" panose="020B0604020202020204" pitchFamily="34" charset="0"/>
                          <a:cs typeface="Arial" panose="020B0604020202020204" pitchFamily="34" charset="0"/>
                        </a:rPr>
                        <a:t>698</a:t>
                      </a:r>
                    </a:p>
                  </a:txBody>
                  <a:tcPr/>
                </a:tc>
                <a:tc>
                  <a:txBody>
                    <a:bodyPr/>
                    <a:lstStyle/>
                    <a:p>
                      <a:pPr algn="ctr"/>
                      <a:r>
                        <a:rPr lang="pt-BR" sz="1100" dirty="0">
                          <a:latin typeface="Arial" panose="020B0604020202020204" pitchFamily="34" charset="0"/>
                          <a:cs typeface="Arial" panose="020B0604020202020204" pitchFamily="34" charset="0"/>
                        </a:rPr>
                        <a:t>804</a:t>
                      </a:r>
                    </a:p>
                  </a:txBody>
                  <a:tcPr/>
                </a:tc>
                <a:tc>
                  <a:txBody>
                    <a:bodyPr/>
                    <a:lstStyle/>
                    <a:p>
                      <a:pPr algn="ctr"/>
                      <a:r>
                        <a:rPr lang="pt-BR" sz="1100" dirty="0">
                          <a:latin typeface="Arial" panose="020B0604020202020204" pitchFamily="34" charset="0"/>
                          <a:cs typeface="Arial" panose="020B0604020202020204" pitchFamily="34" charset="0"/>
                        </a:rPr>
                        <a:t>954</a:t>
                      </a:r>
                    </a:p>
                  </a:txBody>
                  <a:tcPr/>
                </a:tc>
                <a:extLst>
                  <a:ext uri="{0D108BD9-81ED-4DB2-BD59-A6C34878D82A}">
                    <a16:rowId xmlns="" xmlns:a16="http://schemas.microsoft.com/office/drawing/2014/main" val="10007"/>
                  </a:ext>
                </a:extLst>
              </a:tr>
              <a:tr h="288000">
                <a:tc>
                  <a:txBody>
                    <a:bodyPr/>
                    <a:lstStyle/>
                    <a:p>
                      <a:r>
                        <a:rPr lang="pt-BR" sz="1100" dirty="0">
                          <a:latin typeface="Arial" panose="020B0604020202020204" pitchFamily="34" charset="0"/>
                          <a:cs typeface="Arial" panose="020B0604020202020204" pitchFamily="34" charset="0"/>
                        </a:rPr>
                        <a:t>Bens patrimoniais</a:t>
                      </a:r>
                    </a:p>
                  </a:txBody>
                  <a:tcPr/>
                </a:tc>
                <a:tc>
                  <a:txBody>
                    <a:bodyPr/>
                    <a:lstStyle/>
                    <a:p>
                      <a:pPr algn="ctr"/>
                      <a:r>
                        <a:rPr lang="pt-BR" sz="1100" dirty="0">
                          <a:latin typeface="Arial" panose="020B0604020202020204" pitchFamily="34" charset="0"/>
                          <a:cs typeface="Arial" panose="020B0604020202020204" pitchFamily="34" charset="0"/>
                        </a:rPr>
                        <a:t>2.316.255</a:t>
                      </a:r>
                    </a:p>
                  </a:txBody>
                  <a:tcPr/>
                </a:tc>
                <a:tc>
                  <a:txBody>
                    <a:bodyPr/>
                    <a:lstStyle/>
                    <a:p>
                      <a:pPr algn="ctr"/>
                      <a:r>
                        <a:rPr lang="pt-BR" sz="1100" dirty="0">
                          <a:latin typeface="Arial" panose="020B0604020202020204" pitchFamily="34" charset="0"/>
                          <a:cs typeface="Arial" panose="020B0604020202020204" pitchFamily="34" charset="0"/>
                        </a:rPr>
                        <a:t>2.391.740</a:t>
                      </a:r>
                    </a:p>
                  </a:txBody>
                  <a:tcPr/>
                </a:tc>
                <a:tc>
                  <a:txBody>
                    <a:bodyPr/>
                    <a:lstStyle/>
                    <a:p>
                      <a:pPr algn="ctr"/>
                      <a:r>
                        <a:rPr lang="pt-BR" sz="1100" dirty="0">
                          <a:latin typeface="Arial" panose="020B0604020202020204" pitchFamily="34" charset="0"/>
                          <a:cs typeface="Arial" panose="020B0604020202020204" pitchFamily="34" charset="0"/>
                        </a:rPr>
                        <a:t>2.388.306</a:t>
                      </a:r>
                    </a:p>
                  </a:txBody>
                  <a:tcPr/>
                </a:tc>
                <a:extLst>
                  <a:ext uri="{0D108BD9-81ED-4DB2-BD59-A6C34878D82A}">
                    <a16:rowId xmlns="" xmlns:a16="http://schemas.microsoft.com/office/drawing/2014/main" val="10008"/>
                  </a:ext>
                </a:extLst>
              </a:tr>
              <a:tr h="288000">
                <a:tc>
                  <a:txBody>
                    <a:bodyPr/>
                    <a:lstStyle/>
                    <a:p>
                      <a:r>
                        <a:rPr lang="pt-BR" sz="1100" dirty="0">
                          <a:latin typeface="Arial" panose="020B0604020202020204" pitchFamily="34" charset="0"/>
                          <a:cs typeface="Arial" panose="020B0604020202020204" pitchFamily="34" charset="0"/>
                        </a:rPr>
                        <a:t>Intangível</a:t>
                      </a:r>
                    </a:p>
                  </a:txBody>
                  <a:tcPr/>
                </a:tc>
                <a:tc>
                  <a:txBody>
                    <a:bodyPr/>
                    <a:lstStyle/>
                    <a:p>
                      <a:pPr algn="ctr"/>
                      <a:r>
                        <a:rPr lang="pt-BR" sz="1100" dirty="0">
                          <a:latin typeface="Arial" panose="020B0604020202020204" pitchFamily="34" charset="0"/>
                          <a:cs typeface="Arial" panose="020B0604020202020204" pitchFamily="34" charset="0"/>
                        </a:rPr>
                        <a:t>12.872</a:t>
                      </a:r>
                    </a:p>
                  </a:txBody>
                  <a:tcPr/>
                </a:tc>
                <a:tc>
                  <a:txBody>
                    <a:bodyPr/>
                    <a:lstStyle/>
                    <a:p>
                      <a:pPr algn="ctr"/>
                      <a:r>
                        <a:rPr lang="pt-BR" sz="1100" dirty="0">
                          <a:latin typeface="Arial" panose="020B0604020202020204" pitchFamily="34" charset="0"/>
                          <a:cs typeface="Arial" panose="020B0604020202020204" pitchFamily="34" charset="0"/>
                        </a:rPr>
                        <a:t>14.335</a:t>
                      </a:r>
                    </a:p>
                  </a:txBody>
                  <a:tcPr/>
                </a:tc>
                <a:tc>
                  <a:txBody>
                    <a:bodyPr/>
                    <a:lstStyle/>
                    <a:p>
                      <a:pPr algn="ctr"/>
                      <a:r>
                        <a:rPr lang="pt-BR" sz="1100" dirty="0">
                          <a:latin typeface="Arial" panose="020B0604020202020204" pitchFamily="34" charset="0"/>
                          <a:cs typeface="Arial" panose="020B0604020202020204" pitchFamily="34" charset="0"/>
                        </a:rPr>
                        <a:t>9.814</a:t>
                      </a:r>
                    </a:p>
                  </a:txBody>
                  <a:tcPr/>
                </a:tc>
                <a:extLst>
                  <a:ext uri="{0D108BD9-81ED-4DB2-BD59-A6C34878D82A}">
                    <a16:rowId xmlns="" xmlns:a16="http://schemas.microsoft.com/office/drawing/2014/main" val="10009"/>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tc>
                <a:tc>
                  <a:txBody>
                    <a:bodyPr/>
                    <a:lstStyle/>
                    <a:p>
                      <a:pPr algn="ctr"/>
                      <a:r>
                        <a:rPr lang="pt-BR" sz="1100" b="1" dirty="0">
                          <a:latin typeface="Arial" panose="020B0604020202020204" pitchFamily="34" charset="0"/>
                          <a:cs typeface="Arial" panose="020B0604020202020204" pitchFamily="34" charset="0"/>
                        </a:rPr>
                        <a:t>6.116.857</a:t>
                      </a:r>
                    </a:p>
                  </a:txBody>
                  <a:tcPr/>
                </a:tc>
                <a:tc>
                  <a:txBody>
                    <a:bodyPr/>
                    <a:lstStyle/>
                    <a:p>
                      <a:pPr algn="ctr"/>
                      <a:r>
                        <a:rPr lang="pt-BR" sz="1100" b="1" dirty="0">
                          <a:latin typeface="Arial" panose="020B0604020202020204" pitchFamily="34" charset="0"/>
                          <a:cs typeface="Arial" panose="020B0604020202020204" pitchFamily="34" charset="0"/>
                        </a:rPr>
                        <a:t>4.837.918</a:t>
                      </a:r>
                    </a:p>
                  </a:txBody>
                  <a:tcPr/>
                </a:tc>
                <a:tc>
                  <a:txBody>
                    <a:bodyPr/>
                    <a:lstStyle/>
                    <a:p>
                      <a:pPr algn="ctr"/>
                      <a:r>
                        <a:rPr lang="pt-BR" sz="1100" b="1" dirty="0">
                          <a:latin typeface="Arial" panose="020B0604020202020204" pitchFamily="34" charset="0"/>
                          <a:cs typeface="Arial" panose="020B0604020202020204" pitchFamily="34" charset="0"/>
                        </a:rPr>
                        <a:t>4.090.858</a:t>
                      </a:r>
                    </a:p>
                  </a:txBody>
                  <a:tcPr/>
                </a:tc>
                <a:extLst>
                  <a:ext uri="{0D108BD9-81ED-4DB2-BD59-A6C34878D82A}">
                    <a16:rowId xmlns="" xmlns:a16="http://schemas.microsoft.com/office/drawing/2014/main" val="10010"/>
                  </a:ext>
                </a:extLst>
              </a:tr>
            </a:tbl>
          </a:graphicData>
        </a:graphic>
      </p:graphicFrame>
      <p:graphicFrame>
        <p:nvGraphicFramePr>
          <p:cNvPr id="8" name="Tabela 7"/>
          <p:cNvGraphicFramePr>
            <a:graphicFrameLocks noGrp="1"/>
          </p:cNvGraphicFramePr>
          <p:nvPr/>
        </p:nvGraphicFramePr>
        <p:xfrm>
          <a:off x="5034789" y="1176015"/>
          <a:ext cx="4618494" cy="3168000"/>
        </p:xfrm>
        <a:graphic>
          <a:graphicData uri="http://schemas.openxmlformats.org/drawingml/2006/table">
            <a:tbl>
              <a:tblPr firstRow="1" bandRow="1">
                <a:tableStyleId>{46F890A9-2807-4EBB-B81D-B2AA78EC7F39}</a:tableStyleId>
              </a:tblPr>
              <a:tblGrid>
                <a:gridCol w="2093503">
                  <a:extLst>
                    <a:ext uri="{9D8B030D-6E8A-4147-A177-3AD203B41FA5}">
                      <a16:colId xmlns="" xmlns:a16="http://schemas.microsoft.com/office/drawing/2014/main" val="20000"/>
                    </a:ext>
                  </a:extLst>
                </a:gridCol>
                <a:gridCol w="831273">
                  <a:extLst>
                    <a:ext uri="{9D8B030D-6E8A-4147-A177-3AD203B41FA5}">
                      <a16:colId xmlns="" xmlns:a16="http://schemas.microsoft.com/office/drawing/2014/main" val="20001"/>
                    </a:ext>
                  </a:extLst>
                </a:gridCol>
                <a:gridCol w="841664">
                  <a:extLst>
                    <a:ext uri="{9D8B030D-6E8A-4147-A177-3AD203B41FA5}">
                      <a16:colId xmlns="" xmlns:a16="http://schemas.microsoft.com/office/drawing/2014/main" val="20002"/>
                    </a:ext>
                  </a:extLst>
                </a:gridCol>
                <a:gridCol w="852054">
                  <a:extLst>
                    <a:ext uri="{9D8B030D-6E8A-4147-A177-3AD203B41FA5}">
                      <a16:colId xmlns="" xmlns:a16="http://schemas.microsoft.com/office/drawing/2014/main" val="20003"/>
                    </a:ext>
                  </a:extLst>
                </a:gridCol>
              </a:tblGrid>
              <a:tr h="288000">
                <a:tc>
                  <a:txBody>
                    <a:bodyPr/>
                    <a:lstStyle/>
                    <a:p>
                      <a:pPr algn="ctr"/>
                      <a:r>
                        <a:rPr lang="pt-BR" sz="1050" dirty="0">
                          <a:latin typeface="Arial" panose="020B0604020202020204" pitchFamily="34" charset="0"/>
                          <a:cs typeface="Arial" panose="020B0604020202020204" pitchFamily="34" charset="0"/>
                        </a:rPr>
                        <a:t>Passivo + Patrimônio Líquido</a:t>
                      </a:r>
                    </a:p>
                  </a:txBody>
                  <a:tcP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solidFill>
                      <a:srgbClr val="17747D"/>
                    </a:solidFill>
                  </a:tcPr>
                </a:tc>
                <a:extLst>
                  <a:ext uri="{0D108BD9-81ED-4DB2-BD59-A6C34878D82A}">
                    <a16:rowId xmlns="" xmlns:a16="http://schemas.microsoft.com/office/drawing/2014/main" val="10000"/>
                  </a:ext>
                </a:extLst>
              </a:tr>
              <a:tr h="288000">
                <a:tc>
                  <a:txBody>
                    <a:bodyPr/>
                    <a:lstStyle/>
                    <a:p>
                      <a:r>
                        <a:rPr lang="pt-BR" sz="1100" b="1" dirty="0">
                          <a:latin typeface="Arial" panose="020B0604020202020204" pitchFamily="34" charset="0"/>
                          <a:cs typeface="Arial" panose="020B0604020202020204" pitchFamily="34" charset="0"/>
                        </a:rPr>
                        <a:t>Passivo Circulante</a:t>
                      </a:r>
                    </a:p>
                  </a:txBody>
                  <a:tcPr/>
                </a:tc>
                <a:tc>
                  <a:txBody>
                    <a:bodyPr/>
                    <a:lstStyle/>
                    <a:p>
                      <a:pPr algn="ctr"/>
                      <a:r>
                        <a:rPr lang="pt-BR" sz="1100" b="1" dirty="0">
                          <a:latin typeface="Arial" panose="020B0604020202020204" pitchFamily="34" charset="0"/>
                          <a:cs typeface="Arial" panose="020B0604020202020204" pitchFamily="34" charset="0"/>
                        </a:rPr>
                        <a:t>302.075</a:t>
                      </a:r>
                    </a:p>
                  </a:txBody>
                  <a:tcPr/>
                </a:tc>
                <a:tc>
                  <a:txBody>
                    <a:bodyPr/>
                    <a:lstStyle/>
                    <a:p>
                      <a:pPr algn="ctr"/>
                      <a:r>
                        <a:rPr lang="pt-BR" sz="1100" b="1" dirty="0">
                          <a:latin typeface="Arial" panose="020B0604020202020204" pitchFamily="34" charset="0"/>
                          <a:cs typeface="Arial" panose="020B0604020202020204" pitchFamily="34" charset="0"/>
                        </a:rPr>
                        <a:t>323.587</a:t>
                      </a:r>
                    </a:p>
                  </a:txBody>
                  <a:tcPr/>
                </a:tc>
                <a:tc>
                  <a:txBody>
                    <a:bodyPr/>
                    <a:lstStyle/>
                    <a:p>
                      <a:pPr algn="ctr"/>
                      <a:r>
                        <a:rPr lang="pt-BR" sz="1100" b="1" dirty="0">
                          <a:latin typeface="Arial" panose="020B0604020202020204" pitchFamily="34" charset="0"/>
                          <a:cs typeface="Arial" panose="020B0604020202020204" pitchFamily="34" charset="0"/>
                        </a:rPr>
                        <a:t>311.390</a:t>
                      </a:r>
                    </a:p>
                  </a:txBody>
                  <a:tcP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Obrigações trabalhistas</a:t>
                      </a:r>
                    </a:p>
                  </a:txBody>
                  <a:tcPr/>
                </a:tc>
                <a:tc>
                  <a:txBody>
                    <a:bodyPr/>
                    <a:lstStyle/>
                    <a:p>
                      <a:pPr algn="ctr"/>
                      <a:r>
                        <a:rPr lang="pt-BR" sz="1100" dirty="0">
                          <a:latin typeface="Arial" panose="020B0604020202020204" pitchFamily="34" charset="0"/>
                          <a:cs typeface="Arial" panose="020B0604020202020204" pitchFamily="34" charset="0"/>
                        </a:rPr>
                        <a:t>--</a:t>
                      </a:r>
                    </a:p>
                  </a:txBody>
                  <a:tcPr/>
                </a:tc>
                <a:tc>
                  <a:txBody>
                    <a:bodyPr/>
                    <a:lstStyle/>
                    <a:p>
                      <a:pPr algn="ctr"/>
                      <a:r>
                        <a:rPr lang="pt-BR" sz="1100" dirty="0">
                          <a:latin typeface="Arial" panose="020B0604020202020204" pitchFamily="34" charset="0"/>
                          <a:cs typeface="Arial" panose="020B0604020202020204" pitchFamily="34" charset="0"/>
                        </a:rPr>
                        <a:t>--</a:t>
                      </a:r>
                    </a:p>
                  </a:txBody>
                  <a:tcPr/>
                </a:tc>
                <a:tc>
                  <a:txBody>
                    <a:bodyPr/>
                    <a:lstStyle/>
                    <a:p>
                      <a:pPr algn="ctr"/>
                      <a:r>
                        <a:rPr lang="pt-BR" sz="1100" dirty="0">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Fornecedores</a:t>
                      </a:r>
                    </a:p>
                  </a:txBody>
                  <a:tcPr/>
                </a:tc>
                <a:tc>
                  <a:txBody>
                    <a:bodyPr/>
                    <a:lstStyle/>
                    <a:p>
                      <a:pPr algn="ctr"/>
                      <a:r>
                        <a:rPr lang="pt-BR" sz="1100" dirty="0">
                          <a:latin typeface="Arial" panose="020B0604020202020204" pitchFamily="34" charset="0"/>
                          <a:cs typeface="Arial" panose="020B0604020202020204" pitchFamily="34" charset="0"/>
                        </a:rPr>
                        <a:t>74.118</a:t>
                      </a:r>
                    </a:p>
                  </a:txBody>
                  <a:tcPr/>
                </a:tc>
                <a:tc>
                  <a:txBody>
                    <a:bodyPr/>
                    <a:lstStyle/>
                    <a:p>
                      <a:pPr algn="ctr"/>
                      <a:r>
                        <a:rPr lang="pt-BR" sz="1100" dirty="0">
                          <a:latin typeface="Arial" panose="020B0604020202020204" pitchFamily="34" charset="0"/>
                          <a:cs typeface="Arial" panose="020B0604020202020204" pitchFamily="34" charset="0"/>
                        </a:rPr>
                        <a:t>52.552</a:t>
                      </a:r>
                    </a:p>
                  </a:txBody>
                  <a:tcPr/>
                </a:tc>
                <a:tc>
                  <a:txBody>
                    <a:bodyPr/>
                    <a:lstStyle/>
                    <a:p>
                      <a:pPr algn="ctr"/>
                      <a:r>
                        <a:rPr lang="pt-BR" sz="1100" dirty="0">
                          <a:latin typeface="Arial" panose="020B0604020202020204" pitchFamily="34" charset="0"/>
                          <a:cs typeface="Arial" panose="020B0604020202020204" pitchFamily="34" charset="0"/>
                        </a:rPr>
                        <a:t>69.744</a:t>
                      </a:r>
                    </a:p>
                  </a:txBody>
                  <a:tcPr/>
                </a:tc>
                <a:extLst>
                  <a:ext uri="{0D108BD9-81ED-4DB2-BD59-A6C34878D82A}">
                    <a16:rowId xmlns="" xmlns:a16="http://schemas.microsoft.com/office/drawing/2014/main" val="10003"/>
                  </a:ext>
                </a:extLst>
              </a:tr>
              <a:tr h="288000">
                <a:tc>
                  <a:txBody>
                    <a:bodyPr/>
                    <a:lstStyle/>
                    <a:p>
                      <a:r>
                        <a:rPr lang="pt-BR" sz="1100" dirty="0">
                          <a:latin typeface="Arial" panose="020B0604020202020204" pitchFamily="34" charset="0"/>
                          <a:cs typeface="Arial" panose="020B0604020202020204" pitchFamily="34" charset="0"/>
                        </a:rPr>
                        <a:t>Provisões de férias/13º Sal.</a:t>
                      </a:r>
                    </a:p>
                  </a:txBody>
                  <a:tcPr/>
                </a:tc>
                <a:tc>
                  <a:txBody>
                    <a:bodyPr/>
                    <a:lstStyle/>
                    <a:p>
                      <a:pPr algn="ctr"/>
                      <a:r>
                        <a:rPr lang="pt-BR" sz="1100" dirty="0">
                          <a:latin typeface="Arial" panose="020B0604020202020204" pitchFamily="34" charset="0"/>
                          <a:cs typeface="Arial" panose="020B0604020202020204" pitchFamily="34" charset="0"/>
                        </a:rPr>
                        <a:t>189.706</a:t>
                      </a:r>
                    </a:p>
                  </a:txBody>
                  <a:tcPr/>
                </a:tc>
                <a:tc>
                  <a:txBody>
                    <a:bodyPr/>
                    <a:lstStyle/>
                    <a:p>
                      <a:pPr algn="ctr"/>
                      <a:r>
                        <a:rPr lang="pt-BR" sz="1100" dirty="0">
                          <a:latin typeface="Arial" panose="020B0604020202020204" pitchFamily="34" charset="0"/>
                          <a:cs typeface="Arial" panose="020B0604020202020204" pitchFamily="34" charset="0"/>
                        </a:rPr>
                        <a:t>228.265</a:t>
                      </a:r>
                    </a:p>
                  </a:txBody>
                  <a:tcPr/>
                </a:tc>
                <a:tc>
                  <a:txBody>
                    <a:bodyPr/>
                    <a:lstStyle/>
                    <a:p>
                      <a:pPr algn="ctr"/>
                      <a:r>
                        <a:rPr lang="pt-BR" sz="1100" dirty="0">
                          <a:latin typeface="Arial" panose="020B0604020202020204" pitchFamily="34" charset="0"/>
                          <a:cs typeface="Arial" panose="020B0604020202020204" pitchFamily="34" charset="0"/>
                        </a:rPr>
                        <a:t>210.965</a:t>
                      </a:r>
                    </a:p>
                  </a:txBody>
                  <a:tcPr/>
                </a:tc>
                <a:extLst>
                  <a:ext uri="{0D108BD9-81ED-4DB2-BD59-A6C34878D82A}">
                    <a16:rowId xmlns="" xmlns:a16="http://schemas.microsoft.com/office/drawing/2014/main" val="10004"/>
                  </a:ext>
                </a:extLst>
              </a:tr>
              <a:tr h="288000">
                <a:tc>
                  <a:txBody>
                    <a:bodyPr/>
                    <a:lstStyle/>
                    <a:p>
                      <a:r>
                        <a:rPr lang="pt-BR" sz="1100" dirty="0">
                          <a:latin typeface="Arial" panose="020B0604020202020204" pitchFamily="34" charset="0"/>
                          <a:cs typeface="Arial" panose="020B0604020202020204" pitchFamily="34" charset="0"/>
                        </a:rPr>
                        <a:t>Outras obrigações</a:t>
                      </a:r>
                    </a:p>
                  </a:txBody>
                  <a:tcPr/>
                </a:tc>
                <a:tc>
                  <a:txBody>
                    <a:bodyPr/>
                    <a:lstStyle/>
                    <a:p>
                      <a:pPr algn="ctr"/>
                      <a:r>
                        <a:rPr lang="pt-BR" sz="1100" dirty="0">
                          <a:latin typeface="Arial" panose="020B0604020202020204" pitchFamily="34" charset="0"/>
                          <a:cs typeface="Arial" panose="020B0604020202020204" pitchFamily="34" charset="0"/>
                        </a:rPr>
                        <a:t>38.251</a:t>
                      </a:r>
                    </a:p>
                  </a:txBody>
                  <a:tcPr/>
                </a:tc>
                <a:tc>
                  <a:txBody>
                    <a:bodyPr/>
                    <a:lstStyle/>
                    <a:p>
                      <a:pPr algn="ctr"/>
                      <a:r>
                        <a:rPr lang="pt-BR" sz="1100" dirty="0">
                          <a:latin typeface="Arial" panose="020B0604020202020204" pitchFamily="34" charset="0"/>
                          <a:cs typeface="Arial" panose="020B0604020202020204" pitchFamily="34" charset="0"/>
                        </a:rPr>
                        <a:t>42.770</a:t>
                      </a:r>
                    </a:p>
                  </a:txBody>
                  <a:tcPr/>
                </a:tc>
                <a:tc>
                  <a:txBody>
                    <a:bodyPr/>
                    <a:lstStyle/>
                    <a:p>
                      <a:pPr algn="ctr"/>
                      <a:r>
                        <a:rPr lang="pt-BR" sz="1100" dirty="0">
                          <a:latin typeface="Arial" panose="020B0604020202020204" pitchFamily="34" charset="0"/>
                          <a:cs typeface="Arial" panose="020B0604020202020204" pitchFamily="34" charset="0"/>
                        </a:rPr>
                        <a:t>30.680</a:t>
                      </a:r>
                    </a:p>
                  </a:txBody>
                  <a:tcPr/>
                </a:tc>
                <a:extLst>
                  <a:ext uri="{0D108BD9-81ED-4DB2-BD59-A6C34878D82A}">
                    <a16:rowId xmlns="" xmlns:a16="http://schemas.microsoft.com/office/drawing/2014/main" val="10005"/>
                  </a:ext>
                </a:extLst>
              </a:tr>
              <a:tr h="288000">
                <a:tc>
                  <a:txBody>
                    <a:bodyPr/>
                    <a:lstStyle/>
                    <a:p>
                      <a:r>
                        <a:rPr lang="pt-BR" sz="1100" b="1" dirty="0">
                          <a:latin typeface="Arial" panose="020B0604020202020204" pitchFamily="34" charset="0"/>
                          <a:cs typeface="Arial" panose="020B0604020202020204" pitchFamily="34" charset="0"/>
                        </a:rPr>
                        <a:t>Passivo Não Circulante</a:t>
                      </a:r>
                    </a:p>
                  </a:txBody>
                  <a:tcPr/>
                </a:tc>
                <a:tc>
                  <a:txBody>
                    <a:bodyPr/>
                    <a:lstStyle/>
                    <a:p>
                      <a:pPr algn="ctr"/>
                      <a:r>
                        <a:rPr lang="pt-BR" sz="1100" b="1" dirty="0">
                          <a:latin typeface="Arial" panose="020B0604020202020204" pitchFamily="34" charset="0"/>
                          <a:cs typeface="Arial" panose="020B0604020202020204" pitchFamily="34" charset="0"/>
                        </a:rPr>
                        <a:t>10.392</a:t>
                      </a:r>
                    </a:p>
                  </a:txBody>
                  <a:tcPr/>
                </a:tc>
                <a:tc>
                  <a:txBody>
                    <a:bodyPr/>
                    <a:lstStyle/>
                    <a:p>
                      <a:pPr algn="ctr"/>
                      <a:r>
                        <a:rPr lang="pt-BR" sz="1100" b="1" dirty="0">
                          <a:latin typeface="Arial" panose="020B0604020202020204" pitchFamily="34" charset="0"/>
                          <a:cs typeface="Arial" panose="020B0604020202020204" pitchFamily="34" charset="0"/>
                        </a:rPr>
                        <a:t>0,00</a:t>
                      </a:r>
                    </a:p>
                  </a:txBody>
                  <a:tcPr/>
                </a:tc>
                <a:tc>
                  <a:txBody>
                    <a:bodyPr/>
                    <a:lstStyle/>
                    <a:p>
                      <a:pPr algn="ctr"/>
                      <a:r>
                        <a:rPr lang="pt-BR" sz="1100" b="1" dirty="0">
                          <a:latin typeface="Arial" panose="020B0604020202020204" pitchFamily="34" charset="0"/>
                          <a:cs typeface="Arial" panose="020B0604020202020204" pitchFamily="34" charset="0"/>
                        </a:rPr>
                        <a:t>0,00</a:t>
                      </a:r>
                    </a:p>
                  </a:txBody>
                  <a:tcPr/>
                </a:tc>
                <a:extLst>
                  <a:ext uri="{0D108BD9-81ED-4DB2-BD59-A6C34878D82A}">
                    <a16:rowId xmlns="" xmlns:a16="http://schemas.microsoft.com/office/drawing/2014/main" val="10006"/>
                  </a:ext>
                </a:extLst>
              </a:tr>
              <a:tr h="288000">
                <a:tc>
                  <a:txBody>
                    <a:bodyPr/>
                    <a:lstStyle/>
                    <a:p>
                      <a:r>
                        <a:rPr lang="pt-BR" sz="1100" dirty="0">
                          <a:latin typeface="Arial" panose="020B0604020202020204" pitchFamily="34" charset="0"/>
                          <a:cs typeface="Arial" panose="020B0604020202020204" pitchFamily="34" charset="0"/>
                        </a:rPr>
                        <a:t>Provisões a longo prazo</a:t>
                      </a:r>
                    </a:p>
                  </a:txBody>
                  <a:tcPr/>
                </a:tc>
                <a:tc>
                  <a:txBody>
                    <a:bodyPr/>
                    <a:lstStyle/>
                    <a:p>
                      <a:pPr algn="ctr"/>
                      <a:r>
                        <a:rPr lang="pt-BR" sz="1100" dirty="0">
                          <a:latin typeface="Arial" panose="020B0604020202020204" pitchFamily="34" charset="0"/>
                          <a:cs typeface="Arial" panose="020B0604020202020204" pitchFamily="34" charset="0"/>
                        </a:rPr>
                        <a:t>10.392</a:t>
                      </a:r>
                      <a:endParaRPr lang="pt-BR" sz="1100" b="0" dirty="0">
                        <a:latin typeface="Arial" panose="020B0604020202020204" pitchFamily="34" charset="0"/>
                        <a:cs typeface="Arial" panose="020B0604020202020204" pitchFamily="34" charset="0"/>
                      </a:endParaRPr>
                    </a:p>
                  </a:txBody>
                  <a:tcPr/>
                </a:tc>
                <a:tc>
                  <a:txBody>
                    <a:bodyPr/>
                    <a:lstStyle/>
                    <a:p>
                      <a:pPr algn="ctr"/>
                      <a:r>
                        <a:rPr lang="pt-BR" sz="1100" dirty="0">
                          <a:latin typeface="Arial" panose="020B0604020202020204" pitchFamily="34" charset="0"/>
                          <a:cs typeface="Arial" panose="020B0604020202020204" pitchFamily="34" charset="0"/>
                        </a:rPr>
                        <a:t>--</a:t>
                      </a:r>
                      <a:endParaRPr lang="pt-BR" sz="1100" b="0" dirty="0">
                        <a:latin typeface="Arial" panose="020B0604020202020204" pitchFamily="34" charset="0"/>
                        <a:cs typeface="Arial" panose="020B0604020202020204" pitchFamily="34" charset="0"/>
                      </a:endParaRPr>
                    </a:p>
                  </a:txBody>
                  <a:tcPr/>
                </a:tc>
                <a:tc>
                  <a:txBody>
                    <a:bodyPr/>
                    <a:lstStyle/>
                    <a:p>
                      <a:pPr algn="ctr"/>
                      <a:r>
                        <a:rPr lang="pt-BR" sz="1100" dirty="0">
                          <a:latin typeface="Arial" panose="020B0604020202020204" pitchFamily="34" charset="0"/>
                          <a:cs typeface="Arial" panose="020B0604020202020204" pitchFamily="34" charset="0"/>
                        </a:rPr>
                        <a:t>--</a:t>
                      </a:r>
                      <a:endParaRPr lang="pt-BR" sz="11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7"/>
                  </a:ext>
                </a:extLst>
              </a:tr>
              <a:tr h="288000">
                <a:tc>
                  <a:txBody>
                    <a:bodyPr/>
                    <a:lstStyle/>
                    <a:p>
                      <a:r>
                        <a:rPr lang="pt-BR" sz="1100" dirty="0">
                          <a:latin typeface="Arial" panose="020B0604020202020204" pitchFamily="34" charset="0"/>
                          <a:cs typeface="Arial" panose="020B0604020202020204" pitchFamily="34" charset="0"/>
                        </a:rPr>
                        <a:t>Patrimônio Líquido</a:t>
                      </a:r>
                      <a:endParaRPr lang="pt-BR" sz="1100" b="1" dirty="0">
                        <a:latin typeface="Arial" panose="020B0604020202020204" pitchFamily="34" charset="0"/>
                        <a:cs typeface="Arial" panose="020B0604020202020204" pitchFamily="34" charset="0"/>
                      </a:endParaRPr>
                    </a:p>
                  </a:txBody>
                  <a:tcPr/>
                </a:tc>
                <a:tc>
                  <a:txBody>
                    <a:bodyPr/>
                    <a:lstStyle/>
                    <a:p>
                      <a:pPr algn="ctr"/>
                      <a:r>
                        <a:rPr lang="pt-BR" sz="1100" dirty="0">
                          <a:latin typeface="Arial" panose="020B0604020202020204" pitchFamily="34" charset="0"/>
                          <a:cs typeface="Arial" panose="020B0604020202020204" pitchFamily="34" charset="0"/>
                        </a:rPr>
                        <a:t>5.804.390</a:t>
                      </a:r>
                      <a:endParaRPr lang="pt-BR" sz="1100" b="1" dirty="0">
                        <a:latin typeface="Arial" panose="020B0604020202020204" pitchFamily="34" charset="0"/>
                        <a:cs typeface="Arial" panose="020B0604020202020204" pitchFamily="34" charset="0"/>
                      </a:endParaRPr>
                    </a:p>
                  </a:txBody>
                  <a:tcPr/>
                </a:tc>
                <a:tc>
                  <a:txBody>
                    <a:bodyPr/>
                    <a:lstStyle/>
                    <a:p>
                      <a:pPr algn="ctr"/>
                      <a:r>
                        <a:rPr lang="pt-BR" sz="1100" dirty="0">
                          <a:latin typeface="Arial" panose="020B0604020202020204" pitchFamily="34" charset="0"/>
                          <a:cs typeface="Arial" panose="020B0604020202020204" pitchFamily="34" charset="0"/>
                        </a:rPr>
                        <a:t>4.514.331</a:t>
                      </a:r>
                      <a:endParaRPr lang="pt-BR" sz="1100" b="1" dirty="0">
                        <a:latin typeface="Arial" panose="020B0604020202020204" pitchFamily="34" charset="0"/>
                        <a:cs typeface="Arial" panose="020B0604020202020204" pitchFamily="34" charset="0"/>
                      </a:endParaRPr>
                    </a:p>
                  </a:txBody>
                  <a:tcPr/>
                </a:tc>
                <a:tc>
                  <a:txBody>
                    <a:bodyPr/>
                    <a:lstStyle/>
                    <a:p>
                      <a:pPr algn="ctr"/>
                      <a:r>
                        <a:rPr lang="pt-BR" sz="1100" dirty="0">
                          <a:latin typeface="Arial" panose="020B0604020202020204" pitchFamily="34" charset="0"/>
                          <a:cs typeface="Arial" panose="020B0604020202020204" pitchFamily="34" charset="0"/>
                        </a:rPr>
                        <a:t>3.779.469</a:t>
                      </a:r>
                      <a:endParaRPr lang="pt-BR" sz="1100" b="1"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8"/>
                  </a:ext>
                </a:extLst>
              </a:tr>
              <a:tr h="288000">
                <a:tc>
                  <a:txBody>
                    <a:bodyPr/>
                    <a:lstStyle/>
                    <a:p>
                      <a:r>
                        <a:rPr lang="pt-BR" sz="1100" dirty="0">
                          <a:latin typeface="Arial" panose="020B0604020202020204" pitchFamily="34" charset="0"/>
                          <a:cs typeface="Arial" panose="020B0604020202020204" pitchFamily="34" charset="0"/>
                        </a:rPr>
                        <a:t>Resultados</a:t>
                      </a:r>
                      <a:r>
                        <a:rPr lang="pt-BR" sz="1100" baseline="0" dirty="0">
                          <a:latin typeface="Arial" panose="020B0604020202020204" pitchFamily="34" charset="0"/>
                          <a:cs typeface="Arial" panose="020B0604020202020204" pitchFamily="34" charset="0"/>
                        </a:rPr>
                        <a:t> acumulados</a:t>
                      </a:r>
                      <a:endParaRPr lang="pt-BR" sz="1100" dirty="0">
                        <a:latin typeface="Arial" panose="020B0604020202020204" pitchFamily="34" charset="0"/>
                        <a:cs typeface="Arial" panose="020B0604020202020204" pitchFamily="34" charset="0"/>
                      </a:endParaRPr>
                    </a:p>
                  </a:txBody>
                  <a:tcPr/>
                </a:tc>
                <a:tc>
                  <a:txBody>
                    <a:bodyPr/>
                    <a:lstStyle/>
                    <a:p>
                      <a:pPr algn="ctr"/>
                      <a:r>
                        <a:rPr lang="pt-BR" sz="1100" dirty="0">
                          <a:latin typeface="Arial" panose="020B0604020202020204" pitchFamily="34" charset="0"/>
                          <a:cs typeface="Arial" panose="020B0604020202020204" pitchFamily="34" charset="0"/>
                        </a:rPr>
                        <a:t>5.804.390</a:t>
                      </a:r>
                      <a:endParaRPr lang="pt-BR" sz="1100" b="0" dirty="0">
                        <a:latin typeface="Arial" panose="020B0604020202020204" pitchFamily="34" charset="0"/>
                        <a:cs typeface="Arial" panose="020B0604020202020204" pitchFamily="34" charset="0"/>
                      </a:endParaRPr>
                    </a:p>
                  </a:txBody>
                  <a:tcPr/>
                </a:tc>
                <a:tc>
                  <a:txBody>
                    <a:bodyPr/>
                    <a:lstStyle/>
                    <a:p>
                      <a:pPr algn="ctr"/>
                      <a:r>
                        <a:rPr lang="pt-BR" sz="1100" b="0" dirty="0">
                          <a:latin typeface="Arial" panose="020B0604020202020204" pitchFamily="34" charset="0"/>
                          <a:cs typeface="Arial" panose="020B0604020202020204" pitchFamily="34" charset="0"/>
                        </a:rPr>
                        <a:t>4.514.331</a:t>
                      </a:r>
                    </a:p>
                  </a:txBody>
                  <a:tcPr/>
                </a:tc>
                <a:tc>
                  <a:txBody>
                    <a:bodyPr/>
                    <a:lstStyle/>
                    <a:p>
                      <a:pPr algn="ctr"/>
                      <a:r>
                        <a:rPr lang="pt-BR" sz="1100" b="0" dirty="0">
                          <a:latin typeface="Arial" panose="020B0604020202020204" pitchFamily="34" charset="0"/>
                          <a:cs typeface="Arial" panose="020B0604020202020204" pitchFamily="34" charset="0"/>
                        </a:rPr>
                        <a:t>3.779.469</a:t>
                      </a:r>
                    </a:p>
                  </a:txBody>
                  <a:tcPr/>
                </a:tc>
                <a:extLst>
                  <a:ext uri="{0D108BD9-81ED-4DB2-BD59-A6C34878D82A}">
                    <a16:rowId xmlns="" xmlns:a16="http://schemas.microsoft.com/office/drawing/2014/main" val="10009"/>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tc>
                <a:tc>
                  <a:txBody>
                    <a:bodyPr/>
                    <a:lstStyle/>
                    <a:p>
                      <a:pPr algn="ctr"/>
                      <a:r>
                        <a:rPr lang="pt-BR" sz="1100" b="1" dirty="0">
                          <a:latin typeface="Arial" panose="020B0604020202020204" pitchFamily="34" charset="0"/>
                          <a:cs typeface="Arial" panose="020B0604020202020204" pitchFamily="34" charset="0"/>
                        </a:rPr>
                        <a:t>6.116.857</a:t>
                      </a:r>
                    </a:p>
                  </a:txBody>
                  <a:tcPr/>
                </a:tc>
                <a:tc>
                  <a:txBody>
                    <a:bodyPr/>
                    <a:lstStyle/>
                    <a:p>
                      <a:pPr algn="ctr"/>
                      <a:r>
                        <a:rPr lang="pt-BR" sz="1100" b="1" dirty="0">
                          <a:latin typeface="Arial" panose="020B0604020202020204" pitchFamily="34" charset="0"/>
                          <a:cs typeface="Arial" panose="020B0604020202020204" pitchFamily="34" charset="0"/>
                        </a:rPr>
                        <a:t>4.837.918</a:t>
                      </a:r>
                    </a:p>
                  </a:txBody>
                  <a:tcPr/>
                </a:tc>
                <a:tc>
                  <a:txBody>
                    <a:bodyPr/>
                    <a:lstStyle/>
                    <a:p>
                      <a:pPr algn="ctr"/>
                      <a:r>
                        <a:rPr lang="pt-BR" sz="1100" b="1" dirty="0">
                          <a:latin typeface="Arial" panose="020B0604020202020204" pitchFamily="34" charset="0"/>
                          <a:cs typeface="Arial" panose="020B0604020202020204" pitchFamily="34" charset="0"/>
                        </a:rPr>
                        <a:t>4.090.858</a:t>
                      </a:r>
                    </a:p>
                  </a:txBody>
                  <a:tcPr/>
                </a:tc>
                <a:extLst>
                  <a:ext uri="{0D108BD9-81ED-4DB2-BD59-A6C34878D82A}">
                    <a16:rowId xmlns="" xmlns:a16="http://schemas.microsoft.com/office/drawing/2014/main" val="10010"/>
                  </a:ext>
                </a:extLst>
              </a:tr>
            </a:tbl>
          </a:graphicData>
        </a:graphic>
      </p:graphicFrame>
      <p:sp>
        <p:nvSpPr>
          <p:cNvPr id="3" name="CaixaDeTexto 2"/>
          <p:cNvSpPr txBox="1"/>
          <p:nvPr/>
        </p:nvSpPr>
        <p:spPr>
          <a:xfrm>
            <a:off x="3907333" y="944920"/>
            <a:ext cx="1194558"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 </a:t>
            </a:r>
          </a:p>
        </p:txBody>
      </p:sp>
      <p:sp>
        <p:nvSpPr>
          <p:cNvPr id="10" name="CaixaDeTexto 9"/>
          <p:cNvSpPr txBox="1"/>
          <p:nvPr/>
        </p:nvSpPr>
        <p:spPr>
          <a:xfrm>
            <a:off x="8580437" y="928093"/>
            <a:ext cx="1194558"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 </a:t>
            </a:r>
          </a:p>
        </p:txBody>
      </p:sp>
      <p:graphicFrame>
        <p:nvGraphicFramePr>
          <p:cNvPr id="12" name="Gráfico 11">
            <a:extLst>
              <a:ext uri="{FF2B5EF4-FFF2-40B4-BE49-F238E27FC236}">
                <a16:creationId xmlns="" xmlns:a16="http://schemas.microsoft.com/office/drawing/2014/main" id="{00000000-0008-0000-0000-000003000000}"/>
              </a:ext>
            </a:extLst>
          </p:cNvPr>
          <p:cNvGraphicFramePr>
            <a:graphicFrameLocks/>
          </p:cNvGraphicFramePr>
          <p:nvPr/>
        </p:nvGraphicFramePr>
        <p:xfrm>
          <a:off x="1509472" y="4442548"/>
          <a:ext cx="6987283" cy="13870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244593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0" y="-40944"/>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502195" y="150291"/>
            <a:ext cx="8911970"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600" b="1" dirty="0">
                <a:solidFill>
                  <a:srgbClr val="44546A">
                    <a:lumMod val="50000"/>
                  </a:srgbClr>
                </a:solidFill>
                <a:latin typeface="Arial" panose="020B0604020202020204" pitchFamily="34" charset="0"/>
                <a:cs typeface="Arial" panose="020B0604020202020204" pitchFamily="34" charset="0"/>
              </a:rPr>
              <a:t>6.3 DEMONSTRAÇÃO DAS VARIAÇÕES PATRIMONIAIS</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78017" y="518058"/>
            <a:ext cx="879504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sp>
        <p:nvSpPr>
          <p:cNvPr id="3" name="CaixaDeTexto 2"/>
          <p:cNvSpPr txBox="1"/>
          <p:nvPr/>
        </p:nvSpPr>
        <p:spPr>
          <a:xfrm>
            <a:off x="3783568" y="877138"/>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0" name="CaixaDeTexto 9"/>
          <p:cNvSpPr txBox="1"/>
          <p:nvPr/>
        </p:nvSpPr>
        <p:spPr>
          <a:xfrm>
            <a:off x="8529759" y="897998"/>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2" name="Espaço Reservado para Texto 3">
            <a:extLst>
              <a:ext uri="{FF2B5EF4-FFF2-40B4-BE49-F238E27FC236}">
                <a16:creationId xmlns="" xmlns:a16="http://schemas.microsoft.com/office/drawing/2014/main" id="{88BBAA8A-B838-4E79-AC88-0B8954C35C27}"/>
              </a:ext>
            </a:extLst>
          </p:cNvPr>
          <p:cNvSpPr txBox="1">
            <a:spLocks/>
          </p:cNvSpPr>
          <p:nvPr/>
        </p:nvSpPr>
        <p:spPr>
          <a:xfrm>
            <a:off x="191595" y="5972621"/>
            <a:ext cx="8312735" cy="26894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100" b="1" dirty="0">
                <a:solidFill>
                  <a:prstClr val="black"/>
                </a:solidFill>
                <a:latin typeface="Arial" panose="020B0604020202020204" pitchFamily="34" charset="0"/>
                <a:cs typeface="Arial" panose="020B0604020202020204" pitchFamily="34" charset="0"/>
              </a:rPr>
              <a:t>Demonstração contábil completa disponível em: </a:t>
            </a:r>
            <a:r>
              <a:rPr lang="pt-BR" sz="1100" b="1" dirty="0">
                <a:solidFill>
                  <a:prstClr val="black"/>
                </a:solidFill>
                <a:latin typeface="Arial" panose="020B0604020202020204" pitchFamily="34" charset="0"/>
                <a:cs typeface="Arial" panose="020B0604020202020204" pitchFamily="34" charset="0"/>
                <a:hlinkClick r:id="rId4"/>
              </a:rPr>
              <a:t>https://transparencia.caugo.gov.br/variacoes-patrimoniais/</a:t>
            </a:r>
            <a:endParaRPr lang="pt-BR" sz="1100" b="1" dirty="0">
              <a:solidFill>
                <a:prstClr val="black"/>
              </a:solidFill>
              <a:latin typeface="Arial" panose="020B0604020202020204" pitchFamily="34" charset="0"/>
              <a:cs typeface="Arial" panose="020B0604020202020204" pitchFamily="34" charset="0"/>
            </a:endParaRPr>
          </a:p>
        </p:txBody>
      </p:sp>
      <p:graphicFrame>
        <p:nvGraphicFramePr>
          <p:cNvPr id="13" name="Tabela 12">
            <a:extLst>
              <a:ext uri="{FF2B5EF4-FFF2-40B4-BE49-F238E27FC236}">
                <a16:creationId xmlns="" xmlns:a16="http://schemas.microsoft.com/office/drawing/2014/main" id="{9A89CBF8-AC35-4962-BEE1-86043994F2E1}"/>
              </a:ext>
            </a:extLst>
          </p:cNvPr>
          <p:cNvGraphicFramePr>
            <a:graphicFrameLocks noGrp="1"/>
          </p:cNvGraphicFramePr>
          <p:nvPr/>
        </p:nvGraphicFramePr>
        <p:xfrm>
          <a:off x="290757" y="1148694"/>
          <a:ext cx="4513255" cy="3018720"/>
        </p:xfrm>
        <a:graphic>
          <a:graphicData uri="http://schemas.openxmlformats.org/drawingml/2006/table">
            <a:tbl>
              <a:tblPr firstRow="1" bandRow="1">
                <a:tableStyleId>{46F890A9-2807-4EBB-B81D-B2AA78EC7F39}</a:tableStyleId>
              </a:tblPr>
              <a:tblGrid>
                <a:gridCol w="2015715">
                  <a:extLst>
                    <a:ext uri="{9D8B030D-6E8A-4147-A177-3AD203B41FA5}">
                      <a16:colId xmlns="" xmlns:a16="http://schemas.microsoft.com/office/drawing/2014/main" val="20000"/>
                    </a:ext>
                  </a:extLst>
                </a:gridCol>
                <a:gridCol w="846161">
                  <a:extLst>
                    <a:ext uri="{9D8B030D-6E8A-4147-A177-3AD203B41FA5}">
                      <a16:colId xmlns="" xmlns:a16="http://schemas.microsoft.com/office/drawing/2014/main" val="20001"/>
                    </a:ext>
                  </a:extLst>
                </a:gridCol>
                <a:gridCol w="818866">
                  <a:extLst>
                    <a:ext uri="{9D8B030D-6E8A-4147-A177-3AD203B41FA5}">
                      <a16:colId xmlns="" xmlns:a16="http://schemas.microsoft.com/office/drawing/2014/main" val="20002"/>
                    </a:ext>
                  </a:extLst>
                </a:gridCol>
                <a:gridCol w="832513">
                  <a:extLst>
                    <a:ext uri="{9D8B030D-6E8A-4147-A177-3AD203B41FA5}">
                      <a16:colId xmlns="" xmlns:a16="http://schemas.microsoft.com/office/drawing/2014/main" val="20003"/>
                    </a:ext>
                  </a:extLst>
                </a:gridCol>
              </a:tblGrid>
              <a:tr h="288000">
                <a:tc>
                  <a:txBody>
                    <a:bodyPr/>
                    <a:lstStyle/>
                    <a:p>
                      <a:pPr algn="ctr"/>
                      <a:r>
                        <a:rPr lang="pt-BR" sz="1100" dirty="0">
                          <a:latin typeface="Arial" panose="020B0604020202020204" pitchFamily="34" charset="0"/>
                          <a:cs typeface="Arial" panose="020B0604020202020204" pitchFamily="34" charset="0"/>
                        </a:rPr>
                        <a:t>Variações Patrimoniais Aumentativas - VPA</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a:txBody>
                    <a:bodyPr/>
                    <a:lstStyle/>
                    <a:p>
                      <a:r>
                        <a:rPr lang="pt-BR" sz="1100" dirty="0">
                          <a:latin typeface="Arial" panose="020B0604020202020204" pitchFamily="34" charset="0"/>
                          <a:cs typeface="Arial" panose="020B0604020202020204" pitchFamily="34" charset="0"/>
                        </a:rPr>
                        <a:t>Contribuições</a:t>
                      </a:r>
                      <a:r>
                        <a:rPr lang="pt-BR" sz="1100" baseline="0" dirty="0">
                          <a:latin typeface="Arial" panose="020B0604020202020204" pitchFamily="34" charset="0"/>
                          <a:cs typeface="Arial" panose="020B0604020202020204" pitchFamily="34" charset="0"/>
                        </a:rPr>
                        <a:t> (anuidades)</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2.321.715</a:t>
                      </a:r>
                    </a:p>
                  </a:txBody>
                  <a:tcPr anchor="ctr"/>
                </a:tc>
                <a:tc>
                  <a:txBody>
                    <a:bodyPr/>
                    <a:lstStyle/>
                    <a:p>
                      <a:pPr algn="ctr"/>
                      <a:r>
                        <a:rPr lang="pt-BR" sz="1100" dirty="0">
                          <a:latin typeface="Arial" panose="020B0604020202020204" pitchFamily="34" charset="0"/>
                          <a:cs typeface="Arial" panose="020B0604020202020204" pitchFamily="34" charset="0"/>
                        </a:rPr>
                        <a:t>1.918.069</a:t>
                      </a:r>
                    </a:p>
                  </a:txBody>
                  <a:tcPr anchor="ctr"/>
                </a:tc>
                <a:tc>
                  <a:txBody>
                    <a:bodyPr/>
                    <a:lstStyle/>
                    <a:p>
                      <a:pPr algn="ctr"/>
                      <a:r>
                        <a:rPr lang="pt-BR" sz="1100" dirty="0">
                          <a:latin typeface="Arial" panose="020B0604020202020204" pitchFamily="34" charset="0"/>
                          <a:cs typeface="Arial" panose="020B0604020202020204" pitchFamily="34" charset="0"/>
                        </a:rPr>
                        <a:t>1.663.737</a:t>
                      </a:r>
                    </a:p>
                  </a:txBody>
                  <a:tcPr anchor="ct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Serviços</a:t>
                      </a:r>
                      <a:r>
                        <a:rPr lang="pt-BR" sz="1100" baseline="0" dirty="0">
                          <a:latin typeface="Arial" panose="020B0604020202020204" pitchFamily="34" charset="0"/>
                          <a:cs typeface="Arial" panose="020B0604020202020204" pitchFamily="34" charset="0"/>
                        </a:rPr>
                        <a:t> (taxas RRT)</a:t>
                      </a:r>
                      <a:endParaRPr lang="pt-BR" sz="1100" b="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2.248.823</a:t>
                      </a:r>
                    </a:p>
                  </a:txBody>
                  <a:tcPr anchor="ctr"/>
                </a:tc>
                <a:tc>
                  <a:txBody>
                    <a:bodyPr/>
                    <a:lstStyle/>
                    <a:p>
                      <a:pPr algn="ctr"/>
                      <a:r>
                        <a:rPr lang="pt-BR" sz="1100" dirty="0">
                          <a:latin typeface="Arial" panose="020B0604020202020204" pitchFamily="34" charset="0"/>
                          <a:cs typeface="Arial" panose="020B0604020202020204" pitchFamily="34" charset="0"/>
                        </a:rPr>
                        <a:t>2.213.171</a:t>
                      </a:r>
                    </a:p>
                  </a:txBody>
                  <a:tcPr anchor="ctr"/>
                </a:tc>
                <a:tc>
                  <a:txBody>
                    <a:bodyPr/>
                    <a:lstStyle/>
                    <a:p>
                      <a:pPr algn="ctr"/>
                      <a:r>
                        <a:rPr lang="pt-BR" sz="1100" dirty="0">
                          <a:latin typeface="Arial" panose="020B0604020202020204" pitchFamily="34" charset="0"/>
                          <a:cs typeface="Arial" panose="020B0604020202020204" pitchFamily="34" charset="0"/>
                        </a:rPr>
                        <a:t>1.882.601</a:t>
                      </a:r>
                    </a:p>
                  </a:txBody>
                  <a:tcPr anchor="ct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Juros e encargos de mora</a:t>
                      </a:r>
                    </a:p>
                  </a:txBody>
                  <a:tcPr anchor="ctr"/>
                </a:tc>
                <a:tc>
                  <a:txBody>
                    <a:bodyPr/>
                    <a:lstStyle/>
                    <a:p>
                      <a:pPr algn="ctr"/>
                      <a:r>
                        <a:rPr lang="pt-BR" sz="1100" dirty="0">
                          <a:latin typeface="Arial" panose="020B0604020202020204" pitchFamily="34" charset="0"/>
                          <a:cs typeface="Arial" panose="020B0604020202020204" pitchFamily="34" charset="0"/>
                        </a:rPr>
                        <a:t>152.828</a:t>
                      </a:r>
                    </a:p>
                  </a:txBody>
                  <a:tcPr anchor="ctr"/>
                </a:tc>
                <a:tc>
                  <a:txBody>
                    <a:bodyPr/>
                    <a:lstStyle/>
                    <a:p>
                      <a:pPr algn="ctr"/>
                      <a:r>
                        <a:rPr lang="pt-BR" sz="1100" dirty="0">
                          <a:latin typeface="Arial" panose="020B0604020202020204" pitchFamily="34" charset="0"/>
                          <a:cs typeface="Arial" panose="020B0604020202020204" pitchFamily="34" charset="0"/>
                        </a:rPr>
                        <a:t>175.660</a:t>
                      </a:r>
                    </a:p>
                  </a:txBody>
                  <a:tcPr anchor="ctr"/>
                </a:tc>
                <a:tc>
                  <a:txBody>
                    <a:bodyPr/>
                    <a:lstStyle/>
                    <a:p>
                      <a:pPr algn="ctr"/>
                      <a:r>
                        <a:rPr lang="pt-BR" sz="1100" dirty="0">
                          <a:latin typeface="Arial" panose="020B0604020202020204" pitchFamily="34" charset="0"/>
                          <a:cs typeface="Arial" panose="020B0604020202020204" pitchFamily="34" charset="0"/>
                        </a:rPr>
                        <a:t>131.608</a:t>
                      </a:r>
                    </a:p>
                  </a:txBody>
                  <a:tcPr anchor="ctr"/>
                </a:tc>
                <a:extLst>
                  <a:ext uri="{0D108BD9-81ED-4DB2-BD59-A6C34878D82A}">
                    <a16:rowId xmlns="" xmlns:a16="http://schemas.microsoft.com/office/drawing/2014/main" val="10003"/>
                  </a:ext>
                </a:extLst>
              </a:tr>
              <a:tr h="288000">
                <a:tc>
                  <a:txBody>
                    <a:bodyPr/>
                    <a:lstStyle/>
                    <a:p>
                      <a:r>
                        <a:rPr lang="pt-BR" sz="1100" dirty="0">
                          <a:latin typeface="Arial" panose="020B0604020202020204" pitchFamily="34" charset="0"/>
                          <a:cs typeface="Arial" panose="020B0604020202020204" pitchFamily="34" charset="0"/>
                        </a:rPr>
                        <a:t>Outras</a:t>
                      </a:r>
                      <a:r>
                        <a:rPr lang="pt-BR" sz="1100" baseline="0" dirty="0">
                          <a:latin typeface="Arial" panose="020B0604020202020204" pitchFamily="34" charset="0"/>
                          <a:cs typeface="Arial" panose="020B0604020202020204" pitchFamily="34" charset="0"/>
                        </a:rPr>
                        <a:t> VPA</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(171.566)</a:t>
                      </a:r>
                    </a:p>
                  </a:txBody>
                  <a:tcPr anchor="ctr"/>
                </a:tc>
                <a:tc>
                  <a:txBody>
                    <a:bodyPr/>
                    <a:lstStyle/>
                    <a:p>
                      <a:pPr algn="ctr"/>
                      <a:r>
                        <a:rPr lang="pt-BR" sz="1100" dirty="0">
                          <a:latin typeface="Arial" panose="020B0604020202020204" pitchFamily="34" charset="0"/>
                          <a:cs typeface="Arial" panose="020B0604020202020204" pitchFamily="34" charset="0"/>
                        </a:rPr>
                        <a:t>(62.578)</a:t>
                      </a:r>
                    </a:p>
                  </a:txBody>
                  <a:tcPr anchor="ctr"/>
                </a:tc>
                <a:tc>
                  <a:txBody>
                    <a:bodyPr/>
                    <a:lstStyle/>
                    <a:p>
                      <a:pPr algn="ctr"/>
                      <a:r>
                        <a:rPr lang="pt-BR" sz="1100" dirty="0">
                          <a:latin typeface="Arial" panose="020B0604020202020204" pitchFamily="34" charset="0"/>
                          <a:cs typeface="Arial" panose="020B0604020202020204" pitchFamily="34" charset="0"/>
                        </a:rPr>
                        <a:t>(168.051)</a:t>
                      </a:r>
                    </a:p>
                  </a:txBody>
                  <a:tcPr anchor="ctr"/>
                </a:tc>
                <a:extLst>
                  <a:ext uri="{0D108BD9-81ED-4DB2-BD59-A6C34878D82A}">
                    <a16:rowId xmlns="" xmlns:a16="http://schemas.microsoft.com/office/drawing/2014/main" val="10004"/>
                  </a:ext>
                </a:extLst>
              </a:tr>
              <a:tr h="288000">
                <a:tc>
                  <a:txBody>
                    <a:bodyPr/>
                    <a:lstStyle/>
                    <a:p>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8"/>
                  </a:ext>
                </a:extLst>
              </a:tr>
              <a:tr h="288000">
                <a:tc>
                  <a:txBody>
                    <a:bodyPr/>
                    <a:lstStyle/>
                    <a:p>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73675394"/>
                  </a:ext>
                </a:extLst>
              </a:tr>
              <a:tr h="288000">
                <a:tc>
                  <a:txBody>
                    <a:bodyPr/>
                    <a:lstStyle/>
                    <a:p>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419501012"/>
                  </a:ext>
                </a:extLst>
              </a:tr>
              <a:tr h="288000">
                <a:tc>
                  <a:txBody>
                    <a:bodyPr/>
                    <a:lstStyle/>
                    <a:p>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9"/>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nchor="ctr"/>
                </a:tc>
                <a:tc>
                  <a:txBody>
                    <a:bodyPr/>
                    <a:lstStyle/>
                    <a:p>
                      <a:pPr algn="ctr"/>
                      <a:r>
                        <a:rPr lang="pt-BR" sz="1100" b="1" dirty="0">
                          <a:latin typeface="Arial" panose="020B0604020202020204" pitchFamily="34" charset="0"/>
                          <a:cs typeface="Arial" panose="020B0604020202020204" pitchFamily="34" charset="0"/>
                        </a:rPr>
                        <a:t>4.551.800</a:t>
                      </a:r>
                    </a:p>
                  </a:txBody>
                  <a:tcPr anchor="ctr"/>
                </a:tc>
                <a:tc>
                  <a:txBody>
                    <a:bodyPr/>
                    <a:lstStyle/>
                    <a:p>
                      <a:pPr algn="ctr"/>
                      <a:r>
                        <a:rPr lang="pt-BR" sz="1100" b="1" dirty="0">
                          <a:latin typeface="Arial" panose="020B0604020202020204" pitchFamily="34" charset="0"/>
                          <a:cs typeface="Arial" panose="020B0604020202020204" pitchFamily="34" charset="0"/>
                        </a:rPr>
                        <a:t>4.244.323</a:t>
                      </a:r>
                    </a:p>
                  </a:txBody>
                  <a:tcPr anchor="ctr"/>
                </a:tc>
                <a:tc>
                  <a:txBody>
                    <a:bodyPr/>
                    <a:lstStyle/>
                    <a:p>
                      <a:pPr algn="ctr"/>
                      <a:r>
                        <a:rPr lang="pt-BR" sz="1100" b="1" dirty="0">
                          <a:latin typeface="Arial" panose="020B0604020202020204" pitchFamily="34" charset="0"/>
                          <a:cs typeface="Arial" panose="020B0604020202020204" pitchFamily="34" charset="0"/>
                        </a:rPr>
                        <a:t>3.845.996</a:t>
                      </a:r>
                    </a:p>
                  </a:txBody>
                  <a:tcPr anchor="ctr"/>
                </a:tc>
                <a:extLst>
                  <a:ext uri="{0D108BD9-81ED-4DB2-BD59-A6C34878D82A}">
                    <a16:rowId xmlns="" xmlns:a16="http://schemas.microsoft.com/office/drawing/2014/main" val="10010"/>
                  </a:ext>
                </a:extLst>
              </a:tr>
            </a:tbl>
          </a:graphicData>
        </a:graphic>
      </p:graphicFrame>
      <p:graphicFrame>
        <p:nvGraphicFramePr>
          <p:cNvPr id="16" name="Tabela 15">
            <a:extLst>
              <a:ext uri="{FF2B5EF4-FFF2-40B4-BE49-F238E27FC236}">
                <a16:creationId xmlns="" xmlns:a16="http://schemas.microsoft.com/office/drawing/2014/main" id="{1CB4A420-899B-4FAB-BF2B-56C5BA5C477C}"/>
              </a:ext>
            </a:extLst>
          </p:cNvPr>
          <p:cNvGraphicFramePr>
            <a:graphicFrameLocks noGrp="1"/>
          </p:cNvGraphicFramePr>
          <p:nvPr/>
        </p:nvGraphicFramePr>
        <p:xfrm>
          <a:off x="5034789" y="1148715"/>
          <a:ext cx="4618494" cy="3003480"/>
        </p:xfrm>
        <a:graphic>
          <a:graphicData uri="http://schemas.openxmlformats.org/drawingml/2006/table">
            <a:tbl>
              <a:tblPr firstRow="1" bandRow="1">
                <a:tableStyleId>{46F890A9-2807-4EBB-B81D-B2AA78EC7F39}</a:tableStyleId>
              </a:tblPr>
              <a:tblGrid>
                <a:gridCol w="2093503">
                  <a:extLst>
                    <a:ext uri="{9D8B030D-6E8A-4147-A177-3AD203B41FA5}">
                      <a16:colId xmlns="" xmlns:a16="http://schemas.microsoft.com/office/drawing/2014/main" val="20000"/>
                    </a:ext>
                  </a:extLst>
                </a:gridCol>
                <a:gridCol w="831273">
                  <a:extLst>
                    <a:ext uri="{9D8B030D-6E8A-4147-A177-3AD203B41FA5}">
                      <a16:colId xmlns="" xmlns:a16="http://schemas.microsoft.com/office/drawing/2014/main" val="20001"/>
                    </a:ext>
                  </a:extLst>
                </a:gridCol>
                <a:gridCol w="841664">
                  <a:extLst>
                    <a:ext uri="{9D8B030D-6E8A-4147-A177-3AD203B41FA5}">
                      <a16:colId xmlns="" xmlns:a16="http://schemas.microsoft.com/office/drawing/2014/main" val="20002"/>
                    </a:ext>
                  </a:extLst>
                </a:gridCol>
                <a:gridCol w="852054">
                  <a:extLst>
                    <a:ext uri="{9D8B030D-6E8A-4147-A177-3AD203B41FA5}">
                      <a16:colId xmlns="" xmlns:a16="http://schemas.microsoft.com/office/drawing/2014/main" val="20003"/>
                    </a:ext>
                  </a:extLst>
                </a:gridCol>
              </a:tblGrid>
              <a:tr h="288000">
                <a:tc>
                  <a:txBody>
                    <a:bodyPr/>
                    <a:lstStyle/>
                    <a:p>
                      <a:pPr algn="ctr"/>
                      <a:r>
                        <a:rPr lang="pt-BR" sz="1050" dirty="0">
                          <a:latin typeface="Arial" panose="020B0604020202020204" pitchFamily="34" charset="0"/>
                          <a:cs typeface="Arial" panose="020B0604020202020204" pitchFamily="34" charset="0"/>
                        </a:rPr>
                        <a:t>Variações Patrimoniais Diminutivas</a:t>
                      </a:r>
                      <a:r>
                        <a:rPr lang="pt-BR" sz="1050" baseline="0" dirty="0">
                          <a:latin typeface="Arial" panose="020B0604020202020204" pitchFamily="34" charset="0"/>
                          <a:cs typeface="Arial" panose="020B0604020202020204" pitchFamily="34" charset="0"/>
                        </a:rPr>
                        <a:t> - VPD</a:t>
                      </a:r>
                      <a:endParaRPr lang="pt-BR" sz="1050" dirty="0">
                        <a:latin typeface="Arial" panose="020B0604020202020204" pitchFamily="34" charset="0"/>
                        <a:cs typeface="Arial" panose="020B0604020202020204" pitchFamily="34" charset="0"/>
                      </a:endParaRP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a:txBody>
                    <a:bodyPr/>
                    <a:lstStyle/>
                    <a:p>
                      <a:r>
                        <a:rPr lang="pt-BR" sz="1100" dirty="0">
                          <a:latin typeface="Arial" panose="020B0604020202020204" pitchFamily="34" charset="0"/>
                          <a:cs typeface="Arial" panose="020B0604020202020204" pitchFamily="34" charset="0"/>
                        </a:rPr>
                        <a:t>Pessoal</a:t>
                      </a:r>
                      <a:r>
                        <a:rPr lang="pt-BR" sz="1100" baseline="0" dirty="0">
                          <a:latin typeface="Arial" panose="020B0604020202020204" pitchFamily="34" charset="0"/>
                          <a:cs typeface="Arial" panose="020B0604020202020204" pitchFamily="34" charset="0"/>
                        </a:rPr>
                        <a:t> e encargos</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2.042.463</a:t>
                      </a:r>
                    </a:p>
                  </a:txBody>
                  <a:tcPr/>
                </a:tc>
                <a:tc>
                  <a:txBody>
                    <a:bodyPr/>
                    <a:lstStyle/>
                    <a:p>
                      <a:pPr algn="ctr"/>
                      <a:r>
                        <a:rPr lang="pt-BR" sz="1100" dirty="0">
                          <a:latin typeface="Arial" panose="020B0604020202020204" pitchFamily="34" charset="0"/>
                          <a:cs typeface="Arial" panose="020B0604020202020204" pitchFamily="34" charset="0"/>
                        </a:rPr>
                        <a:t>2.014.158</a:t>
                      </a:r>
                    </a:p>
                  </a:txBody>
                  <a:tcPr/>
                </a:tc>
                <a:tc>
                  <a:txBody>
                    <a:bodyPr/>
                    <a:lstStyle/>
                    <a:p>
                      <a:pPr algn="ctr"/>
                      <a:r>
                        <a:rPr lang="pt-BR" sz="1100" dirty="0">
                          <a:latin typeface="Arial" panose="020B0604020202020204" pitchFamily="34" charset="0"/>
                          <a:cs typeface="Arial" panose="020B0604020202020204" pitchFamily="34" charset="0"/>
                        </a:rPr>
                        <a:t>1.962.074</a:t>
                      </a:r>
                    </a:p>
                  </a:txBody>
                  <a:tcP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Material de consumo</a:t>
                      </a:r>
                    </a:p>
                  </a:txBody>
                  <a:tcPr anchor="ctr"/>
                </a:tc>
                <a:tc>
                  <a:txBody>
                    <a:bodyPr/>
                    <a:lstStyle/>
                    <a:p>
                      <a:pPr algn="ctr"/>
                      <a:r>
                        <a:rPr lang="pt-BR" sz="1100" dirty="0">
                          <a:latin typeface="Arial" panose="020B0604020202020204" pitchFamily="34" charset="0"/>
                          <a:cs typeface="Arial" panose="020B0604020202020204" pitchFamily="34" charset="0"/>
                        </a:rPr>
                        <a:t>7.672</a:t>
                      </a:r>
                    </a:p>
                  </a:txBody>
                  <a:tcPr/>
                </a:tc>
                <a:tc>
                  <a:txBody>
                    <a:bodyPr/>
                    <a:lstStyle/>
                    <a:p>
                      <a:pPr algn="ctr"/>
                      <a:r>
                        <a:rPr lang="pt-BR" sz="1100" dirty="0">
                          <a:latin typeface="Arial" panose="020B0604020202020204" pitchFamily="34" charset="0"/>
                          <a:cs typeface="Arial" panose="020B0604020202020204" pitchFamily="34" charset="0"/>
                        </a:rPr>
                        <a:t>23.315</a:t>
                      </a:r>
                    </a:p>
                  </a:txBody>
                  <a:tcPr/>
                </a:tc>
                <a:tc>
                  <a:txBody>
                    <a:bodyPr/>
                    <a:lstStyle/>
                    <a:p>
                      <a:pPr algn="ctr"/>
                      <a:r>
                        <a:rPr lang="pt-BR" sz="1100" dirty="0">
                          <a:latin typeface="Arial" panose="020B0604020202020204" pitchFamily="34" charset="0"/>
                          <a:cs typeface="Arial" panose="020B0604020202020204" pitchFamily="34" charset="0"/>
                        </a:rPr>
                        <a:t>19.123</a:t>
                      </a:r>
                    </a:p>
                  </a:txBody>
                  <a:tcP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Serviços de terceiros</a:t>
                      </a:r>
                    </a:p>
                  </a:txBody>
                  <a:tcPr anchor="ctr"/>
                </a:tc>
                <a:tc>
                  <a:txBody>
                    <a:bodyPr/>
                    <a:lstStyle/>
                    <a:p>
                      <a:pPr algn="ctr"/>
                      <a:r>
                        <a:rPr lang="pt-BR" sz="1100" dirty="0">
                          <a:latin typeface="Arial" panose="020B0604020202020204" pitchFamily="34" charset="0"/>
                          <a:cs typeface="Arial" panose="020B0604020202020204" pitchFamily="34" charset="0"/>
                        </a:rPr>
                        <a:t>542.573</a:t>
                      </a:r>
                    </a:p>
                  </a:txBody>
                  <a:tcPr/>
                </a:tc>
                <a:tc>
                  <a:txBody>
                    <a:bodyPr/>
                    <a:lstStyle/>
                    <a:p>
                      <a:pPr algn="ctr"/>
                      <a:r>
                        <a:rPr lang="pt-BR" sz="1100" dirty="0">
                          <a:latin typeface="Arial" panose="020B0604020202020204" pitchFamily="34" charset="0"/>
                          <a:cs typeface="Arial" panose="020B0604020202020204" pitchFamily="34" charset="0"/>
                        </a:rPr>
                        <a:t>855.637</a:t>
                      </a:r>
                    </a:p>
                  </a:txBody>
                  <a:tcPr/>
                </a:tc>
                <a:tc>
                  <a:txBody>
                    <a:bodyPr/>
                    <a:lstStyle/>
                    <a:p>
                      <a:pPr algn="ctr"/>
                      <a:r>
                        <a:rPr lang="pt-BR" sz="1100" dirty="0">
                          <a:latin typeface="Arial" panose="020B0604020202020204" pitchFamily="34" charset="0"/>
                          <a:cs typeface="Arial" panose="020B0604020202020204" pitchFamily="34" charset="0"/>
                        </a:rPr>
                        <a:t>728.378</a:t>
                      </a:r>
                    </a:p>
                  </a:txBody>
                  <a:tcPr/>
                </a:tc>
                <a:extLst>
                  <a:ext uri="{0D108BD9-81ED-4DB2-BD59-A6C34878D82A}">
                    <a16:rowId xmlns="" xmlns:a16="http://schemas.microsoft.com/office/drawing/2014/main" val="10003"/>
                  </a:ext>
                </a:extLst>
              </a:tr>
              <a:tr h="288000">
                <a:tc>
                  <a:txBody>
                    <a:bodyPr/>
                    <a:lstStyle/>
                    <a:p>
                      <a:r>
                        <a:rPr lang="pt-BR" sz="1100" dirty="0">
                          <a:latin typeface="Arial" panose="020B0604020202020204" pitchFamily="34" charset="0"/>
                          <a:cs typeface="Arial" panose="020B0604020202020204" pitchFamily="34" charset="0"/>
                        </a:rPr>
                        <a:t>Depreciação de bens</a:t>
                      </a:r>
                    </a:p>
                  </a:txBody>
                  <a:tcPr anchor="ctr"/>
                </a:tc>
                <a:tc>
                  <a:txBody>
                    <a:bodyPr/>
                    <a:lstStyle/>
                    <a:p>
                      <a:pPr algn="ctr"/>
                      <a:r>
                        <a:rPr lang="pt-BR" sz="1100" dirty="0">
                          <a:latin typeface="Arial" panose="020B0604020202020204" pitchFamily="34" charset="0"/>
                          <a:cs typeface="Arial" panose="020B0604020202020204" pitchFamily="34" charset="0"/>
                        </a:rPr>
                        <a:t>135.879</a:t>
                      </a:r>
                    </a:p>
                  </a:txBody>
                  <a:tcPr/>
                </a:tc>
                <a:tc>
                  <a:txBody>
                    <a:bodyPr/>
                    <a:lstStyle/>
                    <a:p>
                      <a:pPr algn="ctr"/>
                      <a:r>
                        <a:rPr lang="pt-BR" sz="1100" dirty="0">
                          <a:latin typeface="Arial" panose="020B0604020202020204" pitchFamily="34" charset="0"/>
                          <a:cs typeface="Arial" panose="020B0604020202020204" pitchFamily="34" charset="0"/>
                        </a:rPr>
                        <a:t>128.723</a:t>
                      </a:r>
                    </a:p>
                  </a:txBody>
                  <a:tcPr/>
                </a:tc>
                <a:tc>
                  <a:txBody>
                    <a:bodyPr/>
                    <a:lstStyle/>
                    <a:p>
                      <a:pPr algn="ctr"/>
                      <a:r>
                        <a:rPr lang="pt-BR" sz="1100" dirty="0">
                          <a:latin typeface="Arial" panose="020B0604020202020204" pitchFamily="34" charset="0"/>
                          <a:cs typeface="Arial" panose="020B0604020202020204" pitchFamily="34" charset="0"/>
                        </a:rPr>
                        <a:t>119.037</a:t>
                      </a:r>
                    </a:p>
                  </a:txBody>
                  <a:tcPr/>
                </a:tc>
                <a:extLst>
                  <a:ext uri="{0D108BD9-81ED-4DB2-BD59-A6C34878D82A}">
                    <a16:rowId xmlns="" xmlns:a16="http://schemas.microsoft.com/office/drawing/2014/main" val="10004"/>
                  </a:ext>
                </a:extLst>
              </a:tr>
              <a:tr h="288000">
                <a:tc>
                  <a:txBody>
                    <a:bodyPr/>
                    <a:lstStyle/>
                    <a:p>
                      <a:r>
                        <a:rPr lang="pt-BR" sz="1100" dirty="0">
                          <a:latin typeface="Arial" panose="020B0604020202020204" pitchFamily="34" charset="0"/>
                          <a:cs typeface="Arial" panose="020B0604020202020204" pitchFamily="34" charset="0"/>
                        </a:rPr>
                        <a:t>Transferências concedidas</a:t>
                      </a:r>
                    </a:p>
                  </a:txBody>
                  <a:tcPr anchor="ctr"/>
                </a:tc>
                <a:tc>
                  <a:txBody>
                    <a:bodyPr/>
                    <a:lstStyle/>
                    <a:p>
                      <a:pPr algn="ctr"/>
                      <a:r>
                        <a:rPr lang="pt-BR" sz="1100" b="0" dirty="0">
                          <a:latin typeface="Arial" panose="020B0604020202020204" pitchFamily="34" charset="0"/>
                          <a:cs typeface="Arial" panose="020B0604020202020204" pitchFamily="34" charset="0"/>
                        </a:rPr>
                        <a:t>139.421</a:t>
                      </a:r>
                    </a:p>
                  </a:txBody>
                  <a:tcPr/>
                </a:tc>
                <a:tc>
                  <a:txBody>
                    <a:bodyPr/>
                    <a:lstStyle/>
                    <a:p>
                      <a:pPr algn="ctr"/>
                      <a:r>
                        <a:rPr lang="pt-BR" sz="1100" b="0" dirty="0">
                          <a:latin typeface="Arial" panose="020B0604020202020204" pitchFamily="34" charset="0"/>
                          <a:cs typeface="Arial" panose="020B0604020202020204" pitchFamily="34" charset="0"/>
                        </a:rPr>
                        <a:t>287.723</a:t>
                      </a:r>
                    </a:p>
                  </a:txBody>
                  <a:tcPr/>
                </a:tc>
                <a:tc>
                  <a:txBody>
                    <a:bodyPr/>
                    <a:lstStyle/>
                    <a:p>
                      <a:pPr algn="ctr"/>
                      <a:r>
                        <a:rPr lang="pt-BR" sz="1100" b="0" dirty="0">
                          <a:latin typeface="Arial" panose="020B0604020202020204" pitchFamily="34" charset="0"/>
                          <a:cs typeface="Arial" panose="020B0604020202020204" pitchFamily="34" charset="0"/>
                        </a:rPr>
                        <a:t>350.458</a:t>
                      </a:r>
                    </a:p>
                  </a:txBody>
                  <a:tcPr/>
                </a:tc>
                <a:extLst>
                  <a:ext uri="{0D108BD9-81ED-4DB2-BD59-A6C34878D82A}">
                    <a16:rowId xmlns="" xmlns:a16="http://schemas.microsoft.com/office/drawing/2014/main" val="10005"/>
                  </a:ext>
                </a:extLst>
              </a:tr>
              <a:tr h="288000">
                <a:tc>
                  <a:txBody>
                    <a:bodyPr/>
                    <a:lstStyle/>
                    <a:p>
                      <a:r>
                        <a:rPr lang="pt-BR" sz="1100" dirty="0">
                          <a:latin typeface="Arial" panose="020B0604020202020204" pitchFamily="34" charset="0"/>
                          <a:cs typeface="Arial" panose="020B0604020202020204" pitchFamily="34" charset="0"/>
                        </a:rPr>
                        <a:t>Provisões para perdas</a:t>
                      </a:r>
                    </a:p>
                  </a:txBody>
                  <a:tcPr anchor="ctr"/>
                </a:tc>
                <a:tc>
                  <a:txBody>
                    <a:bodyPr/>
                    <a:lstStyle/>
                    <a:p>
                      <a:pPr algn="ctr"/>
                      <a:r>
                        <a:rPr lang="pt-BR" sz="1100" b="0" dirty="0">
                          <a:latin typeface="Arial" panose="020B0604020202020204" pitchFamily="34" charset="0"/>
                          <a:cs typeface="Arial" panose="020B0604020202020204" pitchFamily="34" charset="0"/>
                        </a:rPr>
                        <a:t>384.812</a:t>
                      </a:r>
                    </a:p>
                  </a:txBody>
                  <a:tcPr/>
                </a:tc>
                <a:tc>
                  <a:txBody>
                    <a:bodyPr/>
                    <a:lstStyle/>
                    <a:p>
                      <a:pPr algn="ctr"/>
                      <a:r>
                        <a:rPr lang="pt-BR" sz="1100" b="0" dirty="0">
                          <a:latin typeface="Arial" panose="020B0604020202020204" pitchFamily="34" charset="0"/>
                          <a:cs typeface="Arial" panose="020B0604020202020204" pitchFamily="34" charset="0"/>
                        </a:rPr>
                        <a:t>199.904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100" dirty="0">
                          <a:latin typeface="Arial" panose="020B0604020202020204" pitchFamily="34" charset="0"/>
                          <a:cs typeface="Arial" panose="020B0604020202020204" pitchFamily="34" charset="0"/>
                        </a:rPr>
                        <a:t>24.683</a:t>
                      </a:r>
                      <a:endParaRPr lang="pt-BR" sz="11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6"/>
                  </a:ext>
                </a:extLst>
              </a:tr>
              <a:tr h="288000">
                <a:tc>
                  <a:txBody>
                    <a:bodyPr/>
                    <a:lstStyle/>
                    <a:p>
                      <a:pPr algn="ctr"/>
                      <a:r>
                        <a:rPr lang="pt-BR" sz="1100" b="0" dirty="0">
                          <a:latin typeface="Arial" panose="020B0604020202020204" pitchFamily="34" charset="0"/>
                          <a:cs typeface="Arial" panose="020B0604020202020204" pitchFamily="34" charset="0"/>
                        </a:rPr>
                        <a:t>Outras variações diminutivas</a:t>
                      </a:r>
                    </a:p>
                  </a:txBody>
                  <a:tcPr anchor="ctr"/>
                </a:tc>
                <a:tc>
                  <a:txBody>
                    <a:bodyPr/>
                    <a:lstStyle/>
                    <a:p>
                      <a:pPr algn="ctr"/>
                      <a:r>
                        <a:rPr lang="pt-BR" sz="1100" b="0" dirty="0">
                          <a:latin typeface="Arial" panose="020B0604020202020204" pitchFamily="34" charset="0"/>
                          <a:cs typeface="Arial" panose="020B0604020202020204" pitchFamily="34" charset="0"/>
                        </a:rPr>
                        <a:t>10.392</a:t>
                      </a:r>
                    </a:p>
                  </a:txBody>
                  <a:tcPr/>
                </a:tc>
                <a:tc>
                  <a:txBody>
                    <a:bodyPr/>
                    <a:lstStyle/>
                    <a:p>
                      <a:pPr algn="ctr"/>
                      <a:r>
                        <a:rPr lang="pt-BR" sz="1100" b="0" dirty="0">
                          <a:latin typeface="Arial" panose="020B0604020202020204" pitchFamily="34" charset="0"/>
                          <a:cs typeface="Arial" panose="020B0604020202020204" pitchFamily="34" charset="0"/>
                        </a:rPr>
                        <a:t>0</a:t>
                      </a:r>
                    </a:p>
                  </a:txBody>
                  <a:tcPr/>
                </a:tc>
                <a:tc>
                  <a:txBody>
                    <a:bodyPr/>
                    <a:lstStyle/>
                    <a:p>
                      <a:pPr algn="ctr"/>
                      <a:r>
                        <a:rPr lang="pt-BR" sz="1100" b="0" dirty="0">
                          <a:latin typeface="Arial" panose="020B0604020202020204" pitchFamily="34" charset="0"/>
                          <a:cs typeface="Arial" panose="020B0604020202020204" pitchFamily="34" charset="0"/>
                        </a:rPr>
                        <a:t>0</a:t>
                      </a:r>
                    </a:p>
                  </a:txBody>
                  <a:tcPr/>
                </a:tc>
                <a:extLst>
                  <a:ext uri="{0D108BD9-81ED-4DB2-BD59-A6C34878D82A}">
                    <a16:rowId xmlns="" xmlns:a16="http://schemas.microsoft.com/office/drawing/2014/main" val="188612620"/>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nchor="ctr"/>
                </a:tc>
                <a:tc>
                  <a:txBody>
                    <a:bodyPr/>
                    <a:lstStyle/>
                    <a:p>
                      <a:pPr algn="ctr"/>
                      <a:r>
                        <a:rPr lang="pt-BR" sz="1100" b="1" dirty="0">
                          <a:latin typeface="Arial" panose="020B0604020202020204" pitchFamily="34" charset="0"/>
                          <a:cs typeface="Arial" panose="020B0604020202020204" pitchFamily="34" charset="0"/>
                        </a:rPr>
                        <a:t>3.263.210</a:t>
                      </a:r>
                    </a:p>
                  </a:txBody>
                  <a:tcPr/>
                </a:tc>
                <a:tc>
                  <a:txBody>
                    <a:bodyPr/>
                    <a:lstStyle/>
                    <a:p>
                      <a:pPr algn="ctr"/>
                      <a:r>
                        <a:rPr lang="pt-BR" sz="1100" b="1" dirty="0">
                          <a:latin typeface="Arial" panose="020B0604020202020204" pitchFamily="34" charset="0"/>
                          <a:cs typeface="Arial" panose="020B0604020202020204" pitchFamily="34" charset="0"/>
                        </a:rPr>
                        <a:t>3.509.460</a:t>
                      </a:r>
                    </a:p>
                  </a:txBody>
                  <a:tcPr/>
                </a:tc>
                <a:tc>
                  <a:txBody>
                    <a:bodyPr/>
                    <a:lstStyle/>
                    <a:p>
                      <a:pPr algn="ctr"/>
                      <a:r>
                        <a:rPr lang="pt-BR" sz="1100" b="1" dirty="0">
                          <a:latin typeface="Arial" panose="020B0604020202020204" pitchFamily="34" charset="0"/>
                          <a:cs typeface="Arial" panose="020B0604020202020204" pitchFamily="34" charset="0"/>
                        </a:rPr>
                        <a:t>3.203.753</a:t>
                      </a:r>
                    </a:p>
                  </a:txBody>
                  <a:tcPr/>
                </a:tc>
                <a:extLst>
                  <a:ext uri="{0D108BD9-81ED-4DB2-BD59-A6C34878D82A}">
                    <a16:rowId xmlns="" xmlns:a16="http://schemas.microsoft.com/office/drawing/2014/main" val="10007"/>
                  </a:ext>
                </a:extLst>
              </a:tr>
              <a:tr h="288000">
                <a:tc>
                  <a:txBody>
                    <a:bodyPr/>
                    <a:lstStyle/>
                    <a:p>
                      <a:pPr algn="ctr"/>
                      <a:r>
                        <a:rPr lang="pt-BR" sz="1100" b="1" dirty="0">
                          <a:latin typeface="Arial" panose="020B0604020202020204" pitchFamily="34" charset="0"/>
                          <a:cs typeface="Arial" panose="020B0604020202020204" pitchFamily="34" charset="0"/>
                        </a:rPr>
                        <a:t>Superávit do exercício</a:t>
                      </a:r>
                    </a:p>
                  </a:txBody>
                  <a:tcPr anchor="ctr"/>
                </a:tc>
                <a:tc>
                  <a:txBody>
                    <a:bodyPr/>
                    <a:lstStyle/>
                    <a:p>
                      <a:pPr algn="ctr"/>
                      <a:r>
                        <a:rPr lang="pt-BR" sz="1100" b="1" dirty="0">
                          <a:latin typeface="Arial" panose="020B0604020202020204" pitchFamily="34" charset="0"/>
                          <a:cs typeface="Arial" panose="020B0604020202020204" pitchFamily="34" charset="0"/>
                        </a:rPr>
                        <a:t>1.288.589</a:t>
                      </a:r>
                    </a:p>
                  </a:txBody>
                  <a:tcPr/>
                </a:tc>
                <a:tc>
                  <a:txBody>
                    <a:bodyPr/>
                    <a:lstStyle/>
                    <a:p>
                      <a:pPr algn="ctr"/>
                      <a:r>
                        <a:rPr lang="pt-BR" sz="1100" b="1" dirty="0">
                          <a:latin typeface="Arial" panose="020B0604020202020204" pitchFamily="34" charset="0"/>
                          <a:cs typeface="Arial" panose="020B0604020202020204" pitchFamily="34" charset="0"/>
                        </a:rPr>
                        <a:t>734.863</a:t>
                      </a:r>
                    </a:p>
                  </a:txBody>
                  <a:tcPr/>
                </a:tc>
                <a:tc>
                  <a:txBody>
                    <a:bodyPr/>
                    <a:lstStyle/>
                    <a:p>
                      <a:pPr algn="ctr"/>
                      <a:r>
                        <a:rPr lang="pt-BR" sz="1100" b="1" dirty="0">
                          <a:latin typeface="Arial" panose="020B0604020202020204" pitchFamily="34" charset="0"/>
                          <a:cs typeface="Arial" panose="020B0604020202020204" pitchFamily="34" charset="0"/>
                        </a:rPr>
                        <a:t>642.243</a:t>
                      </a:r>
                    </a:p>
                  </a:txBody>
                  <a:tcPr/>
                </a:tc>
                <a:extLst>
                  <a:ext uri="{0D108BD9-81ED-4DB2-BD59-A6C34878D82A}">
                    <a16:rowId xmlns="" xmlns:a16="http://schemas.microsoft.com/office/drawing/2014/main" val="10008"/>
                  </a:ext>
                </a:extLst>
              </a:tr>
            </a:tbl>
          </a:graphicData>
        </a:graphic>
      </p:graphicFrame>
      <p:graphicFrame>
        <p:nvGraphicFramePr>
          <p:cNvPr id="17" name="Gráfico 16">
            <a:extLst>
              <a:ext uri="{FF2B5EF4-FFF2-40B4-BE49-F238E27FC236}">
                <a16:creationId xmlns="" xmlns:a16="http://schemas.microsoft.com/office/drawing/2014/main" id="{00000000-0008-0000-0000-000005000000}"/>
              </a:ext>
            </a:extLst>
          </p:cNvPr>
          <p:cNvGraphicFramePr>
            <a:graphicFrameLocks/>
          </p:cNvGraphicFramePr>
          <p:nvPr/>
        </p:nvGraphicFramePr>
        <p:xfrm>
          <a:off x="1576157" y="4285394"/>
          <a:ext cx="6632315" cy="15080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69941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0" y="-40944"/>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502195" y="150291"/>
            <a:ext cx="8911970"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44546A">
                    <a:lumMod val="50000"/>
                  </a:srgbClr>
                </a:solidFill>
                <a:latin typeface="Arial" panose="020B0604020202020204" pitchFamily="34" charset="0"/>
                <a:cs typeface="Arial" panose="020B0604020202020204" pitchFamily="34" charset="0"/>
              </a:rPr>
              <a:t>6.4 BALANÇO ORÇAMENTÁRIO</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78017" y="518058"/>
            <a:ext cx="879504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sp>
        <p:nvSpPr>
          <p:cNvPr id="3" name="CaixaDeTexto 2"/>
          <p:cNvSpPr txBox="1"/>
          <p:nvPr/>
        </p:nvSpPr>
        <p:spPr>
          <a:xfrm>
            <a:off x="3783568" y="877138"/>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0" name="CaixaDeTexto 9"/>
          <p:cNvSpPr txBox="1"/>
          <p:nvPr/>
        </p:nvSpPr>
        <p:spPr>
          <a:xfrm>
            <a:off x="8529759" y="897998"/>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2" name="Espaço Reservado para Texto 3">
            <a:extLst>
              <a:ext uri="{FF2B5EF4-FFF2-40B4-BE49-F238E27FC236}">
                <a16:creationId xmlns="" xmlns:a16="http://schemas.microsoft.com/office/drawing/2014/main" id="{88BBAA8A-B838-4E79-AC88-0B8954C35C27}"/>
              </a:ext>
            </a:extLst>
          </p:cNvPr>
          <p:cNvSpPr txBox="1">
            <a:spLocks/>
          </p:cNvSpPr>
          <p:nvPr/>
        </p:nvSpPr>
        <p:spPr>
          <a:xfrm>
            <a:off x="191595" y="5972621"/>
            <a:ext cx="8312735" cy="26894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100" b="1" dirty="0">
                <a:solidFill>
                  <a:prstClr val="black"/>
                </a:solidFill>
                <a:latin typeface="Arial" panose="020B0604020202020204" pitchFamily="34" charset="0"/>
                <a:cs typeface="Arial" panose="020B0604020202020204" pitchFamily="34" charset="0"/>
              </a:rPr>
              <a:t>Demonstração contábil completa disponível em: </a:t>
            </a:r>
            <a:r>
              <a:rPr lang="pt-BR" sz="1100" b="1" dirty="0">
                <a:solidFill>
                  <a:prstClr val="black"/>
                </a:solidFill>
                <a:latin typeface="Arial" panose="020B0604020202020204" pitchFamily="34" charset="0"/>
                <a:cs typeface="Arial" panose="020B0604020202020204" pitchFamily="34" charset="0"/>
                <a:hlinkClick r:id="rId4"/>
              </a:rPr>
              <a:t>https://transparencia.caugo.gov.br/balanco-orcamentario/</a:t>
            </a:r>
            <a:endParaRPr lang="pt-BR" sz="1100" b="1" dirty="0">
              <a:solidFill>
                <a:prstClr val="black"/>
              </a:solidFill>
              <a:latin typeface="Arial" panose="020B0604020202020204" pitchFamily="34" charset="0"/>
              <a:cs typeface="Arial" panose="020B0604020202020204" pitchFamily="34" charset="0"/>
            </a:endParaRPr>
          </a:p>
        </p:txBody>
      </p:sp>
      <p:graphicFrame>
        <p:nvGraphicFramePr>
          <p:cNvPr id="13" name="Tabela 12">
            <a:extLst>
              <a:ext uri="{FF2B5EF4-FFF2-40B4-BE49-F238E27FC236}">
                <a16:creationId xmlns="" xmlns:a16="http://schemas.microsoft.com/office/drawing/2014/main" id="{9A89CBF8-AC35-4962-BEE1-86043994F2E1}"/>
              </a:ext>
            </a:extLst>
          </p:cNvPr>
          <p:cNvGraphicFramePr>
            <a:graphicFrameLocks noGrp="1"/>
          </p:cNvGraphicFramePr>
          <p:nvPr/>
        </p:nvGraphicFramePr>
        <p:xfrm>
          <a:off x="290757" y="1148694"/>
          <a:ext cx="4513255" cy="2880000"/>
        </p:xfrm>
        <a:graphic>
          <a:graphicData uri="http://schemas.openxmlformats.org/drawingml/2006/table">
            <a:tbl>
              <a:tblPr firstRow="1" bandRow="1">
                <a:tableStyleId>{46F890A9-2807-4EBB-B81D-B2AA78EC7F39}</a:tableStyleId>
              </a:tblPr>
              <a:tblGrid>
                <a:gridCol w="2015715">
                  <a:extLst>
                    <a:ext uri="{9D8B030D-6E8A-4147-A177-3AD203B41FA5}">
                      <a16:colId xmlns="" xmlns:a16="http://schemas.microsoft.com/office/drawing/2014/main" val="20000"/>
                    </a:ext>
                  </a:extLst>
                </a:gridCol>
                <a:gridCol w="846161">
                  <a:extLst>
                    <a:ext uri="{9D8B030D-6E8A-4147-A177-3AD203B41FA5}">
                      <a16:colId xmlns="" xmlns:a16="http://schemas.microsoft.com/office/drawing/2014/main" val="20001"/>
                    </a:ext>
                  </a:extLst>
                </a:gridCol>
                <a:gridCol w="818866">
                  <a:extLst>
                    <a:ext uri="{9D8B030D-6E8A-4147-A177-3AD203B41FA5}">
                      <a16:colId xmlns="" xmlns:a16="http://schemas.microsoft.com/office/drawing/2014/main" val="20002"/>
                    </a:ext>
                  </a:extLst>
                </a:gridCol>
                <a:gridCol w="832513">
                  <a:extLst>
                    <a:ext uri="{9D8B030D-6E8A-4147-A177-3AD203B41FA5}">
                      <a16:colId xmlns="" xmlns:a16="http://schemas.microsoft.com/office/drawing/2014/main" val="20003"/>
                    </a:ext>
                  </a:extLst>
                </a:gridCol>
              </a:tblGrid>
              <a:tr h="288000">
                <a:tc>
                  <a:txBody>
                    <a:bodyPr/>
                    <a:lstStyle/>
                    <a:p>
                      <a:pPr algn="ctr"/>
                      <a:r>
                        <a:rPr lang="pt-BR" sz="1200" dirty="0">
                          <a:latin typeface="Arial" panose="020B0604020202020204" pitchFamily="34" charset="0"/>
                          <a:cs typeface="Arial" panose="020B0604020202020204" pitchFamily="34" charset="0"/>
                        </a:rPr>
                        <a:t>Receitas</a:t>
                      </a:r>
                      <a:r>
                        <a:rPr lang="pt-BR" sz="1200" baseline="0" dirty="0">
                          <a:latin typeface="Arial" panose="020B0604020202020204" pitchFamily="34" charset="0"/>
                          <a:cs typeface="Arial" panose="020B0604020202020204" pitchFamily="34" charset="0"/>
                        </a:rPr>
                        <a:t> Orçamentárias</a:t>
                      </a:r>
                      <a:endParaRPr lang="pt-BR" sz="1200" dirty="0">
                        <a:latin typeface="Arial" panose="020B0604020202020204" pitchFamily="34" charset="0"/>
                        <a:cs typeface="Arial" panose="020B0604020202020204" pitchFamily="34" charset="0"/>
                      </a:endParaRP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spcBef>
                          <a:spcPts val="600"/>
                        </a:spcBef>
                      </a:pPr>
                      <a:r>
                        <a:rPr lang="pt-BR" sz="12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a:txBody>
                    <a:bodyPr/>
                    <a:lstStyle/>
                    <a:p>
                      <a:r>
                        <a:rPr lang="pt-BR" sz="1200" b="1" dirty="0">
                          <a:latin typeface="Arial" panose="020B0604020202020204" pitchFamily="34" charset="0"/>
                          <a:cs typeface="Arial" panose="020B0604020202020204" pitchFamily="34" charset="0"/>
                        </a:rPr>
                        <a:t>Receitas</a:t>
                      </a:r>
                      <a:r>
                        <a:rPr lang="pt-BR" sz="1200" b="1" baseline="0" dirty="0">
                          <a:latin typeface="Arial" panose="020B0604020202020204" pitchFamily="34" charset="0"/>
                          <a:cs typeface="Arial" panose="020B0604020202020204" pitchFamily="34" charset="0"/>
                        </a:rPr>
                        <a:t> correntes</a:t>
                      </a:r>
                      <a:endParaRPr lang="pt-BR" sz="1200" b="1" dirty="0">
                        <a:latin typeface="Arial" panose="020B0604020202020204" pitchFamily="34" charset="0"/>
                        <a:cs typeface="Arial" panose="020B0604020202020204" pitchFamily="34" charset="0"/>
                      </a:endParaRPr>
                    </a:p>
                  </a:txBody>
                  <a:tcPr anchor="ctr"/>
                </a:tc>
                <a:tc>
                  <a:txBody>
                    <a:bodyPr/>
                    <a:lstStyle/>
                    <a:p>
                      <a:pPr algn="ctr"/>
                      <a:r>
                        <a:rPr lang="pt-BR" sz="1100" b="1" dirty="0">
                          <a:latin typeface="Arial" panose="020B0604020202020204" pitchFamily="34" charset="0"/>
                          <a:cs typeface="Arial" panose="020B0604020202020204" pitchFamily="34" charset="0"/>
                        </a:rPr>
                        <a:t>4.002.082</a:t>
                      </a:r>
                    </a:p>
                  </a:txBody>
                  <a:tcPr anchor="ctr"/>
                </a:tc>
                <a:tc>
                  <a:txBody>
                    <a:bodyPr/>
                    <a:lstStyle/>
                    <a:p>
                      <a:pPr algn="ctr"/>
                      <a:r>
                        <a:rPr lang="pt-BR" sz="1100" b="1" dirty="0">
                          <a:latin typeface="Arial" panose="020B0604020202020204" pitchFamily="34" charset="0"/>
                          <a:cs typeface="Arial" panose="020B0604020202020204" pitchFamily="34" charset="0"/>
                        </a:rPr>
                        <a:t>3.805.385</a:t>
                      </a:r>
                    </a:p>
                  </a:txBody>
                  <a:tcPr anchor="ctr"/>
                </a:tc>
                <a:tc>
                  <a:txBody>
                    <a:bodyPr/>
                    <a:lstStyle/>
                    <a:p>
                      <a:pPr algn="ctr"/>
                      <a:r>
                        <a:rPr lang="pt-BR" sz="1100" b="1" dirty="0">
                          <a:latin typeface="Arial" panose="020B0604020202020204" pitchFamily="34" charset="0"/>
                          <a:cs typeface="Arial" panose="020B0604020202020204" pitchFamily="34" charset="0"/>
                        </a:rPr>
                        <a:t>3.152.864</a:t>
                      </a:r>
                    </a:p>
                  </a:txBody>
                  <a:tcPr anchor="ctr"/>
                </a:tc>
                <a:extLst>
                  <a:ext uri="{0D108BD9-81ED-4DB2-BD59-A6C34878D82A}">
                    <a16:rowId xmlns="" xmlns:a16="http://schemas.microsoft.com/office/drawing/2014/main" val="10001"/>
                  </a:ext>
                </a:extLst>
              </a:tr>
              <a:tr h="288000">
                <a:tc>
                  <a:txBody>
                    <a:bodyPr/>
                    <a:lstStyle/>
                    <a:p>
                      <a:r>
                        <a:rPr lang="pt-BR" sz="1200" dirty="0">
                          <a:latin typeface="Arial" panose="020B0604020202020204" pitchFamily="34" charset="0"/>
                          <a:cs typeface="Arial" panose="020B0604020202020204" pitchFamily="34" charset="0"/>
                        </a:rPr>
                        <a:t>Contribuições</a:t>
                      </a:r>
                      <a:r>
                        <a:rPr lang="pt-BR" sz="1200" baseline="0" dirty="0">
                          <a:latin typeface="Arial" panose="020B0604020202020204" pitchFamily="34" charset="0"/>
                          <a:cs typeface="Arial" panose="020B0604020202020204" pitchFamily="34" charset="0"/>
                        </a:rPr>
                        <a:t> (anuidades)</a:t>
                      </a:r>
                      <a:endParaRPr lang="pt-BR" sz="12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1.542.162</a:t>
                      </a:r>
                    </a:p>
                  </a:txBody>
                  <a:tcPr anchor="ctr"/>
                </a:tc>
                <a:tc>
                  <a:txBody>
                    <a:bodyPr/>
                    <a:lstStyle/>
                    <a:p>
                      <a:pPr algn="ctr"/>
                      <a:r>
                        <a:rPr lang="pt-BR" sz="1100" dirty="0">
                          <a:latin typeface="Arial" panose="020B0604020202020204" pitchFamily="34" charset="0"/>
                          <a:cs typeface="Arial" panose="020B0604020202020204" pitchFamily="34" charset="0"/>
                        </a:rPr>
                        <a:t>1.359.558</a:t>
                      </a:r>
                    </a:p>
                  </a:txBody>
                  <a:tcPr anchor="ctr"/>
                </a:tc>
                <a:tc>
                  <a:txBody>
                    <a:bodyPr/>
                    <a:lstStyle/>
                    <a:p>
                      <a:pPr algn="ctr"/>
                      <a:r>
                        <a:rPr lang="pt-BR" sz="1100" dirty="0">
                          <a:latin typeface="Arial" panose="020B0604020202020204" pitchFamily="34" charset="0"/>
                          <a:cs typeface="Arial" panose="020B0604020202020204" pitchFamily="34" charset="0"/>
                        </a:rPr>
                        <a:t>1.103.739</a:t>
                      </a:r>
                    </a:p>
                  </a:txBody>
                  <a:tcPr anchor="ctr"/>
                </a:tc>
                <a:extLst>
                  <a:ext uri="{0D108BD9-81ED-4DB2-BD59-A6C34878D82A}">
                    <a16:rowId xmlns="" xmlns:a16="http://schemas.microsoft.com/office/drawing/2014/main" val="10002"/>
                  </a:ext>
                </a:extLst>
              </a:tr>
              <a:tr h="288000">
                <a:tc>
                  <a:txBody>
                    <a:bodyPr/>
                    <a:lstStyle/>
                    <a:p>
                      <a:r>
                        <a:rPr lang="pt-BR" sz="1200" dirty="0">
                          <a:latin typeface="Arial" panose="020B0604020202020204" pitchFamily="34" charset="0"/>
                          <a:cs typeface="Arial" panose="020B0604020202020204" pitchFamily="34" charset="0"/>
                        </a:rPr>
                        <a:t>Serviços</a:t>
                      </a:r>
                      <a:r>
                        <a:rPr lang="pt-BR" sz="1200" baseline="0" dirty="0">
                          <a:latin typeface="Arial" panose="020B0604020202020204" pitchFamily="34" charset="0"/>
                          <a:cs typeface="Arial" panose="020B0604020202020204" pitchFamily="34" charset="0"/>
                        </a:rPr>
                        <a:t> (taxas RRT)</a:t>
                      </a:r>
                      <a:endParaRPr lang="pt-BR" sz="1200" b="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2.246.315</a:t>
                      </a:r>
                    </a:p>
                  </a:txBody>
                  <a:tcPr anchor="ctr"/>
                </a:tc>
                <a:tc>
                  <a:txBody>
                    <a:bodyPr/>
                    <a:lstStyle/>
                    <a:p>
                      <a:pPr algn="ctr"/>
                      <a:r>
                        <a:rPr lang="pt-BR" sz="1100" dirty="0">
                          <a:latin typeface="Arial" panose="020B0604020202020204" pitchFamily="34" charset="0"/>
                          <a:cs typeface="Arial" panose="020B0604020202020204" pitchFamily="34" charset="0"/>
                        </a:rPr>
                        <a:t>2.207.333</a:t>
                      </a:r>
                    </a:p>
                  </a:txBody>
                  <a:tcPr anchor="ctr"/>
                </a:tc>
                <a:tc>
                  <a:txBody>
                    <a:bodyPr/>
                    <a:lstStyle/>
                    <a:p>
                      <a:pPr algn="ctr"/>
                      <a:r>
                        <a:rPr lang="pt-BR" sz="1100" dirty="0">
                          <a:latin typeface="Arial" panose="020B0604020202020204" pitchFamily="34" charset="0"/>
                          <a:cs typeface="Arial" panose="020B0604020202020204" pitchFamily="34" charset="0"/>
                        </a:rPr>
                        <a:t>1.876.309</a:t>
                      </a:r>
                    </a:p>
                  </a:txBody>
                  <a:tcPr anchor="ctr"/>
                </a:tc>
                <a:extLst>
                  <a:ext uri="{0D108BD9-81ED-4DB2-BD59-A6C34878D82A}">
                    <a16:rowId xmlns="" xmlns:a16="http://schemas.microsoft.com/office/drawing/2014/main" val="10003"/>
                  </a:ext>
                </a:extLst>
              </a:tr>
              <a:tr h="288000">
                <a:tc>
                  <a:txBody>
                    <a:bodyPr/>
                    <a:lstStyle/>
                    <a:p>
                      <a:r>
                        <a:rPr lang="pt-BR" sz="1200" dirty="0">
                          <a:latin typeface="Arial" panose="020B0604020202020204" pitchFamily="34" charset="0"/>
                          <a:cs typeface="Arial" panose="020B0604020202020204" pitchFamily="34" charset="0"/>
                        </a:rPr>
                        <a:t>Receitas</a:t>
                      </a:r>
                      <a:r>
                        <a:rPr lang="pt-BR" sz="1200" baseline="0" dirty="0">
                          <a:latin typeface="Arial" panose="020B0604020202020204" pitchFamily="34" charset="0"/>
                          <a:cs typeface="Arial" panose="020B0604020202020204" pitchFamily="34" charset="0"/>
                        </a:rPr>
                        <a:t> financeiras</a:t>
                      </a:r>
                      <a:endParaRPr lang="pt-BR" sz="12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152.828</a:t>
                      </a:r>
                    </a:p>
                  </a:txBody>
                  <a:tcPr anchor="ctr"/>
                </a:tc>
                <a:tc>
                  <a:txBody>
                    <a:bodyPr/>
                    <a:lstStyle/>
                    <a:p>
                      <a:pPr algn="ctr"/>
                      <a:r>
                        <a:rPr lang="pt-BR" sz="1100" dirty="0">
                          <a:latin typeface="Arial" panose="020B0604020202020204" pitchFamily="34" charset="0"/>
                          <a:cs typeface="Arial" panose="020B0604020202020204" pitchFamily="34" charset="0"/>
                        </a:rPr>
                        <a:t>175.660</a:t>
                      </a:r>
                    </a:p>
                  </a:txBody>
                  <a:tcPr anchor="ctr"/>
                </a:tc>
                <a:tc>
                  <a:txBody>
                    <a:bodyPr/>
                    <a:lstStyle/>
                    <a:p>
                      <a:pPr algn="ctr"/>
                      <a:r>
                        <a:rPr lang="pt-BR" sz="1100" dirty="0">
                          <a:latin typeface="Arial" panose="020B0604020202020204" pitchFamily="34" charset="0"/>
                          <a:cs typeface="Arial" panose="020B0604020202020204" pitchFamily="34" charset="0"/>
                        </a:rPr>
                        <a:t>131.608</a:t>
                      </a:r>
                    </a:p>
                  </a:txBody>
                  <a:tcPr anchor="ctr"/>
                </a:tc>
                <a:extLst>
                  <a:ext uri="{0D108BD9-81ED-4DB2-BD59-A6C34878D82A}">
                    <a16:rowId xmlns="" xmlns:a16="http://schemas.microsoft.com/office/drawing/2014/main" val="10004"/>
                  </a:ext>
                </a:extLst>
              </a:tr>
              <a:tr h="288000">
                <a:tc>
                  <a:txBody>
                    <a:bodyPr/>
                    <a:lstStyle/>
                    <a:p>
                      <a:r>
                        <a:rPr lang="pt-BR" sz="1200" dirty="0">
                          <a:latin typeface="Arial" panose="020B0604020202020204" pitchFamily="34" charset="0"/>
                          <a:cs typeface="Arial" panose="020B0604020202020204" pitchFamily="34" charset="0"/>
                        </a:rPr>
                        <a:t>Outras</a:t>
                      </a:r>
                      <a:r>
                        <a:rPr lang="pt-BR" sz="1200" baseline="0" dirty="0">
                          <a:latin typeface="Arial" panose="020B0604020202020204" pitchFamily="34" charset="0"/>
                          <a:cs typeface="Arial" panose="020B0604020202020204" pitchFamily="34" charset="0"/>
                        </a:rPr>
                        <a:t> receitas correntes</a:t>
                      </a:r>
                      <a:endParaRPr lang="pt-BR" sz="12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60.778</a:t>
                      </a:r>
                    </a:p>
                  </a:txBody>
                  <a:tcPr anchor="ctr"/>
                </a:tc>
                <a:tc>
                  <a:txBody>
                    <a:bodyPr/>
                    <a:lstStyle/>
                    <a:p>
                      <a:pPr algn="ctr"/>
                      <a:r>
                        <a:rPr lang="pt-BR" sz="1100" dirty="0">
                          <a:latin typeface="Arial" panose="020B0604020202020204" pitchFamily="34" charset="0"/>
                          <a:cs typeface="Arial" panose="020B0604020202020204" pitchFamily="34" charset="0"/>
                        </a:rPr>
                        <a:t>62.844</a:t>
                      </a:r>
                    </a:p>
                  </a:txBody>
                  <a:tcPr anchor="ctr"/>
                </a:tc>
                <a:tc>
                  <a:txBody>
                    <a:bodyPr/>
                    <a:lstStyle/>
                    <a:p>
                      <a:pPr algn="ctr"/>
                      <a:r>
                        <a:rPr lang="pt-BR" sz="1100" dirty="0">
                          <a:latin typeface="Arial" panose="020B0604020202020204" pitchFamily="34" charset="0"/>
                          <a:cs typeface="Arial" panose="020B0604020202020204" pitchFamily="34" charset="0"/>
                        </a:rPr>
                        <a:t>41.208</a:t>
                      </a:r>
                    </a:p>
                  </a:txBody>
                  <a:tcPr anchor="ctr"/>
                </a:tc>
                <a:extLst>
                  <a:ext uri="{0D108BD9-81ED-4DB2-BD59-A6C34878D82A}">
                    <a16:rowId xmlns="" xmlns:a16="http://schemas.microsoft.com/office/drawing/2014/main" val="10008"/>
                  </a:ext>
                </a:extLst>
              </a:tr>
              <a:tr h="288000">
                <a:tc>
                  <a:txBody>
                    <a:bodyPr/>
                    <a:lstStyle/>
                    <a:p>
                      <a:pPr algn="l"/>
                      <a:r>
                        <a:rPr lang="pt-BR" sz="1200" dirty="0">
                          <a:latin typeface="Arial" panose="020B0604020202020204" pitchFamily="34" charset="0"/>
                          <a:cs typeface="Arial" panose="020B0604020202020204" pitchFamily="34" charset="0"/>
                        </a:rPr>
                        <a:t>Receitas</a:t>
                      </a:r>
                      <a:r>
                        <a:rPr lang="pt-BR" sz="1200" baseline="0" dirty="0">
                          <a:latin typeface="Arial" panose="020B0604020202020204" pitchFamily="34" charset="0"/>
                          <a:cs typeface="Arial" panose="020B0604020202020204" pitchFamily="34" charset="0"/>
                        </a:rPr>
                        <a:t> de capital</a:t>
                      </a:r>
                      <a:endParaRPr lang="pt-BR" sz="1200" b="1"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a:t>
                      </a:r>
                      <a:endParaRPr lang="pt-BR" sz="1100" b="1"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a:t>
                      </a:r>
                      <a:endParaRPr lang="pt-BR" sz="1100" b="1"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a:t>
                      </a: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73675394"/>
                  </a:ext>
                </a:extLst>
              </a:tr>
              <a:tr h="288000">
                <a:tc>
                  <a:txBody>
                    <a:bodyPr/>
                    <a:lstStyle/>
                    <a:p>
                      <a:pPr algn="ctr"/>
                      <a:endParaRPr lang="pt-BR" sz="1200" b="1"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419501012"/>
                  </a:ext>
                </a:extLst>
              </a:tr>
              <a:tr h="288000">
                <a:tc>
                  <a:txBody>
                    <a:bodyPr/>
                    <a:lstStyle/>
                    <a:p>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9"/>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nchor="ctr"/>
                </a:tc>
                <a:tc>
                  <a:txBody>
                    <a:bodyPr/>
                    <a:lstStyle/>
                    <a:p>
                      <a:pPr algn="ctr"/>
                      <a:r>
                        <a:rPr lang="pt-BR" sz="1100" b="1" dirty="0">
                          <a:latin typeface="Arial" panose="020B0604020202020204" pitchFamily="34" charset="0"/>
                          <a:cs typeface="Arial" panose="020B0604020202020204" pitchFamily="34" charset="0"/>
                        </a:rPr>
                        <a:t>4.002.082</a:t>
                      </a:r>
                    </a:p>
                  </a:txBody>
                  <a:tcPr anchor="ct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pt-BR" sz="1100" b="1" dirty="0">
                          <a:latin typeface="Arial" panose="020B0604020202020204" pitchFamily="34" charset="0"/>
                          <a:cs typeface="Arial" panose="020B0604020202020204" pitchFamily="34" charset="0"/>
                        </a:rPr>
                        <a:t>3.805.385</a:t>
                      </a:r>
                    </a:p>
                  </a:txBody>
                  <a:tcPr anchor="ct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pt-BR" sz="1100" b="1" dirty="0">
                          <a:latin typeface="Arial" panose="020B0604020202020204" pitchFamily="34" charset="0"/>
                          <a:cs typeface="Arial" panose="020B0604020202020204" pitchFamily="34" charset="0"/>
                        </a:rPr>
                        <a:t>3.152.864</a:t>
                      </a:r>
                    </a:p>
                  </a:txBody>
                  <a:tcPr anchor="ctr"/>
                </a:tc>
                <a:extLst>
                  <a:ext uri="{0D108BD9-81ED-4DB2-BD59-A6C34878D82A}">
                    <a16:rowId xmlns="" xmlns:a16="http://schemas.microsoft.com/office/drawing/2014/main" val="10010"/>
                  </a:ext>
                </a:extLst>
              </a:tr>
            </a:tbl>
          </a:graphicData>
        </a:graphic>
      </p:graphicFrame>
      <p:graphicFrame>
        <p:nvGraphicFramePr>
          <p:cNvPr id="16" name="Tabela 15">
            <a:extLst>
              <a:ext uri="{FF2B5EF4-FFF2-40B4-BE49-F238E27FC236}">
                <a16:creationId xmlns="" xmlns:a16="http://schemas.microsoft.com/office/drawing/2014/main" id="{1CB4A420-899B-4FAB-BF2B-56C5BA5C477C}"/>
              </a:ext>
            </a:extLst>
          </p:cNvPr>
          <p:cNvGraphicFramePr>
            <a:graphicFrameLocks noGrp="1"/>
          </p:cNvGraphicFramePr>
          <p:nvPr/>
        </p:nvGraphicFramePr>
        <p:xfrm>
          <a:off x="5034789" y="1148715"/>
          <a:ext cx="4618494" cy="2880000"/>
        </p:xfrm>
        <a:graphic>
          <a:graphicData uri="http://schemas.openxmlformats.org/drawingml/2006/table">
            <a:tbl>
              <a:tblPr firstRow="1" bandRow="1">
                <a:tableStyleId>{46F890A9-2807-4EBB-B81D-B2AA78EC7F39}</a:tableStyleId>
              </a:tblPr>
              <a:tblGrid>
                <a:gridCol w="2093503">
                  <a:extLst>
                    <a:ext uri="{9D8B030D-6E8A-4147-A177-3AD203B41FA5}">
                      <a16:colId xmlns="" xmlns:a16="http://schemas.microsoft.com/office/drawing/2014/main" val="20000"/>
                    </a:ext>
                  </a:extLst>
                </a:gridCol>
                <a:gridCol w="831273">
                  <a:extLst>
                    <a:ext uri="{9D8B030D-6E8A-4147-A177-3AD203B41FA5}">
                      <a16:colId xmlns="" xmlns:a16="http://schemas.microsoft.com/office/drawing/2014/main" val="20001"/>
                    </a:ext>
                  </a:extLst>
                </a:gridCol>
                <a:gridCol w="841664">
                  <a:extLst>
                    <a:ext uri="{9D8B030D-6E8A-4147-A177-3AD203B41FA5}">
                      <a16:colId xmlns="" xmlns:a16="http://schemas.microsoft.com/office/drawing/2014/main" val="20002"/>
                    </a:ext>
                  </a:extLst>
                </a:gridCol>
                <a:gridCol w="852054">
                  <a:extLst>
                    <a:ext uri="{9D8B030D-6E8A-4147-A177-3AD203B41FA5}">
                      <a16:colId xmlns="" xmlns:a16="http://schemas.microsoft.com/office/drawing/2014/main" val="20003"/>
                    </a:ext>
                  </a:extLst>
                </a:gridCol>
              </a:tblGrid>
              <a:tr h="288000">
                <a:tc>
                  <a:txBody>
                    <a:bodyPr/>
                    <a:lstStyle/>
                    <a:p>
                      <a:pPr algn="ctr"/>
                      <a:r>
                        <a:rPr lang="pt-BR" sz="1100" dirty="0">
                          <a:latin typeface="Arial" panose="020B0604020202020204" pitchFamily="34" charset="0"/>
                          <a:cs typeface="Arial" panose="020B0604020202020204" pitchFamily="34" charset="0"/>
                        </a:rPr>
                        <a:t>Despesas</a:t>
                      </a:r>
                      <a:r>
                        <a:rPr lang="pt-BR" sz="1100" baseline="0" dirty="0">
                          <a:latin typeface="Arial" panose="020B0604020202020204" pitchFamily="34" charset="0"/>
                          <a:cs typeface="Arial" panose="020B0604020202020204" pitchFamily="34" charset="0"/>
                        </a:rPr>
                        <a:t> Orçamentárias</a:t>
                      </a:r>
                      <a:endParaRPr lang="pt-BR" sz="1100" dirty="0">
                        <a:latin typeface="Arial" panose="020B0604020202020204" pitchFamily="34" charset="0"/>
                        <a:cs typeface="Arial" panose="020B0604020202020204" pitchFamily="34" charset="0"/>
                      </a:endParaRP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a:txBody>
                    <a:bodyPr/>
                    <a:lstStyle/>
                    <a:p>
                      <a:r>
                        <a:rPr lang="pt-BR" sz="1100" b="1" dirty="0">
                          <a:latin typeface="Arial" panose="020B0604020202020204" pitchFamily="34" charset="0"/>
                          <a:cs typeface="Arial" panose="020B0604020202020204" pitchFamily="34" charset="0"/>
                        </a:rPr>
                        <a:t>Despesas</a:t>
                      </a:r>
                      <a:r>
                        <a:rPr lang="pt-BR" sz="1100" b="1" baseline="0" dirty="0">
                          <a:latin typeface="Arial" panose="020B0604020202020204" pitchFamily="34" charset="0"/>
                          <a:cs typeface="Arial" panose="020B0604020202020204" pitchFamily="34" charset="0"/>
                        </a:rPr>
                        <a:t> correntes</a:t>
                      </a:r>
                      <a:endParaRPr lang="pt-BR" sz="1100" b="1" dirty="0">
                        <a:latin typeface="Arial" panose="020B0604020202020204" pitchFamily="34" charset="0"/>
                        <a:cs typeface="Arial" panose="020B0604020202020204" pitchFamily="34" charset="0"/>
                      </a:endParaRPr>
                    </a:p>
                  </a:txBody>
                  <a:tcPr anchor="ctr"/>
                </a:tc>
                <a:tc>
                  <a:txBody>
                    <a:bodyPr/>
                    <a:lstStyle/>
                    <a:p>
                      <a:pPr algn="ctr"/>
                      <a:r>
                        <a:rPr lang="pt-BR" sz="1100" b="1" dirty="0">
                          <a:latin typeface="Arial" panose="020B0604020202020204" pitchFamily="34" charset="0"/>
                          <a:cs typeface="Arial" panose="020B0604020202020204" pitchFamily="34" charset="0"/>
                        </a:rPr>
                        <a:t>2.823.434</a:t>
                      </a:r>
                    </a:p>
                  </a:txBody>
                  <a:tcPr anchor="ctr"/>
                </a:tc>
                <a:tc>
                  <a:txBody>
                    <a:bodyPr/>
                    <a:lstStyle/>
                    <a:p>
                      <a:pPr algn="ctr"/>
                      <a:r>
                        <a:rPr lang="pt-BR" sz="1100" b="1" dirty="0">
                          <a:latin typeface="Arial" panose="020B0604020202020204" pitchFamily="34" charset="0"/>
                          <a:cs typeface="Arial" panose="020B0604020202020204" pitchFamily="34" charset="0"/>
                        </a:rPr>
                        <a:t>3.185.675</a:t>
                      </a:r>
                    </a:p>
                  </a:txBody>
                  <a:tcPr anchor="ctr"/>
                </a:tc>
                <a:tc>
                  <a:txBody>
                    <a:bodyPr/>
                    <a:lstStyle/>
                    <a:p>
                      <a:pPr algn="ctr"/>
                      <a:r>
                        <a:rPr lang="pt-BR" sz="1100" b="1" dirty="0">
                          <a:latin typeface="Arial" panose="020B0604020202020204" pitchFamily="34" charset="0"/>
                          <a:cs typeface="Arial" panose="020B0604020202020204" pitchFamily="34" charset="0"/>
                        </a:rPr>
                        <a:t>2.964.564</a:t>
                      </a:r>
                    </a:p>
                  </a:txBody>
                  <a:tcPr anchor="ct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Pessoal e encargos</a:t>
                      </a:r>
                    </a:p>
                  </a:txBody>
                  <a:tcPr anchor="ctr"/>
                </a:tc>
                <a:tc>
                  <a:txBody>
                    <a:bodyPr/>
                    <a:lstStyle/>
                    <a:p>
                      <a:pPr algn="ctr"/>
                      <a:r>
                        <a:rPr lang="pt-BR" sz="1100" dirty="0">
                          <a:latin typeface="Arial" panose="020B0604020202020204" pitchFamily="34" charset="0"/>
                          <a:cs typeface="Arial" panose="020B0604020202020204" pitchFamily="34" charset="0"/>
                        </a:rPr>
                        <a:t>2.084.317</a:t>
                      </a:r>
                    </a:p>
                  </a:txBody>
                  <a:tcPr anchor="ctr"/>
                </a:tc>
                <a:tc>
                  <a:txBody>
                    <a:bodyPr/>
                    <a:lstStyle/>
                    <a:p>
                      <a:pPr algn="ctr"/>
                      <a:r>
                        <a:rPr lang="pt-BR" sz="1100" dirty="0">
                          <a:latin typeface="Arial" panose="020B0604020202020204" pitchFamily="34" charset="0"/>
                          <a:cs typeface="Arial" panose="020B0604020202020204" pitchFamily="34" charset="0"/>
                        </a:rPr>
                        <a:t>2.056.562</a:t>
                      </a:r>
                    </a:p>
                  </a:txBody>
                  <a:tcPr anchor="ctr"/>
                </a:tc>
                <a:tc>
                  <a:txBody>
                    <a:bodyPr/>
                    <a:lstStyle/>
                    <a:p>
                      <a:pPr algn="ctr"/>
                      <a:r>
                        <a:rPr lang="pt-BR" sz="1100" dirty="0">
                          <a:latin typeface="Arial" panose="020B0604020202020204" pitchFamily="34" charset="0"/>
                          <a:cs typeface="Arial" panose="020B0604020202020204" pitchFamily="34" charset="0"/>
                        </a:rPr>
                        <a:t>1.895.333</a:t>
                      </a:r>
                    </a:p>
                  </a:txBody>
                  <a:tcPr anchor="ct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Material</a:t>
                      </a:r>
                      <a:r>
                        <a:rPr lang="pt-BR" sz="1100" baseline="0" dirty="0">
                          <a:latin typeface="Arial" panose="020B0604020202020204" pitchFamily="34" charset="0"/>
                          <a:cs typeface="Arial" panose="020B0604020202020204" pitchFamily="34" charset="0"/>
                        </a:rPr>
                        <a:t> de consumo</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9.861</a:t>
                      </a:r>
                    </a:p>
                  </a:txBody>
                  <a:tcPr anchor="ctr"/>
                </a:tc>
                <a:tc>
                  <a:txBody>
                    <a:bodyPr/>
                    <a:lstStyle/>
                    <a:p>
                      <a:pPr algn="ctr"/>
                      <a:r>
                        <a:rPr lang="pt-BR" sz="1100" dirty="0">
                          <a:latin typeface="Arial" panose="020B0604020202020204" pitchFamily="34" charset="0"/>
                          <a:cs typeface="Arial" panose="020B0604020202020204" pitchFamily="34" charset="0"/>
                        </a:rPr>
                        <a:t>18.644</a:t>
                      </a:r>
                    </a:p>
                  </a:txBody>
                  <a:tcPr anchor="ctr"/>
                </a:tc>
                <a:tc>
                  <a:txBody>
                    <a:bodyPr/>
                    <a:lstStyle/>
                    <a:p>
                      <a:pPr algn="ctr"/>
                      <a:r>
                        <a:rPr lang="pt-BR" sz="1100" dirty="0">
                          <a:latin typeface="Arial" panose="020B0604020202020204" pitchFamily="34" charset="0"/>
                          <a:cs typeface="Arial" panose="020B0604020202020204" pitchFamily="34" charset="0"/>
                        </a:rPr>
                        <a:t>15.995</a:t>
                      </a:r>
                    </a:p>
                  </a:txBody>
                  <a:tcPr anchor="ctr"/>
                </a:tc>
                <a:extLst>
                  <a:ext uri="{0D108BD9-81ED-4DB2-BD59-A6C34878D82A}">
                    <a16:rowId xmlns="" xmlns:a16="http://schemas.microsoft.com/office/drawing/2014/main" val="10003"/>
                  </a:ext>
                </a:extLst>
              </a:tr>
              <a:tr h="288000">
                <a:tc>
                  <a:txBody>
                    <a:bodyPr/>
                    <a:lstStyle/>
                    <a:p>
                      <a:r>
                        <a:rPr lang="pt-BR" sz="1100" dirty="0">
                          <a:latin typeface="Arial" panose="020B0604020202020204" pitchFamily="34" charset="0"/>
                          <a:cs typeface="Arial" panose="020B0604020202020204" pitchFamily="34" charset="0"/>
                        </a:rPr>
                        <a:t>Serviços</a:t>
                      </a:r>
                      <a:r>
                        <a:rPr lang="pt-BR" sz="1100" baseline="0" dirty="0">
                          <a:latin typeface="Arial" panose="020B0604020202020204" pitchFamily="34" charset="0"/>
                          <a:cs typeface="Arial" panose="020B0604020202020204" pitchFamily="34" charset="0"/>
                        </a:rPr>
                        <a:t> de terceiros</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500.655</a:t>
                      </a:r>
                    </a:p>
                  </a:txBody>
                  <a:tcPr anchor="ctr"/>
                </a:tc>
                <a:tc>
                  <a:txBody>
                    <a:bodyPr/>
                    <a:lstStyle/>
                    <a:p>
                      <a:pPr algn="ctr"/>
                      <a:r>
                        <a:rPr lang="pt-BR" sz="1100" dirty="0">
                          <a:latin typeface="Arial" panose="020B0604020202020204" pitchFamily="34" charset="0"/>
                          <a:cs typeface="Arial" panose="020B0604020202020204" pitchFamily="34" charset="0"/>
                        </a:rPr>
                        <a:t>704.594</a:t>
                      </a:r>
                    </a:p>
                  </a:txBody>
                  <a:tcPr anchor="ctr"/>
                </a:tc>
                <a:tc>
                  <a:txBody>
                    <a:bodyPr/>
                    <a:lstStyle/>
                    <a:p>
                      <a:pPr algn="ctr"/>
                      <a:r>
                        <a:rPr lang="pt-BR" sz="1100" dirty="0">
                          <a:latin typeface="Arial" panose="020B0604020202020204" pitchFamily="34" charset="0"/>
                          <a:cs typeface="Arial" panose="020B0604020202020204" pitchFamily="34" charset="0"/>
                        </a:rPr>
                        <a:t>589.216</a:t>
                      </a:r>
                    </a:p>
                  </a:txBody>
                  <a:tcPr anchor="ctr"/>
                </a:tc>
                <a:extLst>
                  <a:ext uri="{0D108BD9-81ED-4DB2-BD59-A6C34878D82A}">
                    <a16:rowId xmlns="" xmlns:a16="http://schemas.microsoft.com/office/drawing/2014/main" val="10004"/>
                  </a:ext>
                </a:extLst>
              </a:tr>
              <a:tr h="288000">
                <a:tc>
                  <a:txBody>
                    <a:bodyPr/>
                    <a:lstStyle/>
                    <a:p>
                      <a:r>
                        <a:rPr lang="pt-BR" sz="1100" dirty="0">
                          <a:latin typeface="Arial" panose="020B0604020202020204" pitchFamily="34" charset="0"/>
                          <a:cs typeface="Arial" panose="020B0604020202020204" pitchFamily="34" charset="0"/>
                        </a:rPr>
                        <a:t>Encargos diversos</a:t>
                      </a:r>
                    </a:p>
                  </a:txBody>
                  <a:tcPr anchor="ctr"/>
                </a:tc>
                <a:tc>
                  <a:txBody>
                    <a:bodyPr/>
                    <a:lstStyle/>
                    <a:p>
                      <a:pPr algn="ctr"/>
                      <a:r>
                        <a:rPr lang="pt-BR" sz="1100" b="0" dirty="0">
                          <a:latin typeface="Arial" panose="020B0604020202020204" pitchFamily="34" charset="0"/>
                          <a:cs typeface="Arial" panose="020B0604020202020204" pitchFamily="34" charset="0"/>
                        </a:rPr>
                        <a:t>89.180</a:t>
                      </a:r>
                    </a:p>
                  </a:txBody>
                  <a:tcPr anchor="ctr"/>
                </a:tc>
                <a:tc>
                  <a:txBody>
                    <a:bodyPr/>
                    <a:lstStyle/>
                    <a:p>
                      <a:pPr algn="ctr"/>
                      <a:r>
                        <a:rPr lang="pt-BR" sz="1100" b="0" dirty="0">
                          <a:latin typeface="Arial" panose="020B0604020202020204" pitchFamily="34" charset="0"/>
                          <a:cs typeface="Arial" panose="020B0604020202020204" pitchFamily="34" charset="0"/>
                        </a:rPr>
                        <a:t>118.152</a:t>
                      </a:r>
                    </a:p>
                  </a:txBody>
                  <a:tcPr anchor="ctr"/>
                </a:tc>
                <a:tc>
                  <a:txBody>
                    <a:bodyPr/>
                    <a:lstStyle/>
                    <a:p>
                      <a:pPr algn="ctr"/>
                      <a:r>
                        <a:rPr lang="pt-BR" sz="1100" b="0" dirty="0">
                          <a:latin typeface="Arial" panose="020B0604020202020204" pitchFamily="34" charset="0"/>
                          <a:cs typeface="Arial" panose="020B0604020202020204" pitchFamily="34" charset="0"/>
                        </a:rPr>
                        <a:t>113.563</a:t>
                      </a:r>
                    </a:p>
                  </a:txBody>
                  <a:tcPr anchor="ctr"/>
                </a:tc>
                <a:extLst>
                  <a:ext uri="{0D108BD9-81ED-4DB2-BD59-A6C34878D82A}">
                    <a16:rowId xmlns="" xmlns:a16="http://schemas.microsoft.com/office/drawing/2014/main" val="10005"/>
                  </a:ext>
                </a:extLst>
              </a:tr>
              <a:tr h="288000">
                <a:tc>
                  <a:txBody>
                    <a:bodyPr/>
                    <a:lstStyle/>
                    <a:p>
                      <a:r>
                        <a:rPr lang="pt-BR" sz="1100" dirty="0">
                          <a:latin typeface="Arial" panose="020B0604020202020204" pitchFamily="34" charset="0"/>
                          <a:cs typeface="Arial" panose="020B0604020202020204" pitchFamily="34" charset="0"/>
                        </a:rPr>
                        <a:t>Transferências correntes</a:t>
                      </a:r>
                    </a:p>
                  </a:txBody>
                  <a:tcPr anchor="ctr"/>
                </a:tc>
                <a:tc>
                  <a:txBody>
                    <a:bodyPr/>
                    <a:lstStyle/>
                    <a:p>
                      <a:pPr algn="ctr"/>
                      <a:r>
                        <a:rPr lang="pt-BR" sz="1100" b="0" dirty="0">
                          <a:latin typeface="Arial" panose="020B0604020202020204" pitchFamily="34" charset="0"/>
                          <a:cs typeface="Arial" panose="020B0604020202020204" pitchFamily="34" charset="0"/>
                        </a:rPr>
                        <a:t>139.421</a:t>
                      </a:r>
                    </a:p>
                  </a:txBody>
                  <a:tcPr anchor="ctr"/>
                </a:tc>
                <a:tc>
                  <a:txBody>
                    <a:bodyPr/>
                    <a:lstStyle/>
                    <a:p>
                      <a:pPr algn="ctr"/>
                      <a:r>
                        <a:rPr lang="pt-BR" sz="1100" b="0" dirty="0">
                          <a:latin typeface="Arial" panose="020B0604020202020204" pitchFamily="34" charset="0"/>
                          <a:cs typeface="Arial" panose="020B0604020202020204" pitchFamily="34" charset="0"/>
                        </a:rPr>
                        <a:t>287.723</a:t>
                      </a:r>
                    </a:p>
                  </a:txBody>
                  <a:tcPr anchor="ctr"/>
                </a:tc>
                <a:tc>
                  <a:txBody>
                    <a:bodyPr/>
                    <a:lstStyle/>
                    <a:p>
                      <a:pPr algn="ctr"/>
                      <a:r>
                        <a:rPr lang="pt-BR" sz="1100" b="0" dirty="0">
                          <a:latin typeface="Arial" panose="020B0604020202020204" pitchFamily="34" charset="0"/>
                          <a:cs typeface="Arial" panose="020B0604020202020204" pitchFamily="34" charset="0"/>
                        </a:rPr>
                        <a:t>350.458</a:t>
                      </a:r>
                    </a:p>
                  </a:txBody>
                  <a:tcPr anchor="ctr"/>
                </a:tc>
                <a:extLst>
                  <a:ext uri="{0D108BD9-81ED-4DB2-BD59-A6C34878D82A}">
                    <a16:rowId xmlns="" xmlns:a16="http://schemas.microsoft.com/office/drawing/2014/main" val="10006"/>
                  </a:ext>
                </a:extLst>
              </a:tr>
              <a:tr h="288000">
                <a:tc>
                  <a:txBody>
                    <a:bodyPr/>
                    <a:lstStyle/>
                    <a:p>
                      <a:pPr algn="l"/>
                      <a:r>
                        <a:rPr lang="pt-BR" sz="1100" dirty="0">
                          <a:latin typeface="Arial" panose="020B0604020202020204" pitchFamily="34" charset="0"/>
                          <a:cs typeface="Arial" panose="020B0604020202020204" pitchFamily="34" charset="0"/>
                        </a:rPr>
                        <a:t>Despesas de capital</a:t>
                      </a:r>
                      <a:endParaRPr lang="pt-BR" sz="1100" b="1" dirty="0">
                        <a:latin typeface="Arial" panose="020B0604020202020204" pitchFamily="34" charset="0"/>
                        <a:cs typeface="Arial" panose="020B0604020202020204" pitchFamily="34" charset="0"/>
                      </a:endParaRPr>
                    </a:p>
                  </a:txBody>
                  <a:tcPr anchor="ctr"/>
                </a:tc>
                <a:tc>
                  <a:txBody>
                    <a:bodyPr/>
                    <a:lstStyle/>
                    <a:p>
                      <a:pPr algn="ctr"/>
                      <a:r>
                        <a:rPr lang="pt-BR" sz="1100" b="0" dirty="0">
                          <a:latin typeface="Arial" panose="020B0604020202020204" pitchFamily="34" charset="0"/>
                          <a:cs typeface="Arial" panose="020B0604020202020204" pitchFamily="34" charset="0"/>
                        </a:rPr>
                        <a:t>58.370</a:t>
                      </a:r>
                      <a:endParaRPr lang="pt-BR" sz="1100" b="1" dirty="0">
                        <a:latin typeface="Arial" panose="020B0604020202020204" pitchFamily="34" charset="0"/>
                        <a:cs typeface="Arial" panose="020B0604020202020204" pitchFamily="34" charset="0"/>
                      </a:endParaRPr>
                    </a:p>
                  </a:txBody>
                  <a:tcPr anchor="ctr"/>
                </a:tc>
                <a:tc>
                  <a:txBody>
                    <a:bodyPr/>
                    <a:lstStyle/>
                    <a:p>
                      <a:pPr algn="ctr"/>
                      <a:r>
                        <a:rPr lang="pt-BR" sz="1100" b="0" dirty="0">
                          <a:latin typeface="Arial" panose="020B0604020202020204" pitchFamily="34" charset="0"/>
                          <a:cs typeface="Arial" panose="020B0604020202020204" pitchFamily="34" charset="0"/>
                        </a:rPr>
                        <a:t>81.478</a:t>
                      </a:r>
                      <a:endParaRPr lang="pt-BR" sz="1100" b="1" dirty="0">
                        <a:latin typeface="Arial" panose="020B0604020202020204" pitchFamily="34" charset="0"/>
                        <a:cs typeface="Arial" panose="020B0604020202020204" pitchFamily="34" charset="0"/>
                      </a:endParaRPr>
                    </a:p>
                  </a:txBody>
                  <a:tcPr anchor="ctr"/>
                </a:tc>
                <a:tc>
                  <a:txBody>
                    <a:bodyPr/>
                    <a:lstStyle/>
                    <a:p>
                      <a:pPr algn="ctr"/>
                      <a:r>
                        <a:rPr lang="pt-BR" sz="1100" b="0" dirty="0">
                          <a:latin typeface="Arial" panose="020B0604020202020204" pitchFamily="34" charset="0"/>
                          <a:cs typeface="Arial" panose="020B0604020202020204" pitchFamily="34" charset="0"/>
                        </a:rPr>
                        <a:t>86.907</a:t>
                      </a: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88612620"/>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nchor="ctr"/>
                </a:tc>
                <a:tc>
                  <a:txBody>
                    <a:bodyPr/>
                    <a:lstStyle/>
                    <a:p>
                      <a:pPr algn="ctr"/>
                      <a:r>
                        <a:rPr lang="pt-BR" sz="1100" b="1" dirty="0">
                          <a:latin typeface="Arial" panose="020B0604020202020204" pitchFamily="34" charset="0"/>
                          <a:cs typeface="Arial" panose="020B0604020202020204" pitchFamily="34" charset="0"/>
                        </a:rPr>
                        <a:t>2.881.804</a:t>
                      </a:r>
                    </a:p>
                  </a:txBody>
                  <a:tcPr anchor="ctr"/>
                </a:tc>
                <a:tc>
                  <a:txBody>
                    <a:bodyPr/>
                    <a:lstStyle/>
                    <a:p>
                      <a:pPr algn="ctr"/>
                      <a:r>
                        <a:rPr lang="pt-BR" sz="1100" b="1" dirty="0">
                          <a:latin typeface="Arial" panose="020B0604020202020204" pitchFamily="34" charset="0"/>
                          <a:cs typeface="Arial" panose="020B0604020202020204" pitchFamily="34" charset="0"/>
                        </a:rPr>
                        <a:t>3.267.153</a:t>
                      </a:r>
                    </a:p>
                  </a:txBody>
                  <a:tcPr anchor="ctr"/>
                </a:tc>
                <a:tc>
                  <a:txBody>
                    <a:bodyPr/>
                    <a:lstStyle/>
                    <a:p>
                      <a:pPr algn="ctr"/>
                      <a:r>
                        <a:rPr lang="pt-BR" sz="1100" b="1" dirty="0">
                          <a:latin typeface="Arial" panose="020B0604020202020204" pitchFamily="34" charset="0"/>
                          <a:cs typeface="Arial" panose="020B0604020202020204" pitchFamily="34" charset="0"/>
                        </a:rPr>
                        <a:t>3.051.471</a:t>
                      </a:r>
                    </a:p>
                  </a:txBody>
                  <a:tcPr anchor="ctr"/>
                </a:tc>
                <a:extLst>
                  <a:ext uri="{0D108BD9-81ED-4DB2-BD59-A6C34878D82A}">
                    <a16:rowId xmlns="" xmlns:a16="http://schemas.microsoft.com/office/drawing/2014/main" val="10007"/>
                  </a:ext>
                </a:extLst>
              </a:tr>
              <a:tr h="288000">
                <a:tc>
                  <a:txBody>
                    <a:bodyPr/>
                    <a:lstStyle/>
                    <a:p>
                      <a:pPr algn="ctr"/>
                      <a:r>
                        <a:rPr lang="pt-BR" sz="1100" b="1" dirty="0">
                          <a:latin typeface="Arial" panose="020B0604020202020204" pitchFamily="34" charset="0"/>
                          <a:cs typeface="Arial" panose="020B0604020202020204" pitchFamily="34" charset="0"/>
                        </a:rPr>
                        <a:t>Superávit do exercício</a:t>
                      </a:r>
                    </a:p>
                  </a:txBody>
                  <a:tcPr anchor="ctr"/>
                </a:tc>
                <a:tc>
                  <a:txBody>
                    <a:bodyPr/>
                    <a:lstStyle/>
                    <a:p>
                      <a:pPr algn="ctr"/>
                      <a:r>
                        <a:rPr lang="pt-BR" sz="1100" b="1" dirty="0">
                          <a:latin typeface="Arial" panose="020B0604020202020204" pitchFamily="34" charset="0"/>
                          <a:cs typeface="Arial" panose="020B0604020202020204" pitchFamily="34" charset="0"/>
                        </a:rPr>
                        <a:t>1.120.279</a:t>
                      </a:r>
                    </a:p>
                  </a:txBody>
                  <a:tcPr anchor="ctr"/>
                </a:tc>
                <a:tc>
                  <a:txBody>
                    <a:bodyPr/>
                    <a:lstStyle/>
                    <a:p>
                      <a:pPr algn="ctr"/>
                      <a:r>
                        <a:rPr lang="pt-BR" sz="1100" b="1" dirty="0">
                          <a:latin typeface="Arial" panose="020B0604020202020204" pitchFamily="34" charset="0"/>
                          <a:cs typeface="Arial" panose="020B0604020202020204" pitchFamily="34" charset="0"/>
                        </a:rPr>
                        <a:t>538.564</a:t>
                      </a:r>
                    </a:p>
                  </a:txBody>
                  <a:tcPr anchor="ctr"/>
                </a:tc>
                <a:tc>
                  <a:txBody>
                    <a:bodyPr/>
                    <a:lstStyle/>
                    <a:p>
                      <a:pPr algn="ctr"/>
                      <a:r>
                        <a:rPr lang="pt-BR" sz="1100" b="1" dirty="0">
                          <a:latin typeface="Arial" panose="020B0604020202020204" pitchFamily="34" charset="0"/>
                          <a:cs typeface="Arial" panose="020B0604020202020204" pitchFamily="34" charset="0"/>
                        </a:rPr>
                        <a:t>101.392</a:t>
                      </a:r>
                    </a:p>
                  </a:txBody>
                  <a:tcPr anchor="ctr"/>
                </a:tc>
                <a:extLst>
                  <a:ext uri="{0D108BD9-81ED-4DB2-BD59-A6C34878D82A}">
                    <a16:rowId xmlns="" xmlns:a16="http://schemas.microsoft.com/office/drawing/2014/main" val="10008"/>
                  </a:ext>
                </a:extLst>
              </a:tr>
            </a:tbl>
          </a:graphicData>
        </a:graphic>
      </p:graphicFrame>
      <p:graphicFrame>
        <p:nvGraphicFramePr>
          <p:cNvPr id="18" name="Gráfico 17">
            <a:extLst>
              <a:ext uri="{FF2B5EF4-FFF2-40B4-BE49-F238E27FC236}">
                <a16:creationId xmlns="" xmlns:a16="http://schemas.microsoft.com/office/drawing/2014/main" id="{00000000-0008-0000-0000-000006000000}"/>
              </a:ext>
            </a:extLst>
          </p:cNvPr>
          <p:cNvGraphicFramePr>
            <a:graphicFrameLocks/>
          </p:cNvGraphicFramePr>
          <p:nvPr/>
        </p:nvGraphicFramePr>
        <p:xfrm>
          <a:off x="1541142" y="4137133"/>
          <a:ext cx="6813060" cy="17146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15239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0" y="-40944"/>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502195" y="150291"/>
            <a:ext cx="8911970"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44546A">
                    <a:lumMod val="50000"/>
                  </a:srgbClr>
                </a:solidFill>
                <a:latin typeface="Arial" panose="020B0604020202020204" pitchFamily="34" charset="0"/>
                <a:cs typeface="Arial" panose="020B0604020202020204" pitchFamily="34" charset="0"/>
              </a:rPr>
              <a:t>6.5 BALANÇO FINANCEIRO</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78017" y="518058"/>
            <a:ext cx="879504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sp>
        <p:nvSpPr>
          <p:cNvPr id="3" name="CaixaDeTexto 2"/>
          <p:cNvSpPr txBox="1"/>
          <p:nvPr/>
        </p:nvSpPr>
        <p:spPr>
          <a:xfrm>
            <a:off x="3688032" y="1054562"/>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0" name="CaixaDeTexto 9"/>
          <p:cNvSpPr txBox="1"/>
          <p:nvPr/>
        </p:nvSpPr>
        <p:spPr>
          <a:xfrm>
            <a:off x="8434223" y="1075422"/>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2" name="Espaço Reservado para Texto 3">
            <a:extLst>
              <a:ext uri="{FF2B5EF4-FFF2-40B4-BE49-F238E27FC236}">
                <a16:creationId xmlns="" xmlns:a16="http://schemas.microsoft.com/office/drawing/2014/main" id="{88BBAA8A-B838-4E79-AC88-0B8954C35C27}"/>
              </a:ext>
            </a:extLst>
          </p:cNvPr>
          <p:cNvSpPr txBox="1">
            <a:spLocks/>
          </p:cNvSpPr>
          <p:nvPr/>
        </p:nvSpPr>
        <p:spPr>
          <a:xfrm>
            <a:off x="191595" y="5849789"/>
            <a:ext cx="8312735" cy="26894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100" b="1" dirty="0">
                <a:solidFill>
                  <a:prstClr val="black"/>
                </a:solidFill>
                <a:latin typeface="Arial" panose="020B0604020202020204" pitchFamily="34" charset="0"/>
                <a:cs typeface="Arial" panose="020B0604020202020204" pitchFamily="34" charset="0"/>
              </a:rPr>
              <a:t>Demonstração contábil completa disponível em: </a:t>
            </a:r>
            <a:r>
              <a:rPr lang="pt-BR" sz="1100" b="1" dirty="0">
                <a:solidFill>
                  <a:prstClr val="black"/>
                </a:solidFill>
                <a:latin typeface="Arial" panose="020B0604020202020204" pitchFamily="34" charset="0"/>
                <a:cs typeface="Arial" panose="020B0604020202020204" pitchFamily="34" charset="0"/>
                <a:hlinkClick r:id="rId4"/>
              </a:rPr>
              <a:t>https://transparencia.caugo.gov.br/balanco-financeiro/</a:t>
            </a:r>
            <a:endParaRPr lang="pt-BR" sz="1100" b="1" dirty="0">
              <a:solidFill>
                <a:prstClr val="black"/>
              </a:solidFill>
              <a:latin typeface="Arial" panose="020B0604020202020204" pitchFamily="34" charset="0"/>
              <a:cs typeface="Arial" panose="020B0604020202020204" pitchFamily="34" charset="0"/>
            </a:endParaRPr>
          </a:p>
        </p:txBody>
      </p:sp>
      <p:graphicFrame>
        <p:nvGraphicFramePr>
          <p:cNvPr id="13" name="Tabela 12">
            <a:extLst>
              <a:ext uri="{FF2B5EF4-FFF2-40B4-BE49-F238E27FC236}">
                <a16:creationId xmlns="" xmlns:a16="http://schemas.microsoft.com/office/drawing/2014/main" id="{9A89CBF8-AC35-4962-BEE1-86043994F2E1}"/>
              </a:ext>
            </a:extLst>
          </p:cNvPr>
          <p:cNvGraphicFramePr>
            <a:graphicFrameLocks noGrp="1"/>
          </p:cNvGraphicFramePr>
          <p:nvPr/>
        </p:nvGraphicFramePr>
        <p:xfrm>
          <a:off x="290757" y="1367062"/>
          <a:ext cx="4513255" cy="1717440"/>
        </p:xfrm>
        <a:graphic>
          <a:graphicData uri="http://schemas.openxmlformats.org/drawingml/2006/table">
            <a:tbl>
              <a:tblPr firstRow="1" bandRow="1">
                <a:tableStyleId>{46F890A9-2807-4EBB-B81D-B2AA78EC7F39}</a:tableStyleId>
              </a:tblPr>
              <a:tblGrid>
                <a:gridCol w="2015715">
                  <a:extLst>
                    <a:ext uri="{9D8B030D-6E8A-4147-A177-3AD203B41FA5}">
                      <a16:colId xmlns="" xmlns:a16="http://schemas.microsoft.com/office/drawing/2014/main" val="20000"/>
                    </a:ext>
                  </a:extLst>
                </a:gridCol>
                <a:gridCol w="846161">
                  <a:extLst>
                    <a:ext uri="{9D8B030D-6E8A-4147-A177-3AD203B41FA5}">
                      <a16:colId xmlns="" xmlns:a16="http://schemas.microsoft.com/office/drawing/2014/main" val="20001"/>
                    </a:ext>
                  </a:extLst>
                </a:gridCol>
                <a:gridCol w="818866">
                  <a:extLst>
                    <a:ext uri="{9D8B030D-6E8A-4147-A177-3AD203B41FA5}">
                      <a16:colId xmlns="" xmlns:a16="http://schemas.microsoft.com/office/drawing/2014/main" val="20002"/>
                    </a:ext>
                  </a:extLst>
                </a:gridCol>
                <a:gridCol w="832513">
                  <a:extLst>
                    <a:ext uri="{9D8B030D-6E8A-4147-A177-3AD203B41FA5}">
                      <a16:colId xmlns="" xmlns:a16="http://schemas.microsoft.com/office/drawing/2014/main" val="20003"/>
                    </a:ext>
                  </a:extLst>
                </a:gridCol>
              </a:tblGrid>
              <a:tr h="288000">
                <a:tc>
                  <a:txBody>
                    <a:bodyPr/>
                    <a:lstStyle/>
                    <a:p>
                      <a:pPr algn="ctr"/>
                      <a:r>
                        <a:rPr lang="pt-BR" sz="1100" dirty="0">
                          <a:latin typeface="Arial" panose="020B0604020202020204" pitchFamily="34" charset="0"/>
                          <a:cs typeface="Arial" panose="020B0604020202020204" pitchFamily="34" charset="0"/>
                        </a:rPr>
                        <a:t>Ingressos</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spcBef>
                          <a:spcPts val="600"/>
                        </a:spcBef>
                      </a:pPr>
                      <a:r>
                        <a:rPr lang="pt-BR" sz="12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a:txBody>
                    <a:bodyPr/>
                    <a:lstStyle/>
                    <a:p>
                      <a:r>
                        <a:rPr lang="pt-BR" sz="1100" dirty="0">
                          <a:latin typeface="Arial" panose="020B0604020202020204" pitchFamily="34" charset="0"/>
                          <a:cs typeface="Arial" panose="020B0604020202020204" pitchFamily="34" charset="0"/>
                        </a:rPr>
                        <a:t>Receita</a:t>
                      </a:r>
                      <a:r>
                        <a:rPr lang="pt-BR" sz="1100" baseline="0" dirty="0">
                          <a:latin typeface="Arial" panose="020B0604020202020204" pitchFamily="34" charset="0"/>
                          <a:cs typeface="Arial" panose="020B0604020202020204" pitchFamily="34" charset="0"/>
                        </a:rPr>
                        <a:t> orçamentária</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4.002.082</a:t>
                      </a:r>
                    </a:p>
                  </a:txBody>
                  <a:tcPr anchor="ctr"/>
                </a:tc>
                <a:tc>
                  <a:txBody>
                    <a:bodyPr/>
                    <a:lstStyle/>
                    <a:p>
                      <a:pPr algn="ctr"/>
                      <a:r>
                        <a:rPr lang="pt-BR" sz="1100" dirty="0">
                          <a:latin typeface="Arial" panose="020B0604020202020204" pitchFamily="34" charset="0"/>
                          <a:cs typeface="Arial" panose="020B0604020202020204" pitchFamily="34" charset="0"/>
                        </a:rPr>
                        <a:t>3.805.385</a:t>
                      </a:r>
                    </a:p>
                  </a:txBody>
                  <a:tcPr anchor="ctr"/>
                </a:tc>
                <a:tc>
                  <a:txBody>
                    <a:bodyPr/>
                    <a:lstStyle/>
                    <a:p>
                      <a:pPr algn="ctr"/>
                      <a:r>
                        <a:rPr lang="pt-BR" sz="1100" dirty="0">
                          <a:latin typeface="Arial" panose="020B0604020202020204" pitchFamily="34" charset="0"/>
                          <a:cs typeface="Arial" panose="020B0604020202020204" pitchFamily="34" charset="0"/>
                        </a:rPr>
                        <a:t>3.152.864</a:t>
                      </a:r>
                    </a:p>
                  </a:txBody>
                  <a:tcPr anchor="ct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Recebimentos</a:t>
                      </a:r>
                      <a:r>
                        <a:rPr lang="pt-BR" sz="1100" baseline="0" dirty="0">
                          <a:latin typeface="Arial" panose="020B0604020202020204" pitchFamily="34" charset="0"/>
                          <a:cs typeface="Arial" panose="020B0604020202020204" pitchFamily="34" charset="0"/>
                        </a:rPr>
                        <a:t> extraorçamentários</a:t>
                      </a:r>
                      <a:endParaRPr lang="pt-BR" sz="1100" b="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3.666.785</a:t>
                      </a:r>
                    </a:p>
                  </a:txBody>
                  <a:tcPr anchor="ctr"/>
                </a:tc>
                <a:tc>
                  <a:txBody>
                    <a:bodyPr/>
                    <a:lstStyle/>
                    <a:p>
                      <a:pPr algn="ctr"/>
                      <a:r>
                        <a:rPr lang="pt-BR" sz="1100" dirty="0">
                          <a:latin typeface="Arial" panose="020B0604020202020204" pitchFamily="34" charset="0"/>
                          <a:cs typeface="Arial" panose="020B0604020202020204" pitchFamily="34" charset="0"/>
                        </a:rPr>
                        <a:t>3.403.966</a:t>
                      </a:r>
                    </a:p>
                  </a:txBody>
                  <a:tcPr anchor="ctr"/>
                </a:tc>
                <a:tc>
                  <a:txBody>
                    <a:bodyPr/>
                    <a:lstStyle/>
                    <a:p>
                      <a:pPr algn="ctr"/>
                      <a:r>
                        <a:rPr lang="pt-BR" sz="1100" dirty="0">
                          <a:latin typeface="Arial" panose="020B0604020202020204" pitchFamily="34" charset="0"/>
                          <a:cs typeface="Arial" panose="020B0604020202020204" pitchFamily="34" charset="0"/>
                        </a:rPr>
                        <a:t>3.120.882</a:t>
                      </a:r>
                    </a:p>
                  </a:txBody>
                  <a:tcPr anchor="ct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Saldo em espécie do exercício</a:t>
                      </a:r>
                      <a:r>
                        <a:rPr lang="pt-BR" sz="1100" baseline="0" dirty="0">
                          <a:latin typeface="Arial" panose="020B0604020202020204" pitchFamily="34" charset="0"/>
                          <a:cs typeface="Arial" panose="020B0604020202020204" pitchFamily="34" charset="0"/>
                        </a:rPr>
                        <a:t> anterior</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1.189.699</a:t>
                      </a:r>
                    </a:p>
                  </a:txBody>
                  <a:tcPr anchor="ctr"/>
                </a:tc>
                <a:tc>
                  <a:txBody>
                    <a:bodyPr/>
                    <a:lstStyle/>
                    <a:p>
                      <a:pPr algn="ctr"/>
                      <a:r>
                        <a:rPr lang="pt-BR" sz="1100" dirty="0">
                          <a:latin typeface="Arial" panose="020B0604020202020204" pitchFamily="34" charset="0"/>
                          <a:cs typeface="Arial" panose="020B0604020202020204" pitchFamily="34" charset="0"/>
                        </a:rPr>
                        <a:t>688.277</a:t>
                      </a:r>
                    </a:p>
                  </a:txBody>
                  <a:tcPr anchor="ctr"/>
                </a:tc>
                <a:tc>
                  <a:txBody>
                    <a:bodyPr/>
                    <a:lstStyle/>
                    <a:p>
                      <a:pPr algn="ctr"/>
                      <a:r>
                        <a:rPr lang="pt-BR" sz="1100" dirty="0">
                          <a:latin typeface="Arial" panose="020B0604020202020204" pitchFamily="34" charset="0"/>
                          <a:cs typeface="Arial" panose="020B0604020202020204" pitchFamily="34" charset="0"/>
                        </a:rPr>
                        <a:t>803.152</a:t>
                      </a:r>
                    </a:p>
                  </a:txBody>
                  <a:tcPr anchor="ctr"/>
                </a:tc>
                <a:extLst>
                  <a:ext uri="{0D108BD9-81ED-4DB2-BD59-A6C34878D82A}">
                    <a16:rowId xmlns="" xmlns:a16="http://schemas.microsoft.com/office/drawing/2014/main" val="10003"/>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nchor="ctr"/>
                </a:tc>
                <a:tc>
                  <a:txBody>
                    <a:bodyPr/>
                    <a:lstStyle/>
                    <a:p>
                      <a:pPr algn="ctr"/>
                      <a:r>
                        <a:rPr lang="pt-BR" sz="1100" b="1" dirty="0">
                          <a:latin typeface="Arial" panose="020B0604020202020204" pitchFamily="34" charset="0"/>
                          <a:cs typeface="Arial" panose="020B0604020202020204" pitchFamily="34" charset="0"/>
                        </a:rPr>
                        <a:t>8.858.566</a:t>
                      </a:r>
                    </a:p>
                  </a:txBody>
                  <a:tcPr anchor="ctr"/>
                </a:tc>
                <a:tc>
                  <a:txBody>
                    <a:bodyPr/>
                    <a:lstStyle/>
                    <a:p>
                      <a:pPr algn="ctr"/>
                      <a:r>
                        <a:rPr lang="pt-BR" sz="1100" b="1" dirty="0">
                          <a:latin typeface="Arial" panose="020B0604020202020204" pitchFamily="34" charset="0"/>
                          <a:cs typeface="Arial" panose="020B0604020202020204" pitchFamily="34" charset="0"/>
                        </a:rPr>
                        <a:t>7.897.628</a:t>
                      </a:r>
                    </a:p>
                  </a:txBody>
                  <a:tcPr anchor="ctr"/>
                </a:tc>
                <a:tc>
                  <a:txBody>
                    <a:bodyPr/>
                    <a:lstStyle/>
                    <a:p>
                      <a:pPr algn="ctr"/>
                      <a:r>
                        <a:rPr lang="pt-BR" sz="1100" b="1" dirty="0">
                          <a:latin typeface="Arial" panose="020B0604020202020204" pitchFamily="34" charset="0"/>
                          <a:cs typeface="Arial" panose="020B0604020202020204" pitchFamily="34" charset="0"/>
                        </a:rPr>
                        <a:t>7.076.897</a:t>
                      </a:r>
                    </a:p>
                  </a:txBody>
                  <a:tcPr anchor="ctr"/>
                </a:tc>
                <a:extLst>
                  <a:ext uri="{0D108BD9-81ED-4DB2-BD59-A6C34878D82A}">
                    <a16:rowId xmlns="" xmlns:a16="http://schemas.microsoft.com/office/drawing/2014/main" val="10004"/>
                  </a:ext>
                </a:extLst>
              </a:tr>
            </a:tbl>
          </a:graphicData>
        </a:graphic>
      </p:graphicFrame>
      <p:graphicFrame>
        <p:nvGraphicFramePr>
          <p:cNvPr id="16" name="Tabela 15">
            <a:extLst>
              <a:ext uri="{FF2B5EF4-FFF2-40B4-BE49-F238E27FC236}">
                <a16:creationId xmlns="" xmlns:a16="http://schemas.microsoft.com/office/drawing/2014/main" id="{1CB4A420-899B-4FAB-BF2B-56C5BA5C477C}"/>
              </a:ext>
            </a:extLst>
          </p:cNvPr>
          <p:cNvGraphicFramePr>
            <a:graphicFrameLocks noGrp="1"/>
          </p:cNvGraphicFramePr>
          <p:nvPr/>
        </p:nvGraphicFramePr>
        <p:xfrm>
          <a:off x="5034789" y="1367083"/>
          <a:ext cx="4618494" cy="1717440"/>
        </p:xfrm>
        <a:graphic>
          <a:graphicData uri="http://schemas.openxmlformats.org/drawingml/2006/table">
            <a:tbl>
              <a:tblPr firstRow="1" bandRow="1">
                <a:tableStyleId>{46F890A9-2807-4EBB-B81D-B2AA78EC7F39}</a:tableStyleId>
              </a:tblPr>
              <a:tblGrid>
                <a:gridCol w="2093503">
                  <a:extLst>
                    <a:ext uri="{9D8B030D-6E8A-4147-A177-3AD203B41FA5}">
                      <a16:colId xmlns="" xmlns:a16="http://schemas.microsoft.com/office/drawing/2014/main" val="20000"/>
                    </a:ext>
                  </a:extLst>
                </a:gridCol>
                <a:gridCol w="831273">
                  <a:extLst>
                    <a:ext uri="{9D8B030D-6E8A-4147-A177-3AD203B41FA5}">
                      <a16:colId xmlns="" xmlns:a16="http://schemas.microsoft.com/office/drawing/2014/main" val="20001"/>
                    </a:ext>
                  </a:extLst>
                </a:gridCol>
                <a:gridCol w="841664">
                  <a:extLst>
                    <a:ext uri="{9D8B030D-6E8A-4147-A177-3AD203B41FA5}">
                      <a16:colId xmlns="" xmlns:a16="http://schemas.microsoft.com/office/drawing/2014/main" val="20002"/>
                    </a:ext>
                  </a:extLst>
                </a:gridCol>
                <a:gridCol w="852054">
                  <a:extLst>
                    <a:ext uri="{9D8B030D-6E8A-4147-A177-3AD203B41FA5}">
                      <a16:colId xmlns="" xmlns:a16="http://schemas.microsoft.com/office/drawing/2014/main" val="20003"/>
                    </a:ext>
                  </a:extLst>
                </a:gridCol>
              </a:tblGrid>
              <a:tr h="288000">
                <a:tc>
                  <a:txBody>
                    <a:bodyPr/>
                    <a:lstStyle/>
                    <a:p>
                      <a:pPr algn="ctr"/>
                      <a:r>
                        <a:rPr lang="pt-BR" sz="1100" dirty="0">
                          <a:latin typeface="Arial" panose="020B0604020202020204" pitchFamily="34" charset="0"/>
                          <a:cs typeface="Arial" panose="020B0604020202020204" pitchFamily="34" charset="0"/>
                        </a:rPr>
                        <a:t>Dispêndio</a:t>
                      </a:r>
                      <a:r>
                        <a:rPr lang="pt-BR" sz="1100" baseline="0" dirty="0">
                          <a:latin typeface="Arial" panose="020B0604020202020204" pitchFamily="34" charset="0"/>
                          <a:cs typeface="Arial" panose="020B0604020202020204" pitchFamily="34" charset="0"/>
                        </a:rPr>
                        <a:t>s</a:t>
                      </a:r>
                      <a:endParaRPr lang="pt-BR" sz="1100" dirty="0">
                        <a:latin typeface="Arial" panose="020B0604020202020204" pitchFamily="34" charset="0"/>
                        <a:cs typeface="Arial" panose="020B0604020202020204" pitchFamily="34" charset="0"/>
                      </a:endParaRP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a:txBody>
                    <a:bodyPr/>
                    <a:lstStyle/>
                    <a:p>
                      <a:r>
                        <a:rPr lang="pt-BR" sz="1100" dirty="0">
                          <a:latin typeface="Arial" panose="020B0604020202020204" pitchFamily="34" charset="0"/>
                          <a:cs typeface="Arial" panose="020B0604020202020204" pitchFamily="34" charset="0"/>
                        </a:rPr>
                        <a:t>Despesa orçamentária</a:t>
                      </a:r>
                    </a:p>
                  </a:txBody>
                  <a:tcPr anchor="ctr"/>
                </a:tc>
                <a:tc>
                  <a:txBody>
                    <a:bodyPr/>
                    <a:lstStyle/>
                    <a:p>
                      <a:pPr algn="ctr"/>
                      <a:r>
                        <a:rPr lang="pt-BR" sz="1100" dirty="0">
                          <a:latin typeface="Arial" panose="020B0604020202020204" pitchFamily="34" charset="0"/>
                          <a:cs typeface="Arial" panose="020B0604020202020204" pitchFamily="34" charset="0"/>
                        </a:rPr>
                        <a:t>2.881.804</a:t>
                      </a:r>
                    </a:p>
                  </a:txBody>
                  <a:tcPr anchor="ctr"/>
                </a:tc>
                <a:tc>
                  <a:txBody>
                    <a:bodyPr/>
                    <a:lstStyle/>
                    <a:p>
                      <a:pPr algn="ctr"/>
                      <a:r>
                        <a:rPr lang="pt-BR" sz="1100" dirty="0">
                          <a:latin typeface="Arial" panose="020B0604020202020204" pitchFamily="34" charset="0"/>
                          <a:cs typeface="Arial" panose="020B0604020202020204" pitchFamily="34" charset="0"/>
                        </a:rPr>
                        <a:t>3.267.153</a:t>
                      </a:r>
                    </a:p>
                  </a:txBody>
                  <a:tcPr anchor="ctr"/>
                </a:tc>
                <a:tc>
                  <a:txBody>
                    <a:bodyPr/>
                    <a:lstStyle/>
                    <a:p>
                      <a:pPr algn="ctr"/>
                      <a:r>
                        <a:rPr lang="pt-BR" sz="1100" dirty="0">
                          <a:latin typeface="Arial" panose="020B0604020202020204" pitchFamily="34" charset="0"/>
                          <a:cs typeface="Arial" panose="020B0604020202020204" pitchFamily="34" charset="0"/>
                        </a:rPr>
                        <a:t>3.051.471</a:t>
                      </a:r>
                    </a:p>
                  </a:txBody>
                  <a:tcPr anchor="ctr"/>
                </a:tc>
                <a:extLst>
                  <a:ext uri="{0D108BD9-81ED-4DB2-BD59-A6C34878D82A}">
                    <a16:rowId xmlns="" xmlns:a16="http://schemas.microsoft.com/office/drawing/2014/main" val="10001"/>
                  </a:ext>
                </a:extLst>
              </a:tr>
              <a:tr h="288000">
                <a:tc>
                  <a:txBody>
                    <a:bodyPr/>
                    <a:lstStyle/>
                    <a:p>
                      <a:r>
                        <a:rPr lang="pt-BR" sz="1100" dirty="0">
                          <a:latin typeface="Arial" panose="020B0604020202020204" pitchFamily="34" charset="0"/>
                          <a:cs typeface="Arial" panose="020B0604020202020204" pitchFamily="34" charset="0"/>
                        </a:rPr>
                        <a:t>Pagamentos</a:t>
                      </a:r>
                      <a:r>
                        <a:rPr lang="pt-BR" sz="1100" baseline="0" dirty="0">
                          <a:latin typeface="Arial" panose="020B0604020202020204" pitchFamily="34" charset="0"/>
                          <a:cs typeface="Arial" panose="020B0604020202020204" pitchFamily="34" charset="0"/>
                        </a:rPr>
                        <a:t> extraorçamentários</a:t>
                      </a: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100" dirty="0">
                          <a:latin typeface="Arial" panose="020B0604020202020204" pitchFamily="34" charset="0"/>
                          <a:cs typeface="Arial" panose="020B0604020202020204" pitchFamily="34" charset="0"/>
                        </a:rPr>
                        <a:t>3.504.461</a:t>
                      </a:r>
                    </a:p>
                  </a:txBody>
                  <a:tcPr anchor="ctr"/>
                </a:tc>
                <a:tc>
                  <a:txBody>
                    <a:bodyPr/>
                    <a:lstStyle/>
                    <a:p>
                      <a:pPr algn="ctr"/>
                      <a:r>
                        <a:rPr lang="pt-BR" sz="1100" dirty="0">
                          <a:latin typeface="Arial" panose="020B0604020202020204" pitchFamily="34" charset="0"/>
                          <a:cs typeface="Arial" panose="020B0604020202020204" pitchFamily="34" charset="0"/>
                        </a:rPr>
                        <a:t>3.440.776</a:t>
                      </a:r>
                    </a:p>
                  </a:txBody>
                  <a:tcPr anchor="ctr"/>
                </a:tc>
                <a:tc>
                  <a:txBody>
                    <a:bodyPr/>
                    <a:lstStyle/>
                    <a:p>
                      <a:pPr algn="ctr"/>
                      <a:r>
                        <a:rPr lang="pt-BR" sz="1100" dirty="0">
                          <a:latin typeface="Arial" panose="020B0604020202020204" pitchFamily="34" charset="0"/>
                          <a:cs typeface="Arial" panose="020B0604020202020204" pitchFamily="34" charset="0"/>
                        </a:rPr>
                        <a:t>3.337.149</a:t>
                      </a:r>
                    </a:p>
                  </a:txBody>
                  <a:tcPr anchor="ctr"/>
                </a:tc>
                <a:extLst>
                  <a:ext uri="{0D108BD9-81ED-4DB2-BD59-A6C34878D82A}">
                    <a16:rowId xmlns="" xmlns:a16="http://schemas.microsoft.com/office/drawing/2014/main" val="10002"/>
                  </a:ext>
                </a:extLst>
              </a:tr>
              <a:tr h="288000">
                <a:tc>
                  <a:txBody>
                    <a:bodyPr/>
                    <a:lstStyle/>
                    <a:p>
                      <a:r>
                        <a:rPr lang="pt-BR" sz="1100" dirty="0">
                          <a:latin typeface="Arial" panose="020B0604020202020204" pitchFamily="34" charset="0"/>
                          <a:cs typeface="Arial" panose="020B0604020202020204" pitchFamily="34" charset="0"/>
                        </a:rPr>
                        <a:t>Saldo em espécie para o exercício seguinte</a:t>
                      </a:r>
                    </a:p>
                  </a:txBody>
                  <a:tcPr anchor="ctr"/>
                </a:tc>
                <a:tc>
                  <a:txBody>
                    <a:bodyPr/>
                    <a:lstStyle/>
                    <a:p>
                      <a:pPr algn="ctr"/>
                      <a:r>
                        <a:rPr lang="pt-BR" sz="1100" b="0" dirty="0">
                          <a:latin typeface="Arial" panose="020B0604020202020204" pitchFamily="34" charset="0"/>
                          <a:cs typeface="Arial" panose="020B0604020202020204" pitchFamily="34" charset="0"/>
                        </a:rPr>
                        <a:t>2.472.301</a:t>
                      </a:r>
                    </a:p>
                  </a:txBody>
                  <a:tcPr anchor="ctr"/>
                </a:tc>
                <a:tc>
                  <a:txBody>
                    <a:bodyPr/>
                    <a:lstStyle/>
                    <a:p>
                      <a:pPr algn="ctr"/>
                      <a:r>
                        <a:rPr lang="pt-BR" sz="1100" b="0" dirty="0">
                          <a:latin typeface="Arial" panose="020B0604020202020204" pitchFamily="34" charset="0"/>
                          <a:cs typeface="Arial" panose="020B0604020202020204" pitchFamily="34" charset="0"/>
                        </a:rPr>
                        <a:t>1.189.699</a:t>
                      </a:r>
                    </a:p>
                  </a:txBody>
                  <a:tcPr anchor="ctr"/>
                </a:tc>
                <a:tc>
                  <a:txBody>
                    <a:bodyPr/>
                    <a:lstStyle/>
                    <a:p>
                      <a:pPr algn="ctr"/>
                      <a:r>
                        <a:rPr lang="pt-BR" sz="1100" b="0" dirty="0">
                          <a:latin typeface="Arial" panose="020B0604020202020204" pitchFamily="34" charset="0"/>
                          <a:cs typeface="Arial" panose="020B0604020202020204" pitchFamily="34" charset="0"/>
                        </a:rPr>
                        <a:t>688.277</a:t>
                      </a:r>
                    </a:p>
                  </a:txBody>
                  <a:tcPr anchor="ctr"/>
                </a:tc>
                <a:extLst>
                  <a:ext uri="{0D108BD9-81ED-4DB2-BD59-A6C34878D82A}">
                    <a16:rowId xmlns="" xmlns:a16="http://schemas.microsoft.com/office/drawing/2014/main" val="10003"/>
                  </a:ext>
                </a:extLst>
              </a:tr>
              <a:tr h="288000">
                <a:tc>
                  <a:txBody>
                    <a:bodyPr/>
                    <a:lstStyle/>
                    <a:p>
                      <a:pPr algn="ctr"/>
                      <a:r>
                        <a:rPr lang="pt-BR" sz="1100" b="1" dirty="0">
                          <a:latin typeface="Arial" panose="020B0604020202020204" pitchFamily="34" charset="0"/>
                          <a:cs typeface="Arial" panose="020B0604020202020204" pitchFamily="34" charset="0"/>
                        </a:rPr>
                        <a:t>Total</a:t>
                      </a:r>
                    </a:p>
                  </a:txBody>
                  <a:tcPr anchor="ctr"/>
                </a:tc>
                <a:tc>
                  <a:txBody>
                    <a:bodyPr/>
                    <a:lstStyle/>
                    <a:p>
                      <a:pPr algn="ctr"/>
                      <a:r>
                        <a:rPr lang="pt-BR" sz="1100" b="1" dirty="0">
                          <a:latin typeface="Arial" panose="020B0604020202020204" pitchFamily="34" charset="0"/>
                          <a:cs typeface="Arial" panose="020B0604020202020204" pitchFamily="34" charset="0"/>
                        </a:rPr>
                        <a:t>8.858.566</a:t>
                      </a:r>
                    </a:p>
                  </a:txBody>
                  <a:tcPr anchor="ctr"/>
                </a:tc>
                <a:tc>
                  <a:txBody>
                    <a:bodyPr/>
                    <a:lstStyle/>
                    <a:p>
                      <a:pPr algn="ctr"/>
                      <a:r>
                        <a:rPr lang="pt-BR" sz="1100" b="1" dirty="0">
                          <a:latin typeface="Arial" panose="020B0604020202020204" pitchFamily="34" charset="0"/>
                          <a:cs typeface="Arial" panose="020B0604020202020204" pitchFamily="34" charset="0"/>
                        </a:rPr>
                        <a:t>7.897.628</a:t>
                      </a:r>
                    </a:p>
                  </a:txBody>
                  <a:tcPr anchor="ctr"/>
                </a:tc>
                <a:tc>
                  <a:txBody>
                    <a:bodyPr/>
                    <a:lstStyle/>
                    <a:p>
                      <a:pPr algn="ctr"/>
                      <a:r>
                        <a:rPr lang="pt-BR" sz="1100" b="1" dirty="0">
                          <a:latin typeface="Arial" panose="020B0604020202020204" pitchFamily="34" charset="0"/>
                          <a:cs typeface="Arial" panose="020B0604020202020204" pitchFamily="34" charset="0"/>
                        </a:rPr>
                        <a:t>7.076.897</a:t>
                      </a:r>
                    </a:p>
                  </a:txBody>
                  <a:tcPr anchor="ctr"/>
                </a:tc>
                <a:extLst>
                  <a:ext uri="{0D108BD9-81ED-4DB2-BD59-A6C34878D82A}">
                    <a16:rowId xmlns="" xmlns:a16="http://schemas.microsoft.com/office/drawing/2014/main" val="10004"/>
                  </a:ext>
                </a:extLst>
              </a:tr>
            </a:tbl>
          </a:graphicData>
        </a:graphic>
      </p:graphicFrame>
      <p:graphicFrame>
        <p:nvGraphicFramePr>
          <p:cNvPr id="17" name="Gráfico 16">
            <a:extLst>
              <a:ext uri="{FF2B5EF4-FFF2-40B4-BE49-F238E27FC236}">
                <a16:creationId xmlns="" xmlns:a16="http://schemas.microsoft.com/office/drawing/2014/main" id="{00000000-0008-0000-0000-000002000000}"/>
              </a:ext>
            </a:extLst>
          </p:cNvPr>
          <p:cNvGraphicFramePr>
            <a:graphicFrameLocks/>
          </p:cNvGraphicFramePr>
          <p:nvPr/>
        </p:nvGraphicFramePr>
        <p:xfrm>
          <a:off x="1225881" y="3302870"/>
          <a:ext cx="7372350" cy="22185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43011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0" y="-40944"/>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502195" y="150291"/>
            <a:ext cx="8911970"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44546A">
                    <a:lumMod val="50000"/>
                  </a:srgbClr>
                </a:solidFill>
                <a:latin typeface="Arial" panose="020B0604020202020204" pitchFamily="34" charset="0"/>
                <a:cs typeface="Arial" panose="020B0604020202020204" pitchFamily="34" charset="0"/>
              </a:rPr>
              <a:t>6.6 DEMONSTRAÇÃO DOS FLUXOS DE CAIXA</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78017" y="518058"/>
            <a:ext cx="879504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sp>
        <p:nvSpPr>
          <p:cNvPr id="3" name="CaixaDeTexto 2"/>
          <p:cNvSpPr txBox="1"/>
          <p:nvPr/>
        </p:nvSpPr>
        <p:spPr>
          <a:xfrm>
            <a:off x="3783568" y="1081857"/>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0" name="CaixaDeTexto 9"/>
          <p:cNvSpPr txBox="1"/>
          <p:nvPr/>
        </p:nvSpPr>
        <p:spPr>
          <a:xfrm>
            <a:off x="8529759" y="1102717"/>
            <a:ext cx="1156086" cy="261610"/>
          </a:xfrm>
          <a:prstGeom prst="rect">
            <a:avLst/>
          </a:prstGeom>
          <a:noFill/>
        </p:spPr>
        <p:txBody>
          <a:bodyPr wrap="none" rtlCol="0">
            <a:spAutoFit/>
          </a:bodyPr>
          <a:lstStyle/>
          <a:p>
            <a:pPr defTabSz="457200"/>
            <a:r>
              <a:rPr lang="pt-BR" sz="1100" b="1" dirty="0">
                <a:solidFill>
                  <a:prstClr val="black"/>
                </a:solidFill>
                <a:latin typeface="Arial" panose="020B0604020202020204" pitchFamily="34" charset="0"/>
                <a:cs typeface="Arial" panose="020B0604020202020204" pitchFamily="34" charset="0"/>
              </a:rPr>
              <a:t>Valores em R$</a:t>
            </a:r>
          </a:p>
        </p:txBody>
      </p:sp>
      <p:sp>
        <p:nvSpPr>
          <p:cNvPr id="12"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96315" y="5235641"/>
            <a:ext cx="8312735" cy="26894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a:t>
            </a:r>
            <a:r>
              <a:rPr lang="pt-BR" sz="1200" b="1" dirty="0">
                <a:solidFill>
                  <a:prstClr val="black"/>
                </a:solidFill>
                <a:latin typeface="Arial" panose="020B0604020202020204" pitchFamily="34" charset="0"/>
                <a:cs typeface="Arial" panose="020B0604020202020204" pitchFamily="34" charset="0"/>
                <a:hlinkClick r:id="rId4"/>
              </a:rPr>
              <a:t>https://transparencia.caugo.gov.br/fluxo-de-caixa/</a:t>
            </a:r>
            <a:endParaRPr lang="pt-BR" sz="1200" b="1" dirty="0">
              <a:solidFill>
                <a:prstClr val="black"/>
              </a:solidFill>
              <a:latin typeface="Arial" panose="020B0604020202020204" pitchFamily="34" charset="0"/>
              <a:cs typeface="Arial" panose="020B0604020202020204" pitchFamily="34" charset="0"/>
            </a:endParaRPr>
          </a:p>
        </p:txBody>
      </p:sp>
      <p:graphicFrame>
        <p:nvGraphicFramePr>
          <p:cNvPr id="13" name="Tabela 12">
            <a:extLst>
              <a:ext uri="{FF2B5EF4-FFF2-40B4-BE49-F238E27FC236}">
                <a16:creationId xmlns="" xmlns:a16="http://schemas.microsoft.com/office/drawing/2014/main" id="{9A89CBF8-AC35-4962-BEE1-86043994F2E1}"/>
              </a:ext>
            </a:extLst>
          </p:cNvPr>
          <p:cNvGraphicFramePr>
            <a:graphicFrameLocks noGrp="1"/>
          </p:cNvGraphicFramePr>
          <p:nvPr/>
        </p:nvGraphicFramePr>
        <p:xfrm>
          <a:off x="290757" y="1353413"/>
          <a:ext cx="4513256" cy="3625200"/>
        </p:xfrm>
        <a:graphic>
          <a:graphicData uri="http://schemas.openxmlformats.org/drawingml/2006/table">
            <a:tbl>
              <a:tblPr firstRow="1" bandRow="1">
                <a:tableStyleId>{46F890A9-2807-4EBB-B81D-B2AA78EC7F39}</a:tableStyleId>
              </a:tblPr>
              <a:tblGrid>
                <a:gridCol w="2015715">
                  <a:extLst>
                    <a:ext uri="{9D8B030D-6E8A-4147-A177-3AD203B41FA5}">
                      <a16:colId xmlns="" xmlns:a16="http://schemas.microsoft.com/office/drawing/2014/main" val="20000"/>
                    </a:ext>
                  </a:extLst>
                </a:gridCol>
                <a:gridCol w="846162">
                  <a:extLst>
                    <a:ext uri="{9D8B030D-6E8A-4147-A177-3AD203B41FA5}">
                      <a16:colId xmlns="" xmlns:a16="http://schemas.microsoft.com/office/drawing/2014/main" val="20001"/>
                    </a:ext>
                  </a:extLst>
                </a:gridCol>
                <a:gridCol w="818866">
                  <a:extLst>
                    <a:ext uri="{9D8B030D-6E8A-4147-A177-3AD203B41FA5}">
                      <a16:colId xmlns="" xmlns:a16="http://schemas.microsoft.com/office/drawing/2014/main" val="20002"/>
                    </a:ext>
                  </a:extLst>
                </a:gridCol>
                <a:gridCol w="832513">
                  <a:extLst>
                    <a:ext uri="{9D8B030D-6E8A-4147-A177-3AD203B41FA5}">
                      <a16:colId xmlns="" xmlns:a16="http://schemas.microsoft.com/office/drawing/2014/main" val="20003"/>
                    </a:ext>
                  </a:extLst>
                </a:gridCol>
              </a:tblGrid>
              <a:tr h="288000">
                <a:tc>
                  <a:txBody>
                    <a:bodyPr/>
                    <a:lstStyle/>
                    <a:p>
                      <a:pPr algn="ctr"/>
                      <a:r>
                        <a:rPr lang="pt-BR" sz="1200" dirty="0">
                          <a:latin typeface="Arial" panose="020B0604020202020204" pitchFamily="34" charset="0"/>
                          <a:cs typeface="Arial" panose="020B0604020202020204" pitchFamily="34" charset="0"/>
                        </a:rPr>
                        <a:t>Ingressos</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spcBef>
                          <a:spcPts val="600"/>
                        </a:spcBef>
                      </a:pPr>
                      <a:r>
                        <a:rPr lang="pt-BR" sz="12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88000">
                <a:tc gridSpan="4">
                  <a:txBody>
                    <a:bodyPr/>
                    <a:lstStyle/>
                    <a:p>
                      <a:r>
                        <a:rPr lang="pt-BR" sz="1200" b="1" dirty="0">
                          <a:latin typeface="Arial" panose="020B0604020202020204" pitchFamily="34" charset="0"/>
                          <a:cs typeface="Arial" panose="020B0604020202020204" pitchFamily="34" charset="0"/>
                        </a:rPr>
                        <a:t>FLUXO</a:t>
                      </a:r>
                      <a:r>
                        <a:rPr lang="pt-BR" sz="1200" b="1" baseline="0" dirty="0">
                          <a:latin typeface="Arial" panose="020B0604020202020204" pitchFamily="34" charset="0"/>
                          <a:cs typeface="Arial" panose="020B0604020202020204" pitchFamily="34" charset="0"/>
                        </a:rPr>
                        <a:t> DE CAIXA DAS ATIVIDADES DAS OPERAÇÕES</a:t>
                      </a:r>
                      <a:endParaRPr lang="pt-BR" sz="1200" b="1" dirty="0">
                        <a:latin typeface="Arial" panose="020B0604020202020204" pitchFamily="34" charset="0"/>
                        <a:cs typeface="Arial" panose="020B0604020202020204" pitchFamily="34" charset="0"/>
                      </a:endParaRPr>
                    </a:p>
                  </a:txBody>
                  <a:tcPr/>
                </a:tc>
                <a:tc hMerge="1">
                  <a:txBody>
                    <a:bodyPr/>
                    <a:lstStyle/>
                    <a:p>
                      <a:pPr algn="ctr"/>
                      <a:endParaRPr lang="pt-BR" sz="1100" b="1" dirty="0">
                        <a:latin typeface="Arial" panose="020B0604020202020204" pitchFamily="34" charset="0"/>
                        <a:cs typeface="Arial" panose="020B0604020202020204" pitchFamily="34" charset="0"/>
                      </a:endParaRPr>
                    </a:p>
                  </a:txBody>
                  <a:tcPr anchor="ctr"/>
                </a:tc>
                <a:tc hMerge="1">
                  <a:txBody>
                    <a:bodyPr/>
                    <a:lstStyle/>
                    <a:p>
                      <a:pPr algn="ctr"/>
                      <a:endParaRPr lang="pt-BR" sz="1100" b="1" dirty="0">
                        <a:latin typeface="Arial" panose="020B0604020202020204" pitchFamily="34" charset="0"/>
                        <a:cs typeface="Arial" panose="020B0604020202020204" pitchFamily="34" charset="0"/>
                      </a:endParaRPr>
                    </a:p>
                  </a:txBody>
                  <a:tcPr anchor="ctr"/>
                </a:tc>
                <a:tc hMerge="1">
                  <a:txBody>
                    <a:bodyPr/>
                    <a:lstStyle/>
                    <a:p>
                      <a:pPr algn="ct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1"/>
                  </a:ext>
                </a:extLst>
              </a:tr>
              <a:tr h="288000">
                <a:tc>
                  <a:txBody>
                    <a:bodyPr/>
                    <a:lstStyle/>
                    <a:p>
                      <a:r>
                        <a:rPr lang="pt-BR" sz="1200" b="1" dirty="0">
                          <a:latin typeface="Arial" panose="020B0604020202020204" pitchFamily="34" charset="0"/>
                          <a:cs typeface="Arial" panose="020B0604020202020204" pitchFamily="34" charset="0"/>
                        </a:rPr>
                        <a:t>Ingressos</a:t>
                      </a:r>
                    </a:p>
                  </a:txBody>
                  <a:tcP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2"/>
                  </a:ext>
                </a:extLst>
              </a:tr>
              <a:tr h="288000">
                <a:tc>
                  <a:txBody>
                    <a:bodyPr/>
                    <a:lstStyle/>
                    <a:p>
                      <a:r>
                        <a:rPr lang="pt-BR" sz="1200" dirty="0">
                          <a:latin typeface="Arial" panose="020B0604020202020204" pitchFamily="34" charset="0"/>
                          <a:cs typeface="Arial" panose="020B0604020202020204" pitchFamily="34" charset="0"/>
                        </a:rPr>
                        <a:t>Receita</a:t>
                      </a:r>
                      <a:r>
                        <a:rPr lang="pt-BR" sz="1200" baseline="0" dirty="0">
                          <a:latin typeface="Arial" panose="020B0604020202020204" pitchFamily="34" charset="0"/>
                          <a:cs typeface="Arial" panose="020B0604020202020204" pitchFamily="34" charset="0"/>
                        </a:rPr>
                        <a:t> corrente</a:t>
                      </a:r>
                      <a:endParaRPr lang="pt-BR" sz="1200" b="0"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4.002.082</a:t>
                      </a:r>
                      <a:endParaRPr lang="pt-BR" sz="1050" b="0"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3.805.385</a:t>
                      </a:r>
                      <a:endParaRPr lang="pt-BR" sz="1050" b="0" dirty="0">
                        <a:latin typeface="Arial" panose="020B0604020202020204" pitchFamily="34" charset="0"/>
                        <a:cs typeface="Arial" panose="020B0604020202020204" pitchFamily="34" charset="0"/>
                      </a:endParaRPr>
                    </a:p>
                  </a:txBody>
                  <a:tcPr/>
                </a:tc>
                <a:tc>
                  <a:txBody>
                    <a:bodyPr/>
                    <a:lstStyle/>
                    <a:p>
                      <a:pPr algn="ctr"/>
                      <a:r>
                        <a:rPr lang="pt-BR" sz="1050" b="0" dirty="0">
                          <a:latin typeface="Arial" panose="020B0604020202020204" pitchFamily="34" charset="0"/>
                          <a:cs typeface="Arial" panose="020B0604020202020204" pitchFamily="34" charset="0"/>
                        </a:rPr>
                        <a:t>3.152.864</a:t>
                      </a:r>
                    </a:p>
                  </a:txBody>
                  <a:tcPr/>
                </a:tc>
                <a:extLst>
                  <a:ext uri="{0D108BD9-81ED-4DB2-BD59-A6C34878D82A}">
                    <a16:rowId xmlns="" xmlns:a16="http://schemas.microsoft.com/office/drawing/2014/main" val="10003"/>
                  </a:ext>
                </a:extLst>
              </a:tr>
              <a:tr h="288000">
                <a:tc>
                  <a:txBody>
                    <a:bodyPr/>
                    <a:lstStyle/>
                    <a:p>
                      <a:pPr algn="l"/>
                      <a:r>
                        <a:rPr lang="pt-BR" sz="1200" dirty="0">
                          <a:latin typeface="Arial" panose="020B0604020202020204" pitchFamily="34" charset="0"/>
                          <a:cs typeface="Arial" panose="020B0604020202020204" pitchFamily="34" charset="0"/>
                        </a:rPr>
                        <a:t>Outros ingressos</a:t>
                      </a:r>
                      <a:endParaRPr lang="pt-BR" sz="1200" b="0"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3.438.353</a:t>
                      </a:r>
                      <a:endParaRPr lang="pt-BR" sz="1050" b="0"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3.306.230</a:t>
                      </a:r>
                      <a:endParaRPr lang="pt-BR" sz="1050" b="0" dirty="0">
                        <a:latin typeface="Arial" panose="020B0604020202020204" pitchFamily="34" charset="0"/>
                        <a:cs typeface="Arial" panose="020B0604020202020204" pitchFamily="34" charset="0"/>
                      </a:endParaRPr>
                    </a:p>
                  </a:txBody>
                  <a:tcPr/>
                </a:tc>
                <a:tc>
                  <a:txBody>
                    <a:bodyPr/>
                    <a:lstStyle/>
                    <a:p>
                      <a:pPr algn="ctr"/>
                      <a:r>
                        <a:rPr lang="pt-BR" sz="1050" b="0" dirty="0">
                          <a:latin typeface="Arial" panose="020B0604020202020204" pitchFamily="34" charset="0"/>
                          <a:cs typeface="Arial" panose="020B0604020202020204" pitchFamily="34" charset="0"/>
                        </a:rPr>
                        <a:t>2.976.256</a:t>
                      </a:r>
                    </a:p>
                  </a:txBody>
                  <a:tcPr/>
                </a:tc>
                <a:extLst>
                  <a:ext uri="{0D108BD9-81ED-4DB2-BD59-A6C34878D82A}">
                    <a16:rowId xmlns="" xmlns:a16="http://schemas.microsoft.com/office/drawing/2014/main" val="10004"/>
                  </a:ext>
                </a:extLst>
              </a:tr>
              <a:tr h="288000">
                <a:tc gridSpan="4">
                  <a:txBody>
                    <a:bodyPr/>
                    <a:lstStyle/>
                    <a:p>
                      <a:pPr algn="l"/>
                      <a:r>
                        <a:rPr lang="pt-BR" sz="1200" b="1" dirty="0">
                          <a:latin typeface="Arial" panose="020B0604020202020204" pitchFamily="34" charset="0"/>
                          <a:cs typeface="Arial" panose="020B0604020202020204" pitchFamily="34" charset="0"/>
                        </a:rPr>
                        <a:t>Desembolsos</a:t>
                      </a:r>
                    </a:p>
                  </a:txBody>
                  <a:tcPr/>
                </a:tc>
                <a:tc hMerge="1">
                  <a:txBody>
                    <a:bodyPr/>
                    <a:lstStyle/>
                    <a:p>
                      <a:pPr algn="ctr"/>
                      <a:endParaRPr lang="pt-BR" sz="1100" dirty="0">
                        <a:latin typeface="Arial" panose="020B0604020202020204" pitchFamily="34" charset="0"/>
                        <a:cs typeface="Arial" panose="020B0604020202020204" pitchFamily="34" charset="0"/>
                      </a:endParaRPr>
                    </a:p>
                  </a:txBody>
                  <a:tcPr anchor="ctr"/>
                </a:tc>
                <a:tc hMerge="1">
                  <a:txBody>
                    <a:bodyPr/>
                    <a:lstStyle/>
                    <a:p>
                      <a:pPr algn="ctr"/>
                      <a:endParaRPr lang="pt-BR" sz="1100" dirty="0">
                        <a:latin typeface="Arial" panose="020B0604020202020204" pitchFamily="34" charset="0"/>
                        <a:cs typeface="Arial" panose="020B0604020202020204" pitchFamily="34" charset="0"/>
                      </a:endParaRPr>
                    </a:p>
                  </a:txBody>
                  <a:tcPr anchor="ctr"/>
                </a:tc>
                <a:tc hMerge="1">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8"/>
                  </a:ext>
                </a:extLst>
              </a:tr>
              <a:tr h="288000">
                <a:tc>
                  <a:txBody>
                    <a:bodyPr/>
                    <a:lstStyle/>
                    <a:p>
                      <a:pPr algn="l"/>
                      <a:r>
                        <a:rPr lang="pt-BR" sz="1200" dirty="0">
                          <a:latin typeface="Arial" panose="020B0604020202020204" pitchFamily="34" charset="0"/>
                          <a:cs typeface="Arial" panose="020B0604020202020204" pitchFamily="34" charset="0"/>
                        </a:rPr>
                        <a:t>Despesa corrente</a:t>
                      </a:r>
                      <a:endParaRPr lang="pt-BR" sz="1200" b="0"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2.595.001</a:t>
                      </a:r>
                      <a:endParaRPr lang="pt-BR" sz="1050" b="0"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3.088.670</a:t>
                      </a:r>
                      <a:endParaRPr lang="pt-BR" sz="1050" b="0" dirty="0">
                        <a:latin typeface="Arial" panose="020B0604020202020204" pitchFamily="34" charset="0"/>
                        <a:cs typeface="Arial" panose="020B0604020202020204" pitchFamily="34" charset="0"/>
                      </a:endParaRPr>
                    </a:p>
                  </a:txBody>
                  <a:tcPr/>
                </a:tc>
                <a:tc>
                  <a:txBody>
                    <a:bodyPr/>
                    <a:lstStyle/>
                    <a:p>
                      <a:pPr algn="ctr"/>
                      <a:r>
                        <a:rPr lang="pt-BR" sz="1050" b="0" dirty="0">
                          <a:latin typeface="Arial" panose="020B0604020202020204" pitchFamily="34" charset="0"/>
                          <a:cs typeface="Arial" panose="020B0604020202020204" pitchFamily="34" charset="0"/>
                        </a:rPr>
                        <a:t>2.876.058</a:t>
                      </a:r>
                    </a:p>
                  </a:txBody>
                  <a:tcPr/>
                </a:tc>
                <a:extLst>
                  <a:ext uri="{0D108BD9-81ED-4DB2-BD59-A6C34878D82A}">
                    <a16:rowId xmlns="" xmlns:a16="http://schemas.microsoft.com/office/drawing/2014/main" val="373675394"/>
                  </a:ext>
                </a:extLst>
              </a:tr>
              <a:tr h="288000">
                <a:tc>
                  <a:txBody>
                    <a:bodyPr/>
                    <a:lstStyle/>
                    <a:p>
                      <a:pPr algn="l"/>
                      <a:r>
                        <a:rPr lang="pt-BR" sz="1200" dirty="0">
                          <a:latin typeface="Arial" panose="020B0604020202020204" pitchFamily="34" charset="0"/>
                          <a:cs typeface="Arial" panose="020B0604020202020204" pitchFamily="34" charset="0"/>
                        </a:rPr>
                        <a:t>Outros desembolsos</a:t>
                      </a:r>
                      <a:endParaRPr lang="pt-BR" sz="1200" b="0" dirty="0">
                        <a:latin typeface="Arial" panose="020B0604020202020204" pitchFamily="34" charset="0"/>
                        <a:cs typeface="Arial" panose="020B0604020202020204" pitchFamily="34" charset="0"/>
                      </a:endParaRPr>
                    </a:p>
                  </a:txBody>
                  <a:tcPr/>
                </a:tc>
                <a:tc>
                  <a:txBody>
                    <a:bodyPr/>
                    <a:lstStyle/>
                    <a:p>
                      <a:pPr algn="ctr"/>
                      <a:r>
                        <a:rPr lang="pt-BR" sz="1050" b="0" dirty="0">
                          <a:latin typeface="Arial" panose="020B0604020202020204" pitchFamily="34" charset="0"/>
                          <a:cs typeface="Arial" panose="020B0604020202020204" pitchFamily="34" charset="0"/>
                        </a:rPr>
                        <a:t>3.504.461</a:t>
                      </a:r>
                    </a:p>
                  </a:txBody>
                  <a:tcPr/>
                </a:tc>
                <a:tc>
                  <a:txBody>
                    <a:bodyPr/>
                    <a:lstStyle/>
                    <a:p>
                      <a:pPr algn="ctr"/>
                      <a:r>
                        <a:rPr lang="pt-BR" sz="1050" b="0" dirty="0">
                          <a:latin typeface="Arial" panose="020B0604020202020204" pitchFamily="34" charset="0"/>
                          <a:cs typeface="Arial" panose="020B0604020202020204" pitchFamily="34" charset="0"/>
                        </a:rPr>
                        <a:t>3.440.776</a:t>
                      </a:r>
                    </a:p>
                  </a:txBody>
                  <a:tcPr/>
                </a:tc>
                <a:tc>
                  <a:txBody>
                    <a:bodyPr/>
                    <a:lstStyle/>
                    <a:p>
                      <a:pPr algn="ctr"/>
                      <a:r>
                        <a:rPr lang="pt-BR" sz="1050" b="0" dirty="0">
                          <a:latin typeface="Arial" panose="020B0604020202020204" pitchFamily="34" charset="0"/>
                          <a:cs typeface="Arial" panose="020B0604020202020204" pitchFamily="34" charset="0"/>
                        </a:rPr>
                        <a:t>3.337.149</a:t>
                      </a:r>
                    </a:p>
                  </a:txBody>
                  <a:tcPr/>
                </a:tc>
                <a:extLst>
                  <a:ext uri="{0D108BD9-81ED-4DB2-BD59-A6C34878D82A}">
                    <a16:rowId xmlns="" xmlns:a16="http://schemas.microsoft.com/office/drawing/2014/main" val="1419501012"/>
                  </a:ext>
                </a:extLst>
              </a:tr>
              <a:tr h="288000">
                <a:tc>
                  <a:txBody>
                    <a:bodyPr/>
                    <a:lstStyle/>
                    <a:p>
                      <a:pPr algn="l"/>
                      <a:r>
                        <a:rPr lang="pt-BR" sz="1200" b="1" dirty="0">
                          <a:latin typeface="Arial" panose="020B0604020202020204" pitchFamily="34" charset="0"/>
                          <a:cs typeface="Arial" panose="020B0604020202020204" pitchFamily="34" charset="0"/>
                        </a:rPr>
                        <a:t>Fluxo de Caixa Líquido</a:t>
                      </a:r>
                      <a:r>
                        <a:rPr lang="pt-BR" sz="1200" b="1" baseline="0" dirty="0">
                          <a:latin typeface="Arial" panose="020B0604020202020204" pitchFamily="34" charset="0"/>
                          <a:cs typeface="Arial" panose="020B0604020202020204" pitchFamily="34" charset="0"/>
                        </a:rPr>
                        <a:t> das  Operações</a:t>
                      </a:r>
                    </a:p>
                  </a:txBody>
                  <a:tcPr/>
                </a:tc>
                <a:tc>
                  <a:txBody>
                    <a:bodyPr/>
                    <a:lstStyle/>
                    <a:p>
                      <a:pPr algn="ctr"/>
                      <a:r>
                        <a:rPr lang="pt-BR" sz="1050" b="0" dirty="0">
                          <a:latin typeface="Arial" panose="020B0604020202020204" pitchFamily="34" charset="0"/>
                          <a:cs typeface="Arial" panose="020B0604020202020204" pitchFamily="34" charset="0"/>
                        </a:rPr>
                        <a:t>1.340.972</a:t>
                      </a:r>
                    </a:p>
                  </a:txBody>
                  <a:tcPr/>
                </a:tc>
                <a:tc>
                  <a:txBody>
                    <a:bodyPr/>
                    <a:lstStyle/>
                    <a:p>
                      <a:pPr algn="ctr"/>
                      <a:r>
                        <a:rPr lang="pt-BR" sz="1050" b="0" dirty="0">
                          <a:latin typeface="Arial" panose="020B0604020202020204" pitchFamily="34" charset="0"/>
                          <a:cs typeface="Arial" panose="020B0604020202020204" pitchFamily="34" charset="0"/>
                        </a:rPr>
                        <a:t>582.170</a:t>
                      </a:r>
                    </a:p>
                  </a:txBody>
                  <a:tcPr/>
                </a:tc>
                <a:tc>
                  <a:txBody>
                    <a:bodyPr/>
                    <a:lstStyle/>
                    <a:p>
                      <a:pPr algn="ctr"/>
                      <a:r>
                        <a:rPr lang="pt-BR" sz="1050" b="0" dirty="0">
                          <a:latin typeface="Arial" panose="020B0604020202020204" pitchFamily="34" charset="0"/>
                          <a:cs typeface="Arial" panose="020B0604020202020204" pitchFamily="34" charset="0"/>
                        </a:rPr>
                        <a:t>(84.087)</a:t>
                      </a:r>
                    </a:p>
                  </a:txBody>
                  <a:tcPr/>
                </a:tc>
                <a:extLst>
                  <a:ext uri="{0D108BD9-81ED-4DB2-BD59-A6C34878D82A}">
                    <a16:rowId xmlns="" xmlns:a16="http://schemas.microsoft.com/office/drawing/2014/main" val="1265376501"/>
                  </a:ext>
                </a:extLst>
              </a:tr>
              <a:tr h="28800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latin typeface="Arial" panose="020B0604020202020204" pitchFamily="34" charset="0"/>
                          <a:cs typeface="Arial" panose="020B0604020202020204" pitchFamily="34" charset="0"/>
                        </a:rPr>
                        <a:t>FLUXO</a:t>
                      </a:r>
                      <a:r>
                        <a:rPr lang="pt-BR" sz="1200" b="1" baseline="0" dirty="0">
                          <a:latin typeface="Arial" panose="020B0604020202020204" pitchFamily="34" charset="0"/>
                          <a:cs typeface="Arial" panose="020B0604020202020204" pitchFamily="34" charset="0"/>
                        </a:rPr>
                        <a:t> DE CAIXA DAS ATIVIDADES DE INVESTIMENTO</a:t>
                      </a:r>
                      <a:endParaRPr lang="pt-BR" sz="1200" b="1" dirty="0">
                        <a:latin typeface="Arial" panose="020B0604020202020204" pitchFamily="34" charset="0"/>
                        <a:cs typeface="Arial" panose="020B0604020202020204" pitchFamily="34" charset="0"/>
                      </a:endParaRPr>
                    </a:p>
                  </a:txBody>
                  <a:tcPr/>
                </a:tc>
                <a:tc hMerge="1">
                  <a:txBody>
                    <a:bodyPr/>
                    <a:lstStyle/>
                    <a:p>
                      <a:pPr algn="ctr"/>
                      <a:endParaRPr lang="pt-BR" sz="1100" dirty="0">
                        <a:latin typeface="Arial" panose="020B0604020202020204" pitchFamily="34" charset="0"/>
                        <a:cs typeface="Arial" panose="020B0604020202020204" pitchFamily="34" charset="0"/>
                      </a:endParaRPr>
                    </a:p>
                  </a:txBody>
                  <a:tcPr anchor="ctr"/>
                </a:tc>
                <a:tc hMerge="1">
                  <a:txBody>
                    <a:bodyPr/>
                    <a:lstStyle/>
                    <a:p>
                      <a:pPr algn="ctr"/>
                      <a:endParaRPr lang="pt-BR" sz="1100" dirty="0">
                        <a:latin typeface="Arial" panose="020B0604020202020204" pitchFamily="34" charset="0"/>
                        <a:cs typeface="Arial" panose="020B0604020202020204" pitchFamily="34" charset="0"/>
                      </a:endParaRPr>
                    </a:p>
                  </a:txBody>
                  <a:tcPr anchor="ctr"/>
                </a:tc>
                <a:tc hMerge="1">
                  <a:txBody>
                    <a:bodyPr/>
                    <a:lstStyle/>
                    <a:p>
                      <a:pPr algn="ctr"/>
                      <a:endParaRPr lang="pt-BR" sz="11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9"/>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latin typeface="Arial" panose="020B0604020202020204" pitchFamily="34" charset="0"/>
                          <a:cs typeface="Arial" panose="020B0604020202020204" pitchFamily="34" charset="0"/>
                        </a:rPr>
                        <a:t>Ingressos</a:t>
                      </a:r>
                    </a:p>
                  </a:txBody>
                  <a:tcPr/>
                </a:tc>
                <a:tc>
                  <a:txBody>
                    <a:bodyPr/>
                    <a:lstStyle/>
                    <a:p>
                      <a:pPr algn="ctr"/>
                      <a:r>
                        <a:rPr lang="pt-BR" sz="1050" b="0" dirty="0">
                          <a:latin typeface="Arial" panose="020B0604020202020204" pitchFamily="34" charset="0"/>
                          <a:cs typeface="Arial" panose="020B0604020202020204" pitchFamily="34" charset="0"/>
                        </a:rPr>
                        <a:t>--</a:t>
                      </a:r>
                      <a:endParaRPr lang="pt-BR" sz="1050" b="1" dirty="0">
                        <a:latin typeface="Arial" panose="020B0604020202020204" pitchFamily="34" charset="0"/>
                        <a:cs typeface="Arial" panose="020B0604020202020204" pitchFamily="34" charset="0"/>
                      </a:endParaRPr>
                    </a:p>
                  </a:txBody>
                  <a:tcPr/>
                </a:tc>
                <a:tc>
                  <a:txBody>
                    <a:bodyPr/>
                    <a:lstStyle/>
                    <a:p>
                      <a:pPr algn="ctr"/>
                      <a:r>
                        <a:rPr lang="pt-BR" sz="1050" b="1" dirty="0">
                          <a:latin typeface="Arial" panose="020B0604020202020204" pitchFamily="34" charset="0"/>
                          <a:cs typeface="Arial" panose="020B0604020202020204" pitchFamily="34" charset="0"/>
                        </a:rPr>
                        <a:t>--</a:t>
                      </a:r>
                    </a:p>
                  </a:txBody>
                  <a:tcPr/>
                </a:tc>
                <a:tc>
                  <a:txBody>
                    <a:bodyPr/>
                    <a:lstStyle/>
                    <a:p>
                      <a:pPr algn="ctr"/>
                      <a:r>
                        <a:rPr lang="pt-BR" sz="1050" b="1" dirty="0">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10"/>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latin typeface="Arial" panose="020B0604020202020204" pitchFamily="34" charset="0"/>
                          <a:cs typeface="Arial" panose="020B0604020202020204" pitchFamily="34" charset="0"/>
                        </a:rPr>
                        <a:t>Desembolsos</a:t>
                      </a:r>
                    </a:p>
                  </a:txBody>
                  <a:tcPr/>
                </a:tc>
                <a:tc>
                  <a:txBody>
                    <a:bodyPr/>
                    <a:lstStyle/>
                    <a:p>
                      <a:pPr algn="ctr"/>
                      <a:r>
                        <a:rPr lang="pt-BR" sz="1050" dirty="0">
                          <a:latin typeface="Arial" panose="020B0604020202020204" pitchFamily="34" charset="0"/>
                          <a:cs typeface="Arial" panose="020B0604020202020204" pitchFamily="34" charset="0"/>
                        </a:rPr>
                        <a:t>58.370</a:t>
                      </a:r>
                      <a:endParaRPr lang="pt-BR" sz="1050" b="1" dirty="0">
                        <a:latin typeface="Arial" panose="020B0604020202020204" pitchFamily="34" charset="0"/>
                        <a:cs typeface="Arial" panose="020B0604020202020204" pitchFamily="34" charset="0"/>
                      </a:endParaRPr>
                    </a:p>
                  </a:txBody>
                  <a:tcPr/>
                </a:tc>
                <a:tc>
                  <a:txBody>
                    <a:bodyPr/>
                    <a:lstStyle/>
                    <a:p>
                      <a:pPr algn="ctr"/>
                      <a:r>
                        <a:rPr lang="pt-BR" sz="1050" dirty="0">
                          <a:latin typeface="Arial" panose="020B0604020202020204" pitchFamily="34" charset="0"/>
                          <a:cs typeface="Arial" panose="020B0604020202020204" pitchFamily="34" charset="0"/>
                        </a:rPr>
                        <a:t>80.748</a:t>
                      </a:r>
                      <a:endParaRPr lang="pt-BR" sz="1050" b="1" dirty="0">
                        <a:latin typeface="Arial" panose="020B0604020202020204" pitchFamily="34" charset="0"/>
                        <a:cs typeface="Arial" panose="020B0604020202020204" pitchFamily="34" charset="0"/>
                      </a:endParaRPr>
                    </a:p>
                  </a:txBody>
                  <a:tcPr/>
                </a:tc>
                <a:tc>
                  <a:txBody>
                    <a:bodyPr/>
                    <a:lstStyle/>
                    <a:p>
                      <a:pPr algn="ctr"/>
                      <a:r>
                        <a:rPr lang="pt-BR" sz="1050" b="0" dirty="0">
                          <a:latin typeface="Arial" panose="020B0604020202020204" pitchFamily="34" charset="0"/>
                          <a:cs typeface="Arial" panose="020B0604020202020204" pitchFamily="34" charset="0"/>
                        </a:rPr>
                        <a:t>30.788</a:t>
                      </a:r>
                    </a:p>
                  </a:txBody>
                  <a:tcPr/>
                </a:tc>
                <a:extLst>
                  <a:ext uri="{0D108BD9-81ED-4DB2-BD59-A6C34878D82A}">
                    <a16:rowId xmlns="" xmlns:a16="http://schemas.microsoft.com/office/drawing/2014/main" val="1148747927"/>
                  </a:ext>
                </a:extLst>
              </a:tr>
            </a:tbl>
          </a:graphicData>
        </a:graphic>
      </p:graphicFrame>
      <p:graphicFrame>
        <p:nvGraphicFramePr>
          <p:cNvPr id="16" name="Tabela 15">
            <a:extLst>
              <a:ext uri="{FF2B5EF4-FFF2-40B4-BE49-F238E27FC236}">
                <a16:creationId xmlns="" xmlns:a16="http://schemas.microsoft.com/office/drawing/2014/main" id="{1CB4A420-899B-4FAB-BF2B-56C5BA5C477C}"/>
              </a:ext>
            </a:extLst>
          </p:cNvPr>
          <p:cNvGraphicFramePr>
            <a:graphicFrameLocks noGrp="1"/>
          </p:cNvGraphicFramePr>
          <p:nvPr/>
        </p:nvGraphicFramePr>
        <p:xfrm>
          <a:off x="5034789" y="1353433"/>
          <a:ext cx="4618494" cy="3625178"/>
        </p:xfrm>
        <a:graphic>
          <a:graphicData uri="http://schemas.openxmlformats.org/drawingml/2006/table">
            <a:tbl>
              <a:tblPr firstRow="1" bandRow="1">
                <a:tableStyleId>{46F890A9-2807-4EBB-B81D-B2AA78EC7F39}</a:tableStyleId>
              </a:tblPr>
              <a:tblGrid>
                <a:gridCol w="2093503">
                  <a:extLst>
                    <a:ext uri="{9D8B030D-6E8A-4147-A177-3AD203B41FA5}">
                      <a16:colId xmlns="" xmlns:a16="http://schemas.microsoft.com/office/drawing/2014/main" val="20000"/>
                    </a:ext>
                  </a:extLst>
                </a:gridCol>
                <a:gridCol w="831273">
                  <a:extLst>
                    <a:ext uri="{9D8B030D-6E8A-4147-A177-3AD203B41FA5}">
                      <a16:colId xmlns="" xmlns:a16="http://schemas.microsoft.com/office/drawing/2014/main" val="20001"/>
                    </a:ext>
                  </a:extLst>
                </a:gridCol>
                <a:gridCol w="841664">
                  <a:extLst>
                    <a:ext uri="{9D8B030D-6E8A-4147-A177-3AD203B41FA5}">
                      <a16:colId xmlns="" xmlns:a16="http://schemas.microsoft.com/office/drawing/2014/main" val="20002"/>
                    </a:ext>
                  </a:extLst>
                </a:gridCol>
                <a:gridCol w="852054">
                  <a:extLst>
                    <a:ext uri="{9D8B030D-6E8A-4147-A177-3AD203B41FA5}">
                      <a16:colId xmlns="" xmlns:a16="http://schemas.microsoft.com/office/drawing/2014/main" val="20003"/>
                    </a:ext>
                  </a:extLst>
                </a:gridCol>
              </a:tblGrid>
              <a:tr h="292412">
                <a:tc>
                  <a:txBody>
                    <a:bodyPr/>
                    <a:lstStyle/>
                    <a:p>
                      <a:pPr algn="ctr"/>
                      <a:r>
                        <a:rPr lang="pt-BR" sz="1100" dirty="0">
                          <a:latin typeface="Arial" panose="020B0604020202020204" pitchFamily="34" charset="0"/>
                          <a:cs typeface="Arial" panose="020B0604020202020204" pitchFamily="34" charset="0"/>
                        </a:rPr>
                        <a:t>Ingressos</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2020</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2019</a:t>
                      </a:r>
                    </a:p>
                  </a:txBody>
                  <a:tcPr anchor="ctr">
                    <a:solidFill>
                      <a:srgbClr val="17747D"/>
                    </a:solidFill>
                  </a:tcPr>
                </a:tc>
                <a:tc>
                  <a:txBody>
                    <a:bodyPr/>
                    <a:lstStyle/>
                    <a:p>
                      <a:pPr algn="ctr"/>
                      <a:r>
                        <a:rPr lang="pt-BR" sz="1100" dirty="0">
                          <a:latin typeface="Arial" panose="020B0604020202020204" pitchFamily="34" charset="0"/>
                          <a:cs typeface="Arial" panose="020B0604020202020204" pitchFamily="34" charset="0"/>
                        </a:rPr>
                        <a:t>2018</a:t>
                      </a:r>
                    </a:p>
                  </a:txBody>
                  <a:tcPr anchor="ctr">
                    <a:solidFill>
                      <a:srgbClr val="17747D"/>
                    </a:solidFill>
                  </a:tcPr>
                </a:tc>
                <a:extLst>
                  <a:ext uri="{0D108BD9-81ED-4DB2-BD59-A6C34878D82A}">
                    <a16:rowId xmlns="" xmlns:a16="http://schemas.microsoft.com/office/drawing/2014/main" val="10000"/>
                  </a:ext>
                </a:extLst>
              </a:tr>
              <a:tr h="292412">
                <a:tc gridSpan="4">
                  <a:txBody>
                    <a:bodyPr/>
                    <a:lstStyle/>
                    <a:p>
                      <a:r>
                        <a:rPr lang="pt-BR" sz="1200" b="1" dirty="0">
                          <a:latin typeface="Arial" panose="020B0604020202020204" pitchFamily="34" charset="0"/>
                          <a:cs typeface="Arial" panose="020B0604020202020204" pitchFamily="34" charset="0"/>
                        </a:rPr>
                        <a:t>FLUXO</a:t>
                      </a:r>
                      <a:r>
                        <a:rPr lang="pt-BR" sz="1200" b="1" baseline="0" dirty="0">
                          <a:latin typeface="Arial" panose="020B0604020202020204" pitchFamily="34" charset="0"/>
                          <a:cs typeface="Arial" panose="020B0604020202020204" pitchFamily="34" charset="0"/>
                        </a:rPr>
                        <a:t> DE CAIXA DAS ATIVIDADES DE FINANCIAMENTO</a:t>
                      </a:r>
                      <a:endParaRPr lang="pt-BR" sz="1200" b="1" dirty="0">
                        <a:latin typeface="Arial" panose="020B0604020202020204" pitchFamily="34" charset="0"/>
                        <a:cs typeface="Arial" panose="020B0604020202020204" pitchFamily="34" charset="0"/>
                      </a:endParaRPr>
                    </a:p>
                  </a:txBody>
                  <a:tcPr anchor="ctr"/>
                </a:tc>
                <a:tc hMerge="1">
                  <a:txBody>
                    <a:bodyPr/>
                    <a:lstStyle/>
                    <a:p>
                      <a:pPr algn="ctr"/>
                      <a:endParaRPr lang="pt-BR" sz="1100" b="1" dirty="0">
                        <a:latin typeface="Arial" panose="020B0604020202020204" pitchFamily="34" charset="0"/>
                        <a:cs typeface="Arial" panose="020B0604020202020204" pitchFamily="34" charset="0"/>
                      </a:endParaRPr>
                    </a:p>
                  </a:txBody>
                  <a:tcPr anchor="ctr"/>
                </a:tc>
                <a:tc hMerge="1">
                  <a:txBody>
                    <a:bodyPr/>
                    <a:lstStyle/>
                    <a:p>
                      <a:pPr algn="ctr"/>
                      <a:endParaRPr lang="pt-BR" sz="1100" b="1" dirty="0">
                        <a:latin typeface="Arial" panose="020B0604020202020204" pitchFamily="34" charset="0"/>
                        <a:cs typeface="Arial" panose="020B0604020202020204" pitchFamily="34" charset="0"/>
                      </a:endParaRPr>
                    </a:p>
                  </a:txBody>
                  <a:tcPr anchor="ctr"/>
                </a:tc>
                <a:tc hMerge="1">
                  <a:txBody>
                    <a:bodyPr/>
                    <a:lstStyle/>
                    <a:p>
                      <a:pPr algn="ct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1"/>
                  </a:ext>
                </a:extLst>
              </a:tr>
              <a:tr h="292412">
                <a:tc>
                  <a:txBody>
                    <a:bodyPr/>
                    <a:lstStyle/>
                    <a:p>
                      <a:pPr algn="l"/>
                      <a:r>
                        <a:rPr lang="pt-BR" sz="1200" b="1" dirty="0">
                          <a:latin typeface="Arial" panose="020B0604020202020204" pitchFamily="34" charset="0"/>
                          <a:cs typeface="Arial" panose="020B0604020202020204" pitchFamily="34" charset="0"/>
                        </a:rPr>
                        <a:t>Ingressos</a:t>
                      </a: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050" b="1" dirty="0">
                          <a:latin typeface="Arial" panose="020B0604020202020204" pitchFamily="34" charset="0"/>
                          <a:cs typeface="Arial" panose="020B0604020202020204" pitchFamily="34" charset="0"/>
                        </a:rPr>
                        <a:t>--</a:t>
                      </a:r>
                    </a:p>
                  </a:txBody>
                  <a:tcPr anchor="ctr"/>
                </a:tc>
                <a:tc>
                  <a:txBody>
                    <a:bodyPr/>
                    <a:lstStyle/>
                    <a:p>
                      <a:pPr algn="ctr"/>
                      <a:r>
                        <a:rPr lang="pt-BR" sz="1050" b="1" dirty="0">
                          <a:latin typeface="Arial" panose="020B0604020202020204" pitchFamily="34" charset="0"/>
                          <a:cs typeface="Arial" panose="020B0604020202020204" pitchFamily="34" charset="0"/>
                        </a:rPr>
                        <a:t>--</a:t>
                      </a:r>
                    </a:p>
                  </a:txBody>
                  <a:tcPr anchor="ctr"/>
                </a:tc>
                <a:extLst>
                  <a:ext uri="{0D108BD9-81ED-4DB2-BD59-A6C34878D82A}">
                    <a16:rowId xmlns="" xmlns:a16="http://schemas.microsoft.com/office/drawing/2014/main" val="10002"/>
                  </a:ext>
                </a:extLst>
              </a:tr>
              <a:tr h="292412">
                <a:tc>
                  <a:txBody>
                    <a:bodyPr/>
                    <a:lstStyle/>
                    <a:p>
                      <a:pPr algn="l"/>
                      <a:r>
                        <a:rPr lang="pt-BR" sz="1200" b="1" dirty="0">
                          <a:latin typeface="Arial" panose="020B0604020202020204" pitchFamily="34" charset="0"/>
                          <a:cs typeface="Arial" panose="020B0604020202020204" pitchFamily="34" charset="0"/>
                        </a:rPr>
                        <a:t>Desembolsos</a:t>
                      </a:r>
                    </a:p>
                  </a:txBody>
                  <a:tcPr anchor="ctr"/>
                </a:tc>
                <a:tc>
                  <a:txBody>
                    <a:bodyPr/>
                    <a:lstStyle/>
                    <a:p>
                      <a:pPr algn="ctr"/>
                      <a:endParaRPr lang="pt-BR" sz="1100" dirty="0">
                        <a:latin typeface="Arial" panose="020B0604020202020204" pitchFamily="34" charset="0"/>
                        <a:cs typeface="Arial" panose="020B0604020202020204" pitchFamily="34" charset="0"/>
                      </a:endParaRPr>
                    </a:p>
                  </a:txBody>
                  <a:tcPr anchor="ctr"/>
                </a:tc>
                <a:tc>
                  <a:txBody>
                    <a:bodyPr/>
                    <a:lstStyle/>
                    <a:p>
                      <a:pPr algn="ctr"/>
                      <a:r>
                        <a:rPr lang="pt-BR" sz="1050" b="1" dirty="0">
                          <a:latin typeface="Arial" panose="020B0604020202020204" pitchFamily="34" charset="0"/>
                          <a:cs typeface="Arial" panose="020B0604020202020204" pitchFamily="34" charset="0"/>
                        </a:rPr>
                        <a:t>--</a:t>
                      </a:r>
                    </a:p>
                  </a:txBody>
                  <a:tcPr anchor="ctr"/>
                </a:tc>
                <a:tc>
                  <a:txBody>
                    <a:bodyPr/>
                    <a:lstStyle/>
                    <a:p>
                      <a:pPr algn="ctr"/>
                      <a:r>
                        <a:rPr lang="pt-BR" sz="1050" b="1" dirty="0">
                          <a:latin typeface="Arial" panose="020B0604020202020204" pitchFamily="34" charset="0"/>
                          <a:cs typeface="Arial" panose="020B0604020202020204" pitchFamily="34" charset="0"/>
                        </a:rPr>
                        <a:t>--</a:t>
                      </a:r>
                    </a:p>
                  </a:txBody>
                  <a:tcPr anchor="ctr"/>
                </a:tc>
                <a:extLst>
                  <a:ext uri="{0D108BD9-81ED-4DB2-BD59-A6C34878D82A}">
                    <a16:rowId xmlns="" xmlns:a16="http://schemas.microsoft.com/office/drawing/2014/main" val="10003"/>
                  </a:ext>
                </a:extLst>
              </a:tr>
              <a:tr h="649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latin typeface="Arial" panose="020B0604020202020204" pitchFamily="34" charset="0"/>
                          <a:cs typeface="Arial" panose="020B0604020202020204" pitchFamily="34" charset="0"/>
                        </a:rPr>
                        <a:t>GERAÇÃO LIQUIDA DE CAIXA E EQUIVALENTES DE CAIXA</a:t>
                      </a:r>
                    </a:p>
                  </a:txBody>
                  <a:tcPr anchor="ctr"/>
                </a:tc>
                <a:tc>
                  <a:txBody>
                    <a:bodyPr/>
                    <a:lstStyle/>
                    <a:p>
                      <a:pPr algn="ctr"/>
                      <a:r>
                        <a:rPr lang="pt-BR" sz="1100" dirty="0">
                          <a:latin typeface="Arial" panose="020B0604020202020204" pitchFamily="34" charset="0"/>
                          <a:cs typeface="Arial" panose="020B0604020202020204" pitchFamily="34" charset="0"/>
                        </a:rPr>
                        <a:t>1.282.602</a:t>
                      </a:r>
                    </a:p>
                  </a:txBody>
                  <a:tcPr anchor="ctr"/>
                </a:tc>
                <a:tc>
                  <a:txBody>
                    <a:bodyPr/>
                    <a:lstStyle/>
                    <a:p>
                      <a:pPr algn="ctr"/>
                      <a:r>
                        <a:rPr lang="pt-BR" sz="1050" dirty="0">
                          <a:latin typeface="Arial" panose="020B0604020202020204" pitchFamily="34" charset="0"/>
                          <a:cs typeface="Arial" panose="020B0604020202020204" pitchFamily="34" charset="0"/>
                        </a:rPr>
                        <a:t>501.422</a:t>
                      </a:r>
                      <a:endParaRPr lang="pt-BR" sz="1050" b="1" dirty="0">
                        <a:latin typeface="Arial" panose="020B0604020202020204" pitchFamily="34" charset="0"/>
                        <a:cs typeface="Arial" panose="020B0604020202020204" pitchFamily="34" charset="0"/>
                      </a:endParaRPr>
                    </a:p>
                  </a:txBody>
                  <a:tcPr anchor="ctr"/>
                </a:tc>
                <a:tc>
                  <a:txBody>
                    <a:bodyPr/>
                    <a:lstStyle/>
                    <a:p>
                      <a:pPr algn="ctr"/>
                      <a:r>
                        <a:rPr lang="pt-BR" sz="1050" b="0" dirty="0">
                          <a:latin typeface="Arial" panose="020B0604020202020204" pitchFamily="34" charset="0"/>
                          <a:cs typeface="Arial" panose="020B0604020202020204" pitchFamily="34" charset="0"/>
                        </a:rPr>
                        <a:t>(114.875)</a:t>
                      </a:r>
                    </a:p>
                  </a:txBody>
                  <a:tcPr anchor="ctr"/>
                </a:tc>
                <a:extLst>
                  <a:ext uri="{0D108BD9-81ED-4DB2-BD59-A6C34878D82A}">
                    <a16:rowId xmlns="" xmlns:a16="http://schemas.microsoft.com/office/drawing/2014/main" val="10004"/>
                  </a:ext>
                </a:extLst>
              </a:tr>
              <a:tr h="464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latin typeface="Arial" panose="020B0604020202020204" pitchFamily="34" charset="0"/>
                          <a:cs typeface="Arial" panose="020B0604020202020204" pitchFamily="34" charset="0"/>
                        </a:rPr>
                        <a:t>CAIXA E EQUIVALENTES DE CAIXA INICIAL</a:t>
                      </a:r>
                    </a:p>
                  </a:txBody>
                  <a:tcPr anchor="ctr"/>
                </a:tc>
                <a:tc>
                  <a:txBody>
                    <a:bodyPr/>
                    <a:lstStyle/>
                    <a:p>
                      <a:pPr algn="ctr"/>
                      <a:r>
                        <a:rPr lang="pt-BR" sz="1100" b="0" dirty="0">
                          <a:latin typeface="Arial" panose="020B0604020202020204" pitchFamily="34" charset="0"/>
                          <a:cs typeface="Arial" panose="020B0604020202020204" pitchFamily="34" charset="0"/>
                        </a:rPr>
                        <a:t>1.189.699</a:t>
                      </a:r>
                    </a:p>
                  </a:txBody>
                  <a:tcPr anchor="ctr"/>
                </a:tc>
                <a:tc>
                  <a:txBody>
                    <a:bodyPr/>
                    <a:lstStyle/>
                    <a:p>
                      <a:pPr algn="ctr"/>
                      <a:r>
                        <a:rPr lang="pt-BR" sz="1050" dirty="0">
                          <a:latin typeface="Arial" panose="020B0604020202020204" pitchFamily="34" charset="0"/>
                          <a:cs typeface="Arial" panose="020B0604020202020204" pitchFamily="34" charset="0"/>
                        </a:rPr>
                        <a:t>688.277</a:t>
                      </a:r>
                      <a:endParaRPr lang="pt-BR" sz="1050" b="1" dirty="0">
                        <a:latin typeface="Arial" panose="020B0604020202020204" pitchFamily="34" charset="0"/>
                        <a:cs typeface="Arial" panose="020B0604020202020204" pitchFamily="34" charset="0"/>
                      </a:endParaRPr>
                    </a:p>
                  </a:txBody>
                  <a:tcPr anchor="ctr"/>
                </a:tc>
                <a:tc>
                  <a:txBody>
                    <a:bodyPr/>
                    <a:lstStyle/>
                    <a:p>
                      <a:pPr algn="ctr"/>
                      <a:r>
                        <a:rPr lang="pt-BR" sz="1050" b="0" dirty="0">
                          <a:latin typeface="Arial" panose="020B0604020202020204" pitchFamily="34" charset="0"/>
                          <a:cs typeface="Arial" panose="020B0604020202020204" pitchFamily="34" charset="0"/>
                        </a:rPr>
                        <a:t>803.152</a:t>
                      </a:r>
                    </a:p>
                  </a:txBody>
                  <a:tcPr anchor="ctr"/>
                </a:tc>
                <a:extLst>
                  <a:ext uri="{0D108BD9-81ED-4DB2-BD59-A6C34878D82A}">
                    <a16:rowId xmlns="" xmlns:a16="http://schemas.microsoft.com/office/drawing/2014/main" val="10005"/>
                  </a:ext>
                </a:extLst>
              </a:tr>
              <a:tr h="464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latin typeface="Arial" panose="020B0604020202020204" pitchFamily="34" charset="0"/>
                          <a:cs typeface="Arial" panose="020B0604020202020204" pitchFamily="34" charset="0"/>
                        </a:rPr>
                        <a:t>CAIXA E EQUIVALENTES DE CAIXA FINAL</a:t>
                      </a:r>
                    </a:p>
                  </a:txBody>
                  <a:tcPr anchor="ctr"/>
                </a:tc>
                <a:tc>
                  <a:txBody>
                    <a:bodyPr/>
                    <a:lstStyle/>
                    <a:p>
                      <a:pPr algn="ctr"/>
                      <a:r>
                        <a:rPr lang="pt-BR" sz="1100" b="0" dirty="0">
                          <a:latin typeface="Arial" panose="020B0604020202020204" pitchFamily="34" charset="0"/>
                          <a:cs typeface="Arial" panose="020B0604020202020204" pitchFamily="34" charset="0"/>
                        </a:rPr>
                        <a:t>2.472.301</a:t>
                      </a:r>
                    </a:p>
                  </a:txBody>
                  <a:tcPr anchor="ctr"/>
                </a:tc>
                <a:tc>
                  <a:txBody>
                    <a:bodyPr/>
                    <a:lstStyle/>
                    <a:p>
                      <a:pPr algn="ctr"/>
                      <a:r>
                        <a:rPr lang="pt-BR" sz="1050" b="0" dirty="0">
                          <a:latin typeface="Arial" panose="020B0604020202020204" pitchFamily="34" charset="0"/>
                          <a:cs typeface="Arial" panose="020B0604020202020204" pitchFamily="34" charset="0"/>
                        </a:rPr>
                        <a:t>1.189.699</a:t>
                      </a:r>
                      <a:endParaRPr lang="pt-BR" sz="1050" b="1" dirty="0">
                        <a:latin typeface="Arial" panose="020B0604020202020204" pitchFamily="34" charset="0"/>
                        <a:cs typeface="Arial" panose="020B0604020202020204" pitchFamily="34" charset="0"/>
                      </a:endParaRPr>
                    </a:p>
                  </a:txBody>
                  <a:tcPr anchor="ctr"/>
                </a:tc>
                <a:tc>
                  <a:txBody>
                    <a:bodyPr/>
                    <a:lstStyle/>
                    <a:p>
                      <a:pPr algn="ctr"/>
                      <a:r>
                        <a:rPr lang="pt-BR" sz="1050" b="0" dirty="0">
                          <a:latin typeface="Arial" panose="020B0604020202020204" pitchFamily="34" charset="0"/>
                          <a:cs typeface="Arial" panose="020B0604020202020204" pitchFamily="34" charset="0"/>
                        </a:rPr>
                        <a:t>688.277</a:t>
                      </a:r>
                    </a:p>
                  </a:txBody>
                  <a:tcPr anchor="ctr"/>
                </a:tc>
                <a:extLst>
                  <a:ext uri="{0D108BD9-81ED-4DB2-BD59-A6C34878D82A}">
                    <a16:rowId xmlns="" xmlns:a16="http://schemas.microsoft.com/office/drawing/2014/main" val="10006"/>
                  </a:ext>
                </a:extLst>
              </a:tr>
              <a:tr h="292412">
                <a:tc>
                  <a:txBody>
                    <a:bodyPr/>
                    <a:lstStyle/>
                    <a:p>
                      <a:pPr algn="l"/>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526031587"/>
                  </a:ext>
                </a:extLst>
              </a:tr>
              <a:tr h="292412">
                <a:tc>
                  <a:txBody>
                    <a:bodyPr/>
                    <a:lstStyle/>
                    <a:p>
                      <a:pPr algn="l"/>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88612620"/>
                  </a:ext>
                </a:extLst>
              </a:tr>
              <a:tr h="292412">
                <a:tc>
                  <a:txBody>
                    <a:bodyPr/>
                    <a:lstStyle/>
                    <a:p>
                      <a:pPr algn="l"/>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tc>
                  <a:txBody>
                    <a:bodyPr/>
                    <a:lstStyle/>
                    <a:p>
                      <a:pPr algn="ctr"/>
                      <a:endParaRPr lang="pt-BR" sz="1100" b="1"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2976992504"/>
                  </a:ext>
                </a:extLst>
              </a:tr>
            </a:tbl>
          </a:graphicData>
        </a:graphic>
      </p:graphicFrame>
    </p:spTree>
    <p:extLst>
      <p:ext uri="{BB962C8B-B14F-4D97-AF65-F5344CB8AC3E}">
        <p14:creationId xmlns:p14="http://schemas.microsoft.com/office/powerpoint/2010/main" val="28159642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 xmlns:a16="http://schemas.microsoft.com/office/drawing/2014/main" id="{AEF9D5CF-32D9-EE4C-BCBA-A6FFA83A72D1}"/>
              </a:ext>
            </a:extLst>
          </p:cNvPr>
          <p:cNvPicPr>
            <a:picLocks noChangeAspect="1"/>
          </p:cNvPicPr>
          <p:nvPr/>
        </p:nvPicPr>
        <p:blipFill>
          <a:blip r:embed="rId3"/>
          <a:stretch>
            <a:fillRect/>
          </a:stretch>
        </p:blipFill>
        <p:spPr>
          <a:xfrm>
            <a:off x="-20436" y="0"/>
            <a:ext cx="9906000" cy="6858000"/>
          </a:xfrm>
          <a:prstGeom prst="rect">
            <a:avLst/>
          </a:prstGeom>
        </p:spPr>
      </p:pic>
      <p:sp>
        <p:nvSpPr>
          <p:cNvPr id="23" name="Espaço Reservado para Texto 3">
            <a:extLst>
              <a:ext uri="{FF2B5EF4-FFF2-40B4-BE49-F238E27FC236}">
                <a16:creationId xmlns=""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 xmlns:a16="http://schemas.microsoft.com/office/drawing/2014/main" id="{C58FC24A-3890-42AD-ADD6-7B179CFBAF8E}"/>
              </a:ext>
            </a:extLst>
          </p:cNvPr>
          <p:cNvSpPr txBox="1">
            <a:spLocks/>
          </p:cNvSpPr>
          <p:nvPr/>
        </p:nvSpPr>
        <p:spPr>
          <a:xfrm>
            <a:off x="457236" y="254201"/>
            <a:ext cx="9136518" cy="7826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dirty="0">
                <a:solidFill>
                  <a:srgbClr val="44546A">
                    <a:lumMod val="50000"/>
                  </a:srgbClr>
                </a:solidFill>
                <a:latin typeface="Arial" panose="020B0604020202020204" pitchFamily="34" charset="0"/>
                <a:cs typeface="Arial" panose="020B0604020202020204" pitchFamily="34" charset="0"/>
              </a:rPr>
              <a:t>6.7 NOTAS EXPLICATIVAS ÀS DEMONSTRAÇÕES CONTÁBEIS</a:t>
            </a:r>
          </a:p>
        </p:txBody>
      </p:sp>
      <p:sp>
        <p:nvSpPr>
          <p:cNvPr id="15" name="objeto 7" descr="Retângulo bege">
            <a:extLst>
              <a:ext uri="{FF2B5EF4-FFF2-40B4-BE49-F238E27FC236}">
                <a16:creationId xmlns="" xmlns:a16="http://schemas.microsoft.com/office/drawing/2014/main" id="{1185C7A9-8E52-408E-B19E-E5A1EB33971B}"/>
              </a:ext>
            </a:extLst>
          </p:cNvPr>
          <p:cNvSpPr/>
          <p:nvPr/>
        </p:nvSpPr>
        <p:spPr bwMode="white">
          <a:xfrm flipV="1">
            <a:off x="457235" y="616827"/>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defTabSz="457200">
              <a:defRPr/>
            </a:pPr>
            <a:endParaRPr lang="pt-BR" dirty="0">
              <a:solidFill>
                <a:srgbClr val="455F51">
                  <a:lumMod val="50000"/>
                </a:srgbClr>
              </a:solidFill>
              <a:latin typeface="Calibri Light"/>
            </a:endParaRPr>
          </a:p>
        </p:txBody>
      </p:sp>
      <p:sp>
        <p:nvSpPr>
          <p:cNvPr id="2" name="Retângulo 1">
            <a:extLst>
              <a:ext uri="{FF2B5EF4-FFF2-40B4-BE49-F238E27FC236}">
                <a16:creationId xmlns="" xmlns:a16="http://schemas.microsoft.com/office/drawing/2014/main" id="{C97BDBFA-FE2D-4D40-85FC-B93EE14142F5}"/>
              </a:ext>
            </a:extLst>
          </p:cNvPr>
          <p:cNvSpPr>
            <a:spLocks noChangeAspect="1"/>
          </p:cNvSpPr>
          <p:nvPr/>
        </p:nvSpPr>
        <p:spPr>
          <a:xfrm>
            <a:off x="457235" y="967128"/>
            <a:ext cx="9136519" cy="5033609"/>
          </a:xfrm>
          <a:prstGeom prst="rect">
            <a:avLst/>
          </a:prstGeom>
        </p:spPr>
        <p:txBody>
          <a:bodyPr wrap="square" numCol="2" spcCol="360000">
            <a:noAutofit/>
          </a:bodyPr>
          <a:lstStyle/>
          <a:p>
            <a:pPr algn="just" defTabSz="457200">
              <a:lnSpc>
                <a:spcPct val="90000"/>
              </a:lnSpc>
              <a:spcBef>
                <a:spcPts val="600"/>
              </a:spcBef>
            </a:pPr>
            <a:r>
              <a:rPr lang="pt-BR" sz="1200" dirty="0">
                <a:solidFill>
                  <a:prstClr val="black"/>
                </a:solidFill>
                <a:latin typeface="Arial" panose="020B0604020202020204" pitchFamily="34" charset="0"/>
                <a:cs typeface="Arial" panose="020B0604020202020204" pitchFamily="34" charset="0"/>
              </a:rPr>
              <a:t>A Assessoria Contábil declara a conformidade contábil das Demonstração Contábeis do Conselho de Arquitetura e Urbanismo de Goiás, referente ao período de janeiro a dezembro de 2020, no que tange ao reconhecimento, mensuração e evidenciação dos atos e fatos relativos à gestão orçamentária, financeira e patrimonial.</a:t>
            </a:r>
          </a:p>
          <a:p>
            <a:pPr algn="just" defTabSz="457200">
              <a:lnSpc>
                <a:spcPct val="90000"/>
              </a:lnSpc>
              <a:spcBef>
                <a:spcPts val="600"/>
              </a:spcBef>
              <a:buClr>
                <a:srgbClr val="FF0000"/>
              </a:buClr>
            </a:pPr>
            <a:r>
              <a:rPr lang="pt-BR" sz="1200" dirty="0">
                <a:solidFill>
                  <a:prstClr val="black"/>
                </a:solidFill>
                <a:latin typeface="Arial" panose="020B0604020202020204" pitchFamily="34" charset="0"/>
                <a:cs typeface="Arial" panose="020B0604020202020204" pitchFamily="34" charset="0"/>
              </a:rPr>
              <a:t>As demonstrações contábeis foram elaboradas de acordo com as práticas contábeis adotadas no Brasil (BRGAAP), abrangendo as normas brasileiras de contabilidade aplicáveis ao setor público, principalmente a NBC T 16.6 (R1) – Demonstrações Contábeis.</a:t>
            </a:r>
          </a:p>
          <a:p>
            <a:pPr algn="just" defTabSz="457200">
              <a:lnSpc>
                <a:spcPct val="90000"/>
              </a:lnSpc>
              <a:spcBef>
                <a:spcPts val="600"/>
              </a:spcBef>
              <a:buClr>
                <a:srgbClr val="FF0000"/>
              </a:buClr>
            </a:pPr>
            <a:r>
              <a:rPr lang="pt-BR" sz="1200" dirty="0">
                <a:solidFill>
                  <a:prstClr val="black"/>
                </a:solidFill>
                <a:latin typeface="Arial" panose="020B0604020202020204" pitchFamily="34" charset="0"/>
                <a:cs typeface="Arial" panose="020B0604020202020204" pitchFamily="34" charset="0"/>
              </a:rPr>
              <a:t>As demonstrações contábeis estão apresentadas em Reais, que também é a moeda funcional da Entidade.</a:t>
            </a:r>
          </a:p>
          <a:p>
            <a:pPr algn="just" defTabSz="457200">
              <a:lnSpc>
                <a:spcPct val="90000"/>
              </a:lnSpc>
              <a:spcBef>
                <a:spcPts val="600"/>
              </a:spcBef>
              <a:buClr>
                <a:srgbClr val="FF0000"/>
              </a:buClr>
            </a:pPr>
            <a:r>
              <a:rPr lang="pt-BR" sz="1200" dirty="0">
                <a:solidFill>
                  <a:prstClr val="black"/>
                </a:solidFill>
                <a:latin typeface="Arial" panose="020B0604020202020204" pitchFamily="34" charset="0"/>
                <a:cs typeface="Arial" panose="020B0604020202020204" pitchFamily="34" charset="0"/>
              </a:rPr>
              <a:t>As Demonstrações Contábeis estão fundamentadas na Lei nº 4.320/64 e em consonância com o Manual de Contabilidade aplicado ao Setor Público, aprovada pela Portaria Conjunta STN/SOF nº 01/14, e Portaria STN n° 700 de 10/12/2014, 6ª edição, e Normas Brasileiras de Contabilidade aplicadas ao setor público conforme NBC TSP ESTRUTURA CONCEITUAL, NBC TSP 07, NBC TSP 11 e NBC TSP 17.</a:t>
            </a:r>
          </a:p>
          <a:p>
            <a:pPr algn="just" defTabSz="457200">
              <a:lnSpc>
                <a:spcPct val="90000"/>
              </a:lnSpc>
              <a:spcBef>
                <a:spcPts val="600"/>
              </a:spcBef>
              <a:buClr>
                <a:srgbClr val="FF0000"/>
              </a:buClr>
            </a:pPr>
            <a:r>
              <a:rPr lang="pt-BR" sz="1200" dirty="0">
                <a:solidFill>
                  <a:prstClr val="black"/>
                </a:solidFill>
                <a:latin typeface="Arial" panose="020B0604020202020204" pitchFamily="34" charset="0"/>
                <a:cs typeface="Arial" panose="020B0604020202020204" pitchFamily="34" charset="0"/>
              </a:rPr>
              <a:t>As Demonstrações Contábeis do Conselho de Arquitetura e Urbanismo de Goiás são compostas por: </a:t>
            </a:r>
          </a:p>
          <a:p>
            <a:pPr algn="just" defTabSz="457200">
              <a:lnSpc>
                <a:spcPct val="90000"/>
              </a:lnSpc>
              <a:spcBef>
                <a:spcPts val="600"/>
              </a:spcBef>
              <a:buClr>
                <a:prstClr val="black"/>
              </a:buClr>
            </a:pPr>
            <a:r>
              <a:rPr lang="pt-BR" sz="1200" dirty="0">
                <a:solidFill>
                  <a:prstClr val="black"/>
                </a:solidFill>
                <a:latin typeface="Arial" panose="020B0604020202020204" pitchFamily="34" charset="0"/>
                <a:cs typeface="Arial" panose="020B0604020202020204" pitchFamily="34" charset="0"/>
              </a:rPr>
              <a:t>- Balanço Patrimonial, estruturado em Ativo, Passivo e Patrimônio Líquido. Evidencia qualitativa e quantitativamente a situação patrimonial da entidade pública;</a:t>
            </a:r>
          </a:p>
          <a:p>
            <a:pPr marL="171450" indent="-171450" algn="just" defTabSz="457200">
              <a:lnSpc>
                <a:spcPct val="90000"/>
              </a:lnSpc>
              <a:spcBef>
                <a:spcPts val="600"/>
              </a:spcBef>
              <a:buFontTx/>
              <a:buChar char="-"/>
            </a:pPr>
            <a:r>
              <a:rPr lang="pt-BR" sz="1200" dirty="0">
                <a:solidFill>
                  <a:prstClr val="black"/>
                </a:solidFill>
                <a:latin typeface="Arial" panose="020B0604020202020204" pitchFamily="34" charset="0"/>
                <a:cs typeface="Arial" panose="020B0604020202020204" pitchFamily="34" charset="0"/>
              </a:rPr>
              <a:t>Balanço Orçamentário. Evidencia as receitas e as despesas orçamentárias;</a:t>
            </a:r>
          </a:p>
          <a:p>
            <a:pPr marL="171450" indent="-171450" algn="just" defTabSz="457200">
              <a:lnSpc>
                <a:spcPct val="90000"/>
              </a:lnSpc>
              <a:spcBef>
                <a:spcPts val="600"/>
              </a:spcBef>
              <a:buFontTx/>
              <a:buChar char="-"/>
            </a:pPr>
            <a:endParaRPr lang="pt-BR" sz="1200" dirty="0">
              <a:solidFill>
                <a:prstClr val="black"/>
              </a:solidFill>
              <a:latin typeface="Arial" panose="020B0604020202020204" pitchFamily="34" charset="0"/>
              <a:cs typeface="Arial" panose="020B0604020202020204" pitchFamily="34" charset="0"/>
            </a:endParaRPr>
          </a:p>
          <a:p>
            <a:pPr marL="171450" indent="-171450" algn="just" defTabSz="457200">
              <a:lnSpc>
                <a:spcPct val="90000"/>
              </a:lnSpc>
              <a:spcBef>
                <a:spcPts val="600"/>
              </a:spcBef>
              <a:buFontTx/>
              <a:buChar char="-"/>
            </a:pPr>
            <a:endParaRPr lang="pt-BR" sz="1200" dirty="0">
              <a:solidFill>
                <a:prstClr val="black"/>
              </a:solidFill>
              <a:latin typeface="Arial" panose="020B0604020202020204" pitchFamily="34" charset="0"/>
              <a:cs typeface="Arial" panose="020B0604020202020204" pitchFamily="34" charset="0"/>
            </a:endParaRPr>
          </a:p>
          <a:p>
            <a:pPr marL="171450" indent="-171450" algn="just" defTabSz="457200">
              <a:lnSpc>
                <a:spcPct val="90000"/>
              </a:lnSpc>
              <a:spcBef>
                <a:spcPts val="600"/>
              </a:spcBef>
              <a:buFontTx/>
              <a:buChar char="-"/>
            </a:pPr>
            <a:r>
              <a:rPr lang="pt-BR" sz="1200" dirty="0">
                <a:solidFill>
                  <a:prstClr val="black"/>
                </a:solidFill>
                <a:latin typeface="Arial" panose="020B0604020202020204" pitchFamily="34" charset="0"/>
                <a:cs typeface="Arial" panose="020B0604020202020204" pitchFamily="34" charset="0"/>
              </a:rPr>
              <a:t>Balanço Financeiro. Evidencia as receitas e despesas orçamentárias, bem como os ingressos e dispêndios extraorçamentários,   conjugados   com  os  saldos  de  caixa  do exercício anterior e os que se transferem para o início do exercício seguinte;</a:t>
            </a:r>
          </a:p>
          <a:p>
            <a:pPr marL="171450" indent="-171450" algn="just" defTabSz="457200">
              <a:lnSpc>
                <a:spcPct val="90000"/>
              </a:lnSpc>
              <a:spcBef>
                <a:spcPts val="600"/>
              </a:spcBef>
              <a:buFontTx/>
              <a:buChar char="-"/>
            </a:pPr>
            <a:r>
              <a:rPr lang="pt-BR" sz="1200" dirty="0">
                <a:solidFill>
                  <a:prstClr val="black"/>
                </a:solidFill>
                <a:latin typeface="Arial" panose="020B0604020202020204" pitchFamily="34" charset="0"/>
                <a:cs typeface="Arial" panose="020B0604020202020204" pitchFamily="34" charset="0"/>
              </a:rPr>
              <a:t>Demonstração das Variações Patrimoniais. Evidencia as variações quantitativas, o resultado patrimonial e as variações qualitativas decorrentes da execução orçamentária;</a:t>
            </a:r>
          </a:p>
          <a:p>
            <a:pPr marL="0" lvl="1" algn="just" defTabSz="457200">
              <a:lnSpc>
                <a:spcPct val="90000"/>
              </a:lnSpc>
              <a:spcBef>
                <a:spcPts val="600"/>
              </a:spcBef>
              <a:buClr>
                <a:prstClr val="black"/>
              </a:buClr>
            </a:pPr>
            <a:r>
              <a:rPr lang="pt-BR" sz="1200" dirty="0">
                <a:solidFill>
                  <a:prstClr val="black"/>
                </a:solidFill>
                <a:latin typeface="Arial" panose="020B0604020202020204" pitchFamily="34" charset="0"/>
                <a:cs typeface="Arial" panose="020B0604020202020204" pitchFamily="34" charset="0"/>
              </a:rPr>
              <a:t>- Demonstração dos Fluxos de Caixa. Evidencia as movimentações havidas no caixa e seus equivalentes, nos fluxos das operações, dos investimentos e dos financiamentos.</a:t>
            </a:r>
          </a:p>
          <a:p>
            <a:pPr marL="0" lvl="1" algn="just" defTabSz="457200">
              <a:lnSpc>
                <a:spcPct val="90000"/>
              </a:lnSpc>
              <a:spcBef>
                <a:spcPts val="600"/>
              </a:spcBef>
              <a:buClr>
                <a:prstClr val="black"/>
              </a:buClr>
            </a:pPr>
            <a:r>
              <a:rPr lang="pt-BR" sz="1200" dirty="0">
                <a:solidFill>
                  <a:prstClr val="black"/>
                </a:solidFill>
                <a:latin typeface="Arial" panose="020B0604020202020204" pitchFamily="34" charset="0"/>
                <a:cs typeface="Arial" panose="020B0604020202020204" pitchFamily="34" charset="0"/>
              </a:rPr>
              <a:t>Declaro que as informações constantes das Demonstrações Contábeis: Balanço Patrimonial, Demonstração das Variações Patrimoniais, Balanço Orçamentário, Balanço Financeiro, Demonstração de Fluxo de Caixa, regidos pelas diretrizes do Manual de Contabilidade Aplicada ao Setor Público (MCASP) e Normas Brasileiras de Contabilidade Aplicadas ao Setor Público (NBCs TSP), do Conselho Federal de Contabilidade (CFC), relativas ao período de janeiro a dezembro de 2020, refletem nos seus aspectos mais relevantes a situação orçamentária, financeira e patrimonial do Conselho de Arquitetura e Urbanismo de Goiás.</a:t>
            </a:r>
          </a:p>
          <a:p>
            <a:pPr algn="ctr" defTabSz="457200">
              <a:spcBef>
                <a:spcPts val="600"/>
              </a:spcBef>
              <a:defRPr/>
            </a:pPr>
            <a:r>
              <a:rPr lang="pt-BR" sz="1200" dirty="0">
                <a:solidFill>
                  <a:prstClr val="black"/>
                </a:solidFill>
                <a:latin typeface="Arial" panose="020B0604020202020204" pitchFamily="34" charset="0"/>
                <a:cs typeface="Arial" panose="020B0604020202020204" pitchFamily="34" charset="0"/>
              </a:rPr>
              <a:t>Goiânia/GO, 17 de Fevereiro de 2021.</a:t>
            </a:r>
          </a:p>
          <a:p>
            <a:pPr algn="ctr" defTabSz="457200">
              <a:defRPr/>
            </a:pPr>
            <a:endParaRPr lang="pt-BR" sz="1200" dirty="0">
              <a:solidFill>
                <a:prstClr val="black"/>
              </a:solidFill>
              <a:latin typeface="Arial" panose="020B0604020202020204" pitchFamily="34" charset="0"/>
              <a:cs typeface="Arial" panose="020B0604020202020204" pitchFamily="34" charset="0"/>
            </a:endParaRPr>
          </a:p>
          <a:p>
            <a:pPr algn="ctr" defTabSz="457200">
              <a:defRPr/>
            </a:pPr>
            <a:r>
              <a:rPr lang="pt-BR" sz="1200" dirty="0" err="1">
                <a:solidFill>
                  <a:prstClr val="black"/>
                </a:solidFill>
                <a:latin typeface="Arial" panose="020B0604020202020204" pitchFamily="34" charset="0"/>
                <a:cs typeface="Arial" panose="020B0604020202020204" pitchFamily="34" charset="0"/>
              </a:rPr>
              <a:t>Weder</a:t>
            </a:r>
            <a:r>
              <a:rPr lang="pt-BR" sz="1200" dirty="0">
                <a:solidFill>
                  <a:prstClr val="black"/>
                </a:solidFill>
                <a:latin typeface="Arial" panose="020B0604020202020204" pitchFamily="34" charset="0"/>
                <a:cs typeface="Arial" panose="020B0604020202020204" pitchFamily="34" charset="0"/>
              </a:rPr>
              <a:t> Cardoso Gomes</a:t>
            </a:r>
          </a:p>
          <a:p>
            <a:pPr algn="ctr" defTabSz="457200">
              <a:defRPr/>
            </a:pPr>
            <a:r>
              <a:rPr lang="pt-BR" sz="1200" dirty="0">
                <a:solidFill>
                  <a:prstClr val="black"/>
                </a:solidFill>
                <a:latin typeface="Arial" panose="020B0604020202020204" pitchFamily="34" charset="0"/>
                <a:cs typeface="Arial" panose="020B0604020202020204" pitchFamily="34" charset="0"/>
              </a:rPr>
              <a:t>Contador CRC/GO 14168 </a:t>
            </a:r>
          </a:p>
          <a:p>
            <a:pPr marL="0" lvl="1" algn="just" defTabSz="457200">
              <a:lnSpc>
                <a:spcPct val="90000"/>
              </a:lnSpc>
              <a:spcBef>
                <a:spcPts val="600"/>
              </a:spcBef>
              <a:buClr>
                <a:prstClr val="black"/>
              </a:buClr>
            </a:pPr>
            <a:endParaRPr lang="pt-BR" sz="1200" dirty="0">
              <a:solidFill>
                <a:prstClr val="black"/>
              </a:solidFill>
              <a:latin typeface="Arial" panose="020B0604020202020204" pitchFamily="34" charset="0"/>
              <a:cs typeface="Arial" panose="020B0604020202020204" pitchFamily="34" charset="0"/>
            </a:endParaRPr>
          </a:p>
        </p:txBody>
      </p:sp>
      <p:sp>
        <p:nvSpPr>
          <p:cNvPr id="8" name="Espaço Reservado para Texto 3">
            <a:extLst>
              <a:ext uri="{FF2B5EF4-FFF2-40B4-BE49-F238E27FC236}">
                <a16:creationId xmlns="" xmlns:a16="http://schemas.microsoft.com/office/drawing/2014/main" id="{2BEF698E-8E45-46C2-B159-6EE2AAD6EBE0}"/>
              </a:ext>
            </a:extLst>
          </p:cNvPr>
          <p:cNvSpPr txBox="1">
            <a:spLocks/>
          </p:cNvSpPr>
          <p:nvPr/>
        </p:nvSpPr>
        <p:spPr>
          <a:xfrm>
            <a:off x="328000" y="5976630"/>
            <a:ext cx="9354268" cy="16900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pt-BR" sz="1100" b="1" dirty="0">
                <a:solidFill>
                  <a:prstClr val="black"/>
                </a:solidFill>
                <a:latin typeface="Arial" panose="020B0604020202020204" pitchFamily="34" charset="0"/>
                <a:cs typeface="Arial" panose="020B0604020202020204" pitchFamily="34" charset="0"/>
              </a:rPr>
              <a:t>Notas Explicativas disponíveis em: </a:t>
            </a:r>
            <a:r>
              <a:rPr lang="pt-BR" sz="1100" b="1" dirty="0">
                <a:solidFill>
                  <a:prstClr val="black"/>
                </a:solidFill>
                <a:latin typeface="Arial" panose="020B0604020202020204" pitchFamily="34" charset="0"/>
                <a:cs typeface="Arial" panose="020B0604020202020204" pitchFamily="34" charset="0"/>
                <a:hlinkClick r:id="rId4"/>
              </a:rPr>
              <a:t>https://transparencia.caugo.gov.br/notas-explicativas-as-demonstracoes-contabeis-do-conselho-de-arquitetura-e-urbanismo-de-goias/</a:t>
            </a:r>
            <a:endParaRPr lang="pt-BR"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3385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3126890440"/>
      </p:ext>
    </p:extLst>
  </p:cSld>
  <p:clrMapOvr>
    <a:masterClrMapping/>
  </p:clrMapOvr>
</p:sld>
</file>

<file path=ppt/theme/theme1.xml><?xml version="1.0" encoding="utf-8"?>
<a:theme xmlns:a="http://schemas.openxmlformats.org/drawingml/2006/main" name="Tema do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7542759_TF89048086.potx" id="{C33BBDF3-395E-4C03-8108-B3A0CCCD409C}" vid="{288A163D-3C78-4458-B1C5-FD72633B1997}"/>
    </a:ext>
  </a:extLst>
</a:theme>
</file>

<file path=ppt/theme/theme2.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6028FB-6012-4967-A451-C2FAE951FE25}">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E93496C2-30B3-40CB-ACDC-46FFFFC8A138}">
  <ds:schemaRefs>
    <ds:schemaRef ds:uri="http://schemas.microsoft.com/sharepoint/v3/contenttype/forms"/>
  </ds:schemaRefs>
</ds:datastoreItem>
</file>

<file path=customXml/itemProps3.xml><?xml version="1.0" encoding="utf-8"?>
<ds:datastoreItem xmlns:ds="http://schemas.openxmlformats.org/officeDocument/2006/customXml" ds:itemID="{5E4CC17A-C7FA-42F7-A285-99975430E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Balanced Scorecard, de 24 slides</Template>
  <TotalTime>0</TotalTime>
  <Words>14184</Words>
  <Application>Microsoft Office PowerPoint</Application>
  <PresentationFormat>Papel A4 (210 x 297 mm)</PresentationFormat>
  <Paragraphs>1945</Paragraphs>
  <Slides>97</Slides>
  <Notes>87</Notes>
  <HiddenSlides>0</HiddenSlides>
  <MMClips>0</MMClips>
  <ScaleCrop>false</ScaleCrop>
  <HeadingPairs>
    <vt:vector size="8" baseType="variant">
      <vt:variant>
        <vt:lpstr>Fontes usadas</vt:lpstr>
      </vt:variant>
      <vt:variant>
        <vt:i4>13</vt:i4>
      </vt:variant>
      <vt:variant>
        <vt:lpstr>Tema</vt:lpstr>
      </vt:variant>
      <vt:variant>
        <vt:i4>2</vt:i4>
      </vt:variant>
      <vt:variant>
        <vt:lpstr>Servidores OLE inseridos</vt:lpstr>
      </vt:variant>
      <vt:variant>
        <vt:i4>1</vt:i4>
      </vt:variant>
      <vt:variant>
        <vt:lpstr>Títulos de slides</vt:lpstr>
      </vt:variant>
      <vt:variant>
        <vt:i4>97</vt:i4>
      </vt:variant>
    </vt:vector>
  </HeadingPairs>
  <TitlesOfParts>
    <vt:vector size="113" baseType="lpstr">
      <vt:lpstr>SimSun</vt:lpstr>
      <vt:lpstr> Arial (Corpo)</vt:lpstr>
      <vt:lpstr>Arial</vt:lpstr>
      <vt:lpstr>Arial</vt:lpstr>
      <vt:lpstr>Calibri</vt:lpstr>
      <vt:lpstr>Calibri Light</vt:lpstr>
      <vt:lpstr>Century Gothic</vt:lpstr>
      <vt:lpstr>Dax</vt:lpstr>
      <vt:lpstr>DejaVu Sans</vt:lpstr>
      <vt:lpstr>MS Mincho</vt:lpstr>
      <vt:lpstr>Segoe UI</vt:lpstr>
      <vt:lpstr>Times New Roman</vt:lpstr>
      <vt:lpstr>Wingdings</vt:lpstr>
      <vt:lpstr>Tema do Office</vt:lpstr>
      <vt:lpstr>1_Tema do Office</vt:lpstr>
      <vt:lpstr>Worksheet</vt:lpstr>
      <vt:lpstr>Apresentação do PowerPoint</vt:lpstr>
      <vt:lpstr>Sumário</vt:lpstr>
      <vt:lpstr>Mensagem do Presidente</vt:lpstr>
      <vt:lpstr>Mensagem do Presidente</vt:lpstr>
      <vt:lpstr>Mensagem do Presidente</vt:lpstr>
      <vt:lpstr>Mensagem do Presidente</vt:lpstr>
      <vt:lpstr>Apresentação do PowerPoint</vt:lpstr>
      <vt:lpstr>1.1 Estrutura organizacional</vt:lpstr>
      <vt:lpstr>1.1 Estrutura organizacional</vt:lpstr>
      <vt:lpstr>1.2 Estrutura física</vt:lpstr>
      <vt:lpstr>1.3 Estrutura da Gestão</vt:lpstr>
      <vt:lpstr>1.3 Estrutura da Gestão</vt:lpstr>
      <vt:lpstr>1.3 Organização do  CAU</vt:lpstr>
      <vt:lpstr>Apresentação do PowerPoint</vt:lpstr>
      <vt:lpstr>Apresentação do PowerPoint</vt:lpstr>
      <vt:lpstr>1.5 Estrutura funcional</vt:lpstr>
      <vt:lpstr>Apresentação do PowerPoint</vt:lpstr>
      <vt:lpstr>Apresentação do PowerPoint</vt:lpstr>
      <vt:lpstr>Apresentação do PowerPoint</vt:lpstr>
      <vt:lpstr>1.5 Modelo de negócio</vt:lpstr>
      <vt:lpstr>1.6 Cenário Externo</vt:lpstr>
      <vt:lpstr>Apresentação do PowerPoint</vt:lpstr>
      <vt:lpstr>2.1 Estrutura de Governança</vt:lpstr>
      <vt:lpstr>2.1 Estrutura de Governança CAU/BR</vt:lpstr>
      <vt:lpstr>2.1 Estrutura de Governança CAU/GO</vt:lpstr>
      <vt:lpstr> 2.3 Planejamento Estratégico </vt:lpstr>
      <vt:lpstr> 2.3 Planejamento Estratégico </vt:lpstr>
      <vt:lpstr> 2.4 Objetivos de Desenvolvimento Sustentável</vt:lpstr>
      <vt:lpstr>Apresentação do PowerPoint</vt:lpstr>
      <vt:lpstr>  3. Riscos, Oportunidades e Perspectivas </vt:lpstr>
      <vt:lpstr>  3. Riscos, Oportunidades e Perspectivas </vt:lpstr>
      <vt:lpstr>  3.1 Assessoria Jurídica</vt:lpstr>
      <vt:lpstr>Apresentação do PowerPoint</vt:lpstr>
      <vt:lpstr>Apresentação do PowerPoint</vt:lpstr>
      <vt:lpstr>Apresentação do PowerPoint</vt:lpstr>
      <vt:lpstr>Apresentação do PowerPoint</vt:lpstr>
      <vt:lpstr>Apresentação do PowerPoint</vt:lpstr>
      <vt:lpstr>  4. Resultados e Desempenho da Gestão </vt:lpstr>
      <vt:lpstr> 4.1 Fiscalização</vt:lpstr>
      <vt:lpstr> 4.1 Fiscalização</vt:lpstr>
      <vt:lpstr> 4.1 Fiscalização</vt:lpstr>
      <vt:lpstr> 4.1 Fiscalização</vt:lpstr>
      <vt:lpstr> 4.1 Fiscalização</vt:lpstr>
      <vt:lpstr> 4.1 Fiscalização</vt:lpstr>
      <vt:lpstr> 4.1 Fiscalização</vt:lpstr>
      <vt:lpstr> 4.1 Fiscalização</vt:lpstr>
      <vt:lpstr> 4.1 Fiscalização</vt:lpstr>
      <vt:lpstr> 4.1 Fiscalização</vt:lpstr>
      <vt:lpstr> 4.1 Fiscalização</vt:lpstr>
      <vt:lpstr> 4.2 Ética Profissional</vt:lpstr>
      <vt:lpstr> 4.2 Ética Profissional</vt:lpstr>
      <vt:lpstr> 4.3 Atendimento</vt:lpstr>
      <vt:lpstr>4.3 Atendimento</vt:lpstr>
      <vt:lpstr>4.3 Atendimento</vt:lpstr>
      <vt:lpstr>4.3 Atendimento</vt:lpstr>
      <vt:lpstr>4.3 Atendimento</vt:lpstr>
      <vt:lpstr>4.3 Atendimento</vt:lpstr>
      <vt:lpstr>4.3 Atendimento</vt:lpstr>
      <vt:lpstr>4.3 Atendimento</vt:lpstr>
      <vt:lpstr> 4.4 Formação profissional</vt:lpstr>
      <vt:lpstr>4.4 Formação profissional</vt:lpstr>
      <vt:lpstr>4.5 Patrocínio e Apoio Institucional</vt:lpstr>
      <vt:lpstr> 4.6 Acordos e parcerias</vt:lpstr>
      <vt:lpstr> 4.6 Acordos e parcerias</vt:lpstr>
      <vt:lpstr> 4.6 Acordos e parcerias</vt:lpstr>
      <vt:lpstr> 4.7 Comunicação</vt:lpstr>
      <vt:lpstr> 4.7 Comunicação</vt:lpstr>
      <vt:lpstr> 4.7 Comunicação</vt:lpstr>
      <vt:lpstr> 4.7 Comunicação</vt:lpstr>
      <vt:lpstr> 4.7 Comunicação</vt:lpstr>
      <vt:lpstr> 4.7 Comunicação</vt:lpstr>
      <vt:lpstr> 4.8 Assistência técnica</vt:lpstr>
      <vt:lpstr> 4.8 Assistência técnica</vt:lpstr>
      <vt:lpstr> 4.9 Política urbana e ambiental</vt:lpstr>
      <vt:lpstr> 4.9 Política urbana e ambiental</vt:lpstr>
      <vt:lpstr> 4.9 Política urbana e ambiental</vt:lpstr>
      <vt:lpstr>Apresentação do PowerPoint</vt:lpstr>
      <vt:lpstr> 5.1 Gestão de Pessoas</vt:lpstr>
      <vt:lpstr> 5.1 Gestão de Pessoas</vt:lpstr>
      <vt:lpstr> 5.1 Gestão de Pessoas</vt:lpstr>
      <vt:lpstr> 5.1 Gestão de Pessoas</vt:lpstr>
      <vt:lpstr> 5.1 Processos Administrativos - tabela</vt:lpstr>
      <vt:lpstr> 5.1 Processos Administrativos - tabela</vt:lpstr>
      <vt:lpstr> 5.2 Reduções significativas</vt:lpstr>
      <vt:lpstr> 5.3 Gestão da Tecnologia da Informação</vt:lpstr>
      <vt:lpstr> 5.4 Gestão Patrimonial</vt:lpstr>
      <vt:lpstr>5.5 Sustentabilidade ambiental</vt:lpstr>
      <vt:lpstr>5.6 Sustentabilidade Financeira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2020-02-03T17:19:59Z</dcterms:created>
  <dcterms:modified xsi:type="dcterms:W3CDTF">2021-06-01T13:44:37Z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